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1"/>
    <p:sldMasterId id="2147484272" r:id="rId2"/>
    <p:sldMasterId id="2147484301" r:id="rId3"/>
    <p:sldMasterId id="2147484344" r:id="rId4"/>
    <p:sldMasterId id="2147484369" r:id="rId5"/>
    <p:sldMasterId id="2147484394" r:id="rId6"/>
  </p:sldMasterIdLst>
  <p:notesMasterIdLst>
    <p:notesMasterId r:id="rId29"/>
  </p:notesMasterIdLst>
  <p:handoutMasterIdLst>
    <p:handoutMasterId r:id="rId30"/>
  </p:handoutMasterIdLst>
  <p:sldIdLst>
    <p:sldId id="286" r:id="rId7"/>
    <p:sldId id="305" r:id="rId8"/>
    <p:sldId id="304" r:id="rId9"/>
    <p:sldId id="341" r:id="rId10"/>
    <p:sldId id="315" r:id="rId11"/>
    <p:sldId id="309" r:id="rId12"/>
    <p:sldId id="314" r:id="rId13"/>
    <p:sldId id="323" r:id="rId14"/>
    <p:sldId id="344" r:id="rId15"/>
    <p:sldId id="345" r:id="rId16"/>
    <p:sldId id="346" r:id="rId17"/>
    <p:sldId id="321" r:id="rId18"/>
    <p:sldId id="334" r:id="rId19"/>
    <p:sldId id="336" r:id="rId20"/>
    <p:sldId id="332" r:id="rId21"/>
    <p:sldId id="347" r:id="rId22"/>
    <p:sldId id="335" r:id="rId23"/>
    <p:sldId id="339" r:id="rId24"/>
    <p:sldId id="343" r:id="rId25"/>
    <p:sldId id="290" r:id="rId26"/>
    <p:sldId id="348" r:id="rId27"/>
    <p:sldId id="340"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arez, Calvin L CIV USARMY CEPOA (US)" initials="ACLCUC(" lastIdx="1" clrIdx="0">
    <p:extLst>
      <p:ext uri="{19B8F6BF-5375-455C-9EA6-DF929625EA0E}">
        <p15:presenceInfo xmlns:p15="http://schemas.microsoft.com/office/powerpoint/2012/main" userId="Alvarez, Calvin L CIV USARMY CEPOA (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299763"/>
    <a:srgbClr val="F19B3D"/>
    <a:srgbClr val="1D02BE"/>
    <a:srgbClr val="FFFFFF"/>
    <a:srgbClr val="FCAE3B"/>
    <a:srgbClr val="50771B"/>
    <a:srgbClr val="C19859"/>
    <a:srgbClr val="ECECEC"/>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5921" autoAdjust="0"/>
  </p:normalViewPr>
  <p:slideViewPr>
    <p:cSldViewPr snapToGrid="0">
      <p:cViewPr varScale="1">
        <p:scale>
          <a:sx n="76" d="100"/>
          <a:sy n="76" d="100"/>
        </p:scale>
        <p:origin x="836" y="4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2/5/2020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Andraschko will speak more broadly on the Corps of Engineers at the District level…my</a:t>
            </a:r>
            <a:r>
              <a:rPr lang="en-US" baseline="0" dirty="0" smtClean="0"/>
              <a:t> portion of the Corps presentation will focus specifically on the Regulatory Program.</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a:p>
        </p:txBody>
      </p:sp>
    </p:spTree>
    <p:extLst>
      <p:ext uri="{BB962C8B-B14F-4D97-AF65-F5344CB8AC3E}">
        <p14:creationId xmlns:p14="http://schemas.microsoft.com/office/powerpoint/2010/main" val="302987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FDA166-981A-4B2E-8203-149648F69271}" type="slidenum">
              <a:rPr lang="en-US" smtClean="0">
                <a:solidFill>
                  <a:prstClr val="black"/>
                </a:solidFill>
              </a:rPr>
              <a:pPr/>
              <a:t>20</a:t>
            </a:fld>
            <a:endParaRPr lang="en-US" dirty="0" smtClean="0">
              <a:solidFill>
                <a:prstClr val="black"/>
              </a:solidFill>
            </a:endParaRPr>
          </a:p>
        </p:txBody>
      </p:sp>
      <p:sp>
        <p:nvSpPr>
          <p:cNvPr id="62467" name="Rectangle 7"/>
          <p:cNvSpPr txBox="1">
            <a:spLocks noGrp="1" noChangeArrowheads="1"/>
          </p:cNvSpPr>
          <p:nvPr/>
        </p:nvSpPr>
        <p:spPr bwMode="auto">
          <a:xfrm>
            <a:off x="3971457" y="8829547"/>
            <a:ext cx="3037366" cy="465294"/>
          </a:xfrm>
          <a:prstGeom prst="rect">
            <a:avLst/>
          </a:prstGeom>
          <a:noFill/>
          <a:ln w="9525">
            <a:noFill/>
            <a:miter lim="800000"/>
            <a:headEnd/>
            <a:tailEnd/>
          </a:ln>
        </p:spPr>
        <p:txBody>
          <a:bodyPr lIns="91893" tIns="45953" rIns="91893" bIns="45953" anchor="b"/>
          <a:lstStyle/>
          <a:p>
            <a:pPr algn="r" defTabSz="920383"/>
            <a:fld id="{7642610E-B7C5-4194-964E-A6A2B7DA5DA1}" type="slidenum">
              <a:rPr lang="en-US" sz="1200">
                <a:solidFill>
                  <a:prstClr val="black"/>
                </a:solidFill>
              </a:rPr>
              <a:pPr algn="r" defTabSz="920383"/>
              <a:t>20</a:t>
            </a:fld>
            <a:endParaRPr lang="en-US" sz="1200" dirty="0">
              <a:solidFill>
                <a:prstClr val="black"/>
              </a:solidFill>
            </a:endParaRPr>
          </a:p>
        </p:txBody>
      </p:sp>
      <p:sp>
        <p:nvSpPr>
          <p:cNvPr id="62468" name="Rectangle 2"/>
          <p:cNvSpPr>
            <a:spLocks noGrp="1" noRot="1" noChangeAspect="1" noChangeArrowheads="1" noTextEdit="1"/>
          </p:cNvSpPr>
          <p:nvPr>
            <p:ph type="sldImg"/>
          </p:nvPr>
        </p:nvSpPr>
        <p:spPr>
          <a:xfrm>
            <a:off x="1196975" y="704850"/>
            <a:ext cx="4632325" cy="3475038"/>
          </a:xfrm>
          <a:ln/>
        </p:spPr>
      </p:sp>
      <p:sp>
        <p:nvSpPr>
          <p:cNvPr id="62469" name="Rectangle 3"/>
          <p:cNvSpPr>
            <a:spLocks noGrp="1" noChangeArrowheads="1"/>
          </p:cNvSpPr>
          <p:nvPr>
            <p:ph type="body" idx="1"/>
          </p:nvPr>
        </p:nvSpPr>
        <p:spPr>
          <a:xfrm>
            <a:off x="934108" y="4416353"/>
            <a:ext cx="5142223" cy="4181330"/>
          </a:xfrm>
          <a:noFill/>
          <a:ln/>
        </p:spPr>
        <p:txBody>
          <a:bodyPr lIns="91893" tIns="45953" rIns="91893" bIns="45953"/>
          <a:lstStyle/>
          <a:p>
            <a:pPr eaLnBrk="1" hangingPunct="1"/>
            <a:r>
              <a:rPr lang="en-US" dirty="0" smtClean="0"/>
              <a:t> </a:t>
            </a:r>
          </a:p>
          <a:p>
            <a:pPr eaLnBrk="1" hangingPunct="1"/>
            <a:endParaRPr lang="en-US" sz="1000" dirty="0" smtClean="0"/>
          </a:p>
        </p:txBody>
      </p:sp>
    </p:spTree>
    <p:extLst>
      <p:ext uri="{BB962C8B-B14F-4D97-AF65-F5344CB8AC3E}">
        <p14:creationId xmlns:p14="http://schemas.microsoft.com/office/powerpoint/2010/main" val="83432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Corps is literally the nation’s environmental engineers…in all Corps programs.  One of the most important programs and one that touches a substantial proportion of all projects that get constructed in the nation, the Regulatory Program strives to do exactly as our federal mission states: to make permit decisions that fairly and flexibly balance protection of aquatic resources with allowance of reasonable development.</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a:p>
        </p:txBody>
      </p:sp>
    </p:spTree>
    <p:extLst>
      <p:ext uri="{BB962C8B-B14F-4D97-AF65-F5344CB8AC3E}">
        <p14:creationId xmlns:p14="http://schemas.microsoft.com/office/powerpoint/2010/main" val="129683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a:p>
        </p:txBody>
      </p:sp>
    </p:spTree>
    <p:extLst>
      <p:ext uri="{BB962C8B-B14F-4D97-AF65-F5344CB8AC3E}">
        <p14:creationId xmlns:p14="http://schemas.microsoft.com/office/powerpoint/2010/main" val="267400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USACE</a:t>
            </a:r>
            <a:r>
              <a:rPr lang="en-US" baseline="0" dirty="0" smtClean="0"/>
              <a:t> has a general PN mailing list (electronic) as well as posting all PNs on web page.</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a:p>
        </p:txBody>
      </p:sp>
    </p:spTree>
    <p:extLst>
      <p:ext uri="{BB962C8B-B14F-4D97-AF65-F5344CB8AC3E}">
        <p14:creationId xmlns:p14="http://schemas.microsoft.com/office/powerpoint/2010/main" val="111139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Coastal</a:t>
            </a:r>
            <a:r>
              <a:rPr lang="en-US" baseline="0" dirty="0" smtClean="0"/>
              <a:t> Zone Management – ask Mike S. what happened to it?</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12</a:t>
            </a:fld>
            <a:endParaRPr lang="en-US"/>
          </a:p>
        </p:txBody>
      </p:sp>
    </p:spTree>
    <p:extLst>
      <p:ext uri="{BB962C8B-B14F-4D97-AF65-F5344CB8AC3E}">
        <p14:creationId xmlns:p14="http://schemas.microsoft.com/office/powerpoint/2010/main" val="329277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33 CFR 320.4</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13</a:t>
            </a:fld>
            <a:endParaRPr lang="en-US"/>
          </a:p>
        </p:txBody>
      </p:sp>
    </p:spTree>
    <p:extLst>
      <p:ext uri="{BB962C8B-B14F-4D97-AF65-F5344CB8AC3E}">
        <p14:creationId xmlns:p14="http://schemas.microsoft.com/office/powerpoint/2010/main" val="270481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Guidelines constitute the substantive environmental criteria used in evaluating</a:t>
            </a:r>
            <a:r>
              <a:rPr lang="en-US" baseline="0" dirty="0" smtClean="0"/>
              <a:t> Section 404 activities.  Purposes is to restore and maintain the physical, chemical and biological integrity of waters of the U.S. through control of discharges of dredged or fill material.  40 CFR 230.1(a)</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14</a:t>
            </a:fld>
            <a:endParaRPr lang="en-US"/>
          </a:p>
        </p:txBody>
      </p:sp>
    </p:spTree>
    <p:extLst>
      <p:ext uri="{BB962C8B-B14F-4D97-AF65-F5344CB8AC3E}">
        <p14:creationId xmlns:p14="http://schemas.microsoft.com/office/powerpoint/2010/main" val="234753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NEPA </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16</a:t>
            </a:fld>
            <a:endParaRPr lang="en-US"/>
          </a:p>
        </p:txBody>
      </p:sp>
    </p:spTree>
    <p:extLst>
      <p:ext uri="{BB962C8B-B14F-4D97-AF65-F5344CB8AC3E}">
        <p14:creationId xmlns:p14="http://schemas.microsoft.com/office/powerpoint/2010/main" val="192629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r>
              <a:rPr lang="en-US" baseline="0" dirty="0" smtClean="0"/>
              <a:t> is used to ensure a project is not contrary to the public interest.  …sufficient to replace lost aquatic resource functions to the extent practicable.  2008 Mitigation rule (33 CFR 332) has detailed standards and requirements for </a:t>
            </a:r>
            <a:r>
              <a:rPr lang="en-US" baseline="0" dirty="0" err="1" smtClean="0"/>
              <a:t>wher</a:t>
            </a:r>
            <a:r>
              <a:rPr lang="en-US" baseline="0" dirty="0" smtClean="0"/>
              <a:t> and how compensatory mitigation is to be one.  DOES NOT dictate WHEN compensatory mitigation is required.</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17</a:t>
            </a:fld>
            <a:endParaRPr lang="en-US"/>
          </a:p>
        </p:txBody>
      </p:sp>
    </p:spTree>
    <p:extLst>
      <p:ext uri="{BB962C8B-B14F-4D97-AF65-F5344CB8AC3E}">
        <p14:creationId xmlns:p14="http://schemas.microsoft.com/office/powerpoint/2010/main" val="346771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555626" y="875655"/>
            <a:ext cx="6374561" cy="424582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555626" y="3449053"/>
            <a:ext cx="6374561" cy="1491268"/>
          </a:xfrm>
        </p:spPr>
        <p:txBody>
          <a:bodyPr/>
          <a:lstStyle>
            <a:lvl1pPr>
              <a:defRPr/>
            </a:lvl1pPr>
          </a:lstStyle>
          <a:p>
            <a:pPr lvl="0"/>
            <a:r>
              <a:rPr lang="en-US" dirty="0" smtClean="0"/>
              <a:t>Click to edit Master text styles</a:t>
            </a:r>
          </a:p>
        </p:txBody>
      </p:sp>
      <p:sp>
        <p:nvSpPr>
          <p:cNvPr id="2" name="Title 1"/>
          <p:cNvSpPr>
            <a:spLocks noGrp="1"/>
          </p:cNvSpPr>
          <p:nvPr userDrawn="1">
            <p:ph type="title"/>
          </p:nvPr>
        </p:nvSpPr>
        <p:spPr>
          <a:xfrm>
            <a:off x="555626" y="1204517"/>
            <a:ext cx="6374561" cy="1282009"/>
          </a:xfrm>
        </p:spPr>
        <p:txBody>
          <a:bodyPr/>
          <a:lstStyle>
            <a:lvl1pPr algn="ctr">
              <a:defRPr/>
            </a:lvl1pPr>
          </a:lstStyle>
          <a:p>
            <a:r>
              <a:rPr lang="en-US" dirty="0"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555626" y="5525353"/>
            <a:ext cx="4217988" cy="1015663"/>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889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285800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958446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761434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419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308106351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02614258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272953486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8531025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9889634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936656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solidFill>
                  <a:srgbClr val="FFFFFF">
                    <a:lumMod val="95000"/>
                  </a:srgbClr>
                </a:solidFill>
              </a:rPr>
              <a:t>File Name</a:t>
            </a:r>
            <a:endParaRPr lang="en-US">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5458747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27769793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724DA5-C7B8-4B9E-B2A1-E6FAE5D787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07622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1346990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52628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9387576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66223337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18493359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06781851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64232065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0679685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0262782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628759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746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0047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910769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81359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91803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32506253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359686580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68301640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5607316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88233877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5944210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solidFill>
                  <a:srgbClr val="FFFFFF">
                    <a:lumMod val="95000"/>
                  </a:srgbClr>
                </a:solidFill>
              </a:rPr>
              <a:t>File Name</a:t>
            </a:r>
            <a:endParaRPr lang="en-US">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14002427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41864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724DA5-C7B8-4B9E-B2A1-E6FAE5D787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0892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686373586"/>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9E81166B-17CC-4D20-A17F-2D9D238967B7}" type="slidenum">
              <a:rPr lang="en-US" altLang="en-US"/>
              <a:pPr/>
              <a:t>‹#›</a:t>
            </a:fld>
            <a:endParaRPr lang="en-US" altLang="en-US"/>
          </a:p>
        </p:txBody>
      </p:sp>
    </p:spTree>
    <p:extLst>
      <p:ext uri="{BB962C8B-B14F-4D97-AF65-F5344CB8AC3E}">
        <p14:creationId xmlns:p14="http://schemas.microsoft.com/office/powerpoint/2010/main" val="959838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3657600" y="6381750"/>
            <a:ext cx="2133600" cy="476250"/>
          </a:xfrm>
          <a:prstGeom prst="rect">
            <a:avLst/>
          </a:prstGeom>
        </p:spPr>
        <p:txBody>
          <a:bodyPr/>
          <a:lstStyle>
            <a:lvl1pPr>
              <a:defRPr kern="1200">
                <a:solidFill>
                  <a:schemeClr val="tx1"/>
                </a:solidFill>
              </a:defRPr>
            </a:lvl1pPr>
          </a:lstStyle>
          <a:p>
            <a:pPr>
              <a:defRPr/>
            </a:pPr>
            <a:fld id="{FC8CC8EC-8DEF-4C68-8AA1-80766090AA35}" type="slidenum">
              <a:rPr lang="en-US"/>
              <a:pPr>
                <a:defRPr/>
              </a:pPr>
              <a:t>‹#›</a:t>
            </a:fld>
            <a:endParaRPr lang="en-US"/>
          </a:p>
        </p:txBody>
      </p:sp>
    </p:spTree>
    <p:extLst>
      <p:ext uri="{BB962C8B-B14F-4D97-AF65-F5344CB8AC3E}">
        <p14:creationId xmlns:p14="http://schemas.microsoft.com/office/powerpoint/2010/main" val="245492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457200" y="5715000"/>
            <a:ext cx="8372475" cy="917119"/>
            <a:chOff x="457200" y="5715000"/>
            <a:chExt cx="8372475" cy="917119"/>
          </a:xfrm>
        </p:grpSpPr>
        <p:pic>
          <p:nvPicPr>
            <p:cNvPr id="6" name="Picture 8" descr="USACE_logo"/>
            <p:cNvPicPr>
              <a:picLocks noChangeAspect="1" noChangeArrowheads="1"/>
            </p:cNvPicPr>
            <p:nvPr/>
          </p:nvPicPr>
          <p:blipFill>
            <a:blip r:embed="rId2" cstate="screen"/>
            <a:srcRect/>
            <a:stretch>
              <a:fillRect/>
            </a:stretch>
          </p:blipFill>
          <p:spPr bwMode="auto">
            <a:xfrm>
              <a:off x="8004175" y="5715000"/>
              <a:ext cx="758825" cy="519113"/>
            </a:xfrm>
            <a:prstGeom prst="rect">
              <a:avLst/>
            </a:prstGeom>
            <a:noFill/>
            <a:ln w="9525">
              <a:noFill/>
              <a:miter lim="800000"/>
              <a:headEnd/>
              <a:tailEnd/>
            </a:ln>
          </p:spPr>
        </p:pic>
        <p:sp>
          <p:nvSpPr>
            <p:cNvPr id="7" name="Text Box 9"/>
            <p:cNvSpPr txBox="1">
              <a:spLocks noChangeArrowheads="1"/>
            </p:cNvSpPr>
            <p:nvPr/>
          </p:nvSpPr>
          <p:spPr bwMode="auto">
            <a:xfrm>
              <a:off x="6223000" y="6416675"/>
              <a:ext cx="2606675" cy="215444"/>
            </a:xfrm>
            <a:prstGeom prst="rect">
              <a:avLst/>
            </a:prstGeom>
            <a:noFill/>
            <a:ln w="9525">
              <a:noFill/>
              <a:miter lim="800000"/>
              <a:headEnd/>
              <a:tailEnd/>
            </a:ln>
            <a:effectLst/>
          </p:spPr>
          <p:txBody>
            <a:bodyPr lIns="0" tIns="0" rIns="0" bIns="0">
              <a:spAutoFit/>
            </a:bodyPr>
            <a:lstStyle/>
            <a:p>
              <a:pPr algn="r">
                <a:defRPr/>
              </a:pPr>
              <a:r>
                <a:rPr lang="en-US" sz="1400" b="1" dirty="0">
                  <a:cs typeface="+mn-cs"/>
                </a:rPr>
                <a:t>BUILDING STRONG</a:t>
              </a:r>
              <a:r>
                <a:rPr lang="en-US" sz="1400" b="1" baseline="-25000" dirty="0">
                  <a:cs typeface="+mn-cs"/>
                </a:rPr>
                <a:t>®</a:t>
              </a:r>
            </a:p>
          </p:txBody>
        </p:sp>
        <p:sp>
          <p:nvSpPr>
            <p:cNvPr id="8"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cs typeface="+mn-cs"/>
              </a:endParaRPr>
            </a:p>
          </p:txBody>
        </p:sp>
        <p:pic>
          <p:nvPicPr>
            <p:cNvPr id="9" name="Picture 2" descr="X:\IM\VI\Logos\Branding\USARMY_3D_RGB_MD_PS.png"/>
            <p:cNvPicPr>
              <a:picLocks noChangeAspect="1" noChangeArrowheads="1"/>
            </p:cNvPicPr>
            <p:nvPr/>
          </p:nvPicPr>
          <p:blipFill>
            <a:blip r:embed="rId3" cstate="screen"/>
            <a:srcRect/>
            <a:stretch>
              <a:fillRect/>
            </a:stretch>
          </p:blipFill>
          <p:spPr bwMode="auto">
            <a:xfrm>
              <a:off x="457200" y="5715000"/>
              <a:ext cx="685800" cy="885825"/>
            </a:xfrm>
            <a:prstGeom prst="rect">
              <a:avLst/>
            </a:prstGeom>
            <a:noFill/>
            <a:ln w="9525">
              <a:noFill/>
              <a:miter lim="800000"/>
              <a:headEnd/>
              <a:tailEnd/>
            </a:ln>
          </p:spPr>
        </p:pic>
      </p:grpSp>
      <p:sp>
        <p:nvSpPr>
          <p:cNvPr id="10" name="Slide Number Placeholder 5"/>
          <p:cNvSpPr txBox="1">
            <a:spLocks noGrp="1"/>
          </p:cNvSpPr>
          <p:nvPr userDrawn="1"/>
        </p:nvSpPr>
        <p:spPr bwMode="auto">
          <a:xfrm>
            <a:off x="1"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a:t>
            </a:fld>
            <a:endParaRPr lang="en-US" sz="900" b="1" dirty="0">
              <a:latin typeface="Century Gothic" pitchFamily="34" charset="0"/>
            </a:endParaRPr>
          </a:p>
        </p:txBody>
      </p:sp>
    </p:spTree>
    <p:extLst>
      <p:ext uri="{BB962C8B-B14F-4D97-AF65-F5344CB8AC3E}">
        <p14:creationId xmlns:p14="http://schemas.microsoft.com/office/powerpoint/2010/main" val="1440985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2580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702291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54643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93833501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77666203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040995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11576698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99119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969821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435449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586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158372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377822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982295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61470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40663865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9320790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82586965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3619543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8883067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4154585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solidFill>
                  <a:srgbClr val="FFFFFF">
                    <a:lumMod val="95000"/>
                  </a:srgbClr>
                </a:solidFill>
              </a:rPr>
              <a:t>File Name</a:t>
            </a:r>
            <a:endParaRPr lang="en-US">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3536248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392581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F471D7F-1487-428D-B698-33D98AEC96FA}" type="slidenum">
              <a:rPr lang="en-US"/>
              <a:pPr>
                <a:defRPr/>
              </a:pPr>
              <a:t>‹#›</a:t>
            </a:fld>
            <a:endParaRPr lang="en-US" dirty="0"/>
          </a:p>
        </p:txBody>
      </p:sp>
    </p:spTree>
    <p:extLst>
      <p:ext uri="{BB962C8B-B14F-4D97-AF65-F5344CB8AC3E}">
        <p14:creationId xmlns:p14="http://schemas.microsoft.com/office/powerpoint/2010/main" val="3696825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724DA5-C7B8-4B9E-B2A1-E6FAE5D787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1319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609CB6D-58AD-4744-8F20-EB3454E360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5495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457200" y="5715000"/>
            <a:ext cx="8372475" cy="917119"/>
            <a:chOff x="457200" y="5715000"/>
            <a:chExt cx="8372475" cy="917119"/>
          </a:xfrm>
        </p:grpSpPr>
        <p:pic>
          <p:nvPicPr>
            <p:cNvPr id="6" name="Picture 8" descr="USACE_logo"/>
            <p:cNvPicPr>
              <a:picLocks noChangeAspect="1" noChangeArrowheads="1"/>
            </p:cNvPicPr>
            <p:nvPr/>
          </p:nvPicPr>
          <p:blipFill>
            <a:blip r:embed="rId2" cstate="screen"/>
            <a:srcRect/>
            <a:stretch>
              <a:fillRect/>
            </a:stretch>
          </p:blipFill>
          <p:spPr bwMode="auto">
            <a:xfrm>
              <a:off x="8004175" y="5715000"/>
              <a:ext cx="758825" cy="519113"/>
            </a:xfrm>
            <a:prstGeom prst="rect">
              <a:avLst/>
            </a:prstGeom>
            <a:noFill/>
            <a:ln w="9525">
              <a:noFill/>
              <a:miter lim="800000"/>
              <a:headEnd/>
              <a:tailEnd/>
            </a:ln>
          </p:spPr>
        </p:pic>
        <p:sp>
          <p:nvSpPr>
            <p:cNvPr id="7" name="Text Box 9"/>
            <p:cNvSpPr txBox="1">
              <a:spLocks noChangeArrowheads="1"/>
            </p:cNvSpPr>
            <p:nvPr/>
          </p:nvSpPr>
          <p:spPr bwMode="auto">
            <a:xfrm>
              <a:off x="6223000" y="6416675"/>
              <a:ext cx="2606675" cy="215444"/>
            </a:xfrm>
            <a:prstGeom prst="rect">
              <a:avLst/>
            </a:prstGeom>
            <a:noFill/>
            <a:ln w="9525">
              <a:noFill/>
              <a:miter lim="800000"/>
              <a:headEnd/>
              <a:tailEnd/>
            </a:ln>
            <a:effectLst/>
          </p:spPr>
          <p:txBody>
            <a:bodyPr lIns="0" tIns="0" rIns="0" bIns="0">
              <a:spAutoFit/>
            </a:bodyPr>
            <a:lstStyle/>
            <a:p>
              <a:pPr algn="r">
                <a:defRPr/>
              </a:pPr>
              <a:r>
                <a:rPr lang="en-US" sz="1400" b="1" dirty="0">
                  <a:solidFill>
                    <a:srgbClr val="000000"/>
                  </a:solidFill>
                </a:rPr>
                <a:t>BUILDING STRONG</a:t>
              </a:r>
              <a:r>
                <a:rPr lang="en-US" sz="1400" b="1" baseline="-25000" dirty="0">
                  <a:solidFill>
                    <a:srgbClr val="000000"/>
                  </a:solidFill>
                </a:rPr>
                <a:t>®</a:t>
              </a:r>
            </a:p>
          </p:txBody>
        </p:sp>
        <p:sp>
          <p:nvSpPr>
            <p:cNvPr id="8"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solidFill>
                  <a:srgbClr val="000000"/>
                </a:solidFill>
              </a:endParaRPr>
            </a:p>
          </p:txBody>
        </p:sp>
        <p:pic>
          <p:nvPicPr>
            <p:cNvPr id="9" name="Picture 2" descr="X:\IM\VI\Logos\Branding\USARMY_3D_RGB_MD_PS.png"/>
            <p:cNvPicPr>
              <a:picLocks noChangeAspect="1" noChangeArrowheads="1"/>
            </p:cNvPicPr>
            <p:nvPr/>
          </p:nvPicPr>
          <p:blipFill>
            <a:blip r:embed="rId3" cstate="screen"/>
            <a:srcRect/>
            <a:stretch>
              <a:fillRect/>
            </a:stretch>
          </p:blipFill>
          <p:spPr bwMode="auto">
            <a:xfrm>
              <a:off x="457200" y="5715000"/>
              <a:ext cx="685800" cy="885825"/>
            </a:xfrm>
            <a:prstGeom prst="rect">
              <a:avLst/>
            </a:prstGeom>
            <a:noFill/>
            <a:ln w="9525">
              <a:noFill/>
              <a:miter lim="800000"/>
              <a:headEnd/>
              <a:tailEnd/>
            </a:ln>
          </p:spPr>
        </p:pic>
      </p:grpSp>
      <p:sp>
        <p:nvSpPr>
          <p:cNvPr id="10" name="Slide Number Placeholder 5"/>
          <p:cNvSpPr txBox="1">
            <a:spLocks noGrp="1"/>
          </p:cNvSpPr>
          <p:nvPr userDrawn="1"/>
        </p:nvSpPr>
        <p:spPr bwMode="auto">
          <a:xfrm>
            <a:off x="1"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solidFill>
                  <a:srgbClr val="000000"/>
                </a:solidFill>
                <a:latin typeface="Century Gothic" pitchFamily="34" charset="0"/>
              </a:rPr>
              <a:pPr marL="228600" indent="-228600" algn="ctr"/>
              <a:t>‹#›</a:t>
            </a:fld>
            <a:endParaRPr lang="en-US" sz="900" b="1" dirty="0">
              <a:solidFill>
                <a:srgbClr val="000000"/>
              </a:solidFill>
              <a:latin typeface="Century Gothic" pitchFamily="34" charset="0"/>
            </a:endParaRPr>
          </a:p>
        </p:txBody>
      </p:sp>
    </p:spTree>
    <p:extLst>
      <p:ext uri="{BB962C8B-B14F-4D97-AF65-F5344CB8AC3E}">
        <p14:creationId xmlns:p14="http://schemas.microsoft.com/office/powerpoint/2010/main" val="26841203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AutoShape 2" descr="green turtle underwater, near ocean floor. © Caroline S. Rogers, USGS"/>
          <p:cNvSpPr>
            <a:spLocks noChangeAspect="1" noChangeArrowheads="1"/>
          </p:cNvSpPr>
          <p:nvPr userDrawn="1"/>
        </p:nvSpPr>
        <p:spPr bwMode="auto">
          <a:xfrm>
            <a:off x="155575" y="-1538288"/>
            <a:ext cx="4286250" cy="3209926"/>
          </a:xfrm>
          <a:prstGeom prst="rect">
            <a:avLst/>
          </a:prstGeom>
          <a:noFill/>
        </p:spPr>
        <p:txBody>
          <a:bodyPr/>
          <a:lstStyle/>
          <a:p>
            <a:pPr>
              <a:defRPr/>
            </a:pPr>
            <a:endParaRPr lang="en-US">
              <a:solidFill>
                <a:srgbClr val="000000"/>
              </a:solidFill>
            </a:endParaRPr>
          </a:p>
        </p:txBody>
      </p:sp>
    </p:spTree>
    <p:extLst>
      <p:ext uri="{BB962C8B-B14F-4D97-AF65-F5344CB8AC3E}">
        <p14:creationId xmlns:p14="http://schemas.microsoft.com/office/powerpoint/2010/main" val="3658072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3657600" y="6381750"/>
            <a:ext cx="2133600" cy="476250"/>
          </a:xfrm>
          <a:prstGeom prst="rect">
            <a:avLst/>
          </a:prstGeom>
        </p:spPr>
        <p:txBody>
          <a:bodyPr/>
          <a:lstStyle>
            <a:lvl1pPr>
              <a:defRPr kern="1200">
                <a:solidFill>
                  <a:schemeClr val="tx1"/>
                </a:solidFill>
              </a:defRPr>
            </a:lvl1pPr>
          </a:lstStyle>
          <a:p>
            <a:pPr>
              <a:defRPr/>
            </a:pPr>
            <a:fld id="{FC8CC8EC-8DEF-4C68-8AA1-80766090AA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529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851453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970911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805746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99195474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2166845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2442061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402014285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4290769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572859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338692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2"/>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102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7"/>
            <a:ext cx="41148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979873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7"/>
            <a:ext cx="41148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442770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1" y="942977"/>
            <a:ext cx="26955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6" y="942977"/>
            <a:ext cx="5591175"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804420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7"/>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21677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315234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9315454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342649910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24003486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134921494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0360446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solidFill>
                  <a:srgbClr val="FFFFFF">
                    <a:lumMod val="95000"/>
                  </a:srgbClr>
                </a:solidFill>
              </a:rPr>
              <a:t>File Name</a:t>
            </a:r>
            <a:endParaRPr lang="en-US">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562625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843928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724DA5-C7B8-4B9E-B2A1-E6FAE5D787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775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6757712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040839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81441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8075034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15073961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6206079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46104875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809499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3"/>
            <a:ext cx="41148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41079781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1" y="1225550"/>
            <a:ext cx="26955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6" y="1225550"/>
            <a:ext cx="5591175"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47349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image" Target="../media/image4.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2.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image" Target="../media/image4.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5.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image" Target="../media/image1.png"/><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theme" Target="../theme/theme4.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image" Target="../media/image8.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image" Target="../media/image2.png"/><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image" Target="../media/image1.png"/><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theme" Target="../theme/theme5.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image" Target="../media/image8.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image" Target="../media/image2.png"/><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image" Target="../media/image5.png"/><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image" Target="../media/image1.png"/><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theme" Target="../theme/theme6.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image" Target="../media/image4.png"/><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4892675" y="3074853"/>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5613400" y="3074853"/>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46011" y="5533265"/>
            <a:ext cx="1339274" cy="1015246"/>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3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31"/>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184152" y="362868"/>
            <a:ext cx="8787251" cy="4793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182983" y="1478978"/>
            <a:ext cx="8788419" cy="4464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418093" y="6604650"/>
            <a:ext cx="727075" cy="253537"/>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2"/>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670397" y="5967663"/>
            <a:ext cx="867648" cy="657726"/>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31" r:id="rId24"/>
    <p:sldLayoutId id="2147484418" r:id="rId25"/>
    <p:sldLayoutId id="2147484419" r:id="rId26"/>
    <p:sldLayoutId id="2147484421" r:id="rId27"/>
    <p:sldLayoutId id="2147484422" r:id="rId28"/>
  </p:sldLayoutIdLst>
  <p:hf hdr="0"/>
  <p:txStyles>
    <p:titleStyle>
      <a:lvl1pPr algn="ctr" rtl="0" eaLnBrk="1" fontAlgn="base" hangingPunct="1">
        <a:spcBef>
          <a:spcPct val="0"/>
        </a:spcBef>
        <a:spcAft>
          <a:spcPct val="0"/>
        </a:spcAft>
        <a:defRPr sz="2800" b="1" kern="1200" cap="none">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233363" indent="-233363"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ＭＳ Ｐゴシック" charset="0"/>
          <a:cs typeface="Arial" pitchFamily="34" charset="0"/>
        </a:defRPr>
      </a:lvl1pPr>
      <a:lvl2pPr marL="569913" indent="-336550" algn="l" rtl="0" eaLnBrk="1" fontAlgn="base" hangingPunct="1">
        <a:spcBef>
          <a:spcPts val="300"/>
        </a:spcBef>
        <a:spcAft>
          <a:spcPct val="0"/>
        </a:spcAft>
        <a:buFont typeface="Wingdings" panose="05000000000000000000" pitchFamily="2" charset="2"/>
        <a:buChar char="Ø"/>
        <a:defRPr sz="2200" kern="1200">
          <a:solidFill>
            <a:schemeClr val="tx1">
              <a:lumMod val="75000"/>
              <a:lumOff val="25000"/>
            </a:schemeClr>
          </a:solidFill>
          <a:latin typeface="Arial" pitchFamily="34" charset="0"/>
          <a:ea typeface="Arial" charset="0"/>
          <a:cs typeface="Arial" pitchFamily="34" charset="0"/>
        </a:defRPr>
      </a:lvl2pPr>
      <a:lvl3pPr marL="858838" indent="-288925" algn="l" rtl="0" eaLnBrk="1" fontAlgn="base" hangingPunct="1">
        <a:spcBef>
          <a:spcPts val="300"/>
        </a:spcBef>
        <a:spcAft>
          <a:spcPct val="0"/>
        </a:spcAft>
        <a:buFont typeface="Courier New" panose="02070309020205020404" pitchFamily="49" charset="0"/>
        <a:buChar char="o"/>
        <a:defRPr sz="2000" kern="1200">
          <a:solidFill>
            <a:schemeClr val="tx1">
              <a:lumMod val="75000"/>
              <a:lumOff val="25000"/>
            </a:schemeClr>
          </a:solidFill>
          <a:latin typeface="Arial" pitchFamily="34" charset="0"/>
          <a:ea typeface="Arial" charset="0"/>
          <a:cs typeface="Arial" pitchFamily="34" charset="0"/>
        </a:defRPr>
      </a:lvl3pPr>
      <a:lvl4pPr marL="1203325" indent="-288925" algn="l" rtl="0" eaLnBrk="1" fontAlgn="base" hangingPunct="1">
        <a:spcBef>
          <a:spcPts val="300"/>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4pPr>
      <a:lvl5pPr marL="1484313" indent="-280988" algn="l" rtl="0" eaLnBrk="1" fontAlgn="base" hangingPunct="1">
        <a:spcBef>
          <a:spcPts val="300"/>
        </a:spcBef>
        <a:spcAft>
          <a:spcPct val="0"/>
        </a:spcAft>
        <a:buFont typeface="Wingdings" panose="05000000000000000000" pitchFamily="2" charset="2"/>
        <a:buChar char="ü"/>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31">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32"/>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3"/>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2464416380"/>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314" r:id="rId13"/>
    <p:sldLayoutId id="2147484315" r:id="rId14"/>
    <p:sldLayoutId id="2147484316" r:id="rId15"/>
    <p:sldLayoutId id="2147484317" r:id="rId16"/>
    <p:sldLayoutId id="2147484318" r:id="rId17"/>
    <p:sldLayoutId id="2147484319" r:id="rId18"/>
    <p:sldLayoutId id="2147484320" r:id="rId19"/>
    <p:sldLayoutId id="2147484321" r:id="rId20"/>
    <p:sldLayoutId id="2147484322" r:id="rId21"/>
    <p:sldLayoutId id="2147484323" r:id="rId22"/>
    <p:sldLayoutId id="2147484324" r:id="rId23"/>
    <p:sldLayoutId id="2147484325" r:id="rId24"/>
    <p:sldLayoutId id="2147484326" r:id="rId25"/>
    <p:sldLayoutId id="2147484327" r:id="rId26"/>
    <p:sldLayoutId id="2147484328" r:id="rId27"/>
    <p:sldLayoutId id="2147484329" r:id="rId28"/>
    <p:sldLayoutId id="2147484330" r:id="rId29"/>
  </p:sldLayoutIdLst>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3" y="165464"/>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800" y="228602"/>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8"/>
          <a:srcRect/>
          <a:stretch>
            <a:fillRect/>
          </a:stretch>
        </p:blipFill>
        <p:spPr bwMode="auto">
          <a:xfrm>
            <a:off x="4559300" y="3416302"/>
            <a:ext cx="19050" cy="3175"/>
          </a:xfrm>
          <a:prstGeom prst="rect">
            <a:avLst/>
          </a:prstGeom>
          <a:noFill/>
          <a:ln w="9525">
            <a:noFill/>
            <a:miter lim="800000"/>
            <a:headEnd/>
            <a:tailEnd/>
          </a:ln>
        </p:spPr>
      </p:pic>
      <p:pic>
        <p:nvPicPr>
          <p:cNvPr id="18" name="Picture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5541" y="6027337"/>
            <a:ext cx="761571" cy="577315"/>
          </a:xfrm>
          <a:prstGeom prst="rect">
            <a:avLst/>
          </a:prstGeom>
        </p:spPr>
      </p:pic>
    </p:spTree>
    <p:extLst>
      <p:ext uri="{BB962C8B-B14F-4D97-AF65-F5344CB8AC3E}">
        <p14:creationId xmlns:p14="http://schemas.microsoft.com/office/powerpoint/2010/main" val="50522629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 id="2147484367" r:id="rId23"/>
    <p:sldLayoutId id="2147484368" r:id="rId24"/>
  </p:sldLayoutIdLst>
  <p:hf hdr="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3" y="165464"/>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7924801" y="5815670"/>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7" y="6470428"/>
            <a:ext cx="2900362"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800" y="228602"/>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8"/>
          <a:srcRect/>
          <a:stretch>
            <a:fillRect/>
          </a:stretch>
        </p:blipFill>
        <p:spPr bwMode="auto">
          <a:xfrm>
            <a:off x="4559300" y="3416302"/>
            <a:ext cx="19050" cy="3175"/>
          </a:xfrm>
          <a:prstGeom prst="rect">
            <a:avLst/>
          </a:prstGeom>
          <a:noFill/>
          <a:ln w="9525">
            <a:noFill/>
            <a:miter lim="800000"/>
            <a:headEnd/>
            <a:tailEnd/>
          </a:ln>
        </p:spPr>
      </p:pic>
      <p:pic>
        <p:nvPicPr>
          <p:cNvPr id="18" name="Picture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5541" y="6027337"/>
            <a:ext cx="761571" cy="577315"/>
          </a:xfrm>
          <a:prstGeom prst="rect">
            <a:avLst/>
          </a:prstGeom>
        </p:spPr>
      </p:pic>
    </p:spTree>
    <p:extLst>
      <p:ext uri="{BB962C8B-B14F-4D97-AF65-F5344CB8AC3E}">
        <p14:creationId xmlns:p14="http://schemas.microsoft.com/office/powerpoint/2010/main" val="3966202611"/>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 id="2147484388" r:id="rId19"/>
    <p:sldLayoutId id="2147484389" r:id="rId20"/>
    <p:sldLayoutId id="2147484390" r:id="rId21"/>
    <p:sldLayoutId id="2147484391" r:id="rId22"/>
    <p:sldLayoutId id="2147484392" r:id="rId23"/>
    <p:sldLayoutId id="2147484393" r:id="rId24"/>
  </p:sldLayoutIdLst>
  <p:hf hdr="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6"/>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311448571"/>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12" r:id="rId18"/>
    <p:sldLayoutId id="2147484413" r:id="rId19"/>
    <p:sldLayoutId id="2147484414" r:id="rId20"/>
    <p:sldLayoutId id="2147484415" r:id="rId21"/>
    <p:sldLayoutId id="2147484416" r:id="rId22"/>
    <p:sldLayoutId id="2147484417"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poa.usace.army.mil/portals/34/docs/regulatory/Z_NewRegDevArea_v1_/AK-District_map_300ppi.png" TargetMode="External"/><Relationship Id="rId1" Type="http://schemas.openxmlformats.org/officeDocument/2006/relationships/slideLayout" Target="../slideLayouts/slideLayout34.xml"/><Relationship Id="rId6" Type="http://schemas.openxmlformats.org/officeDocument/2006/relationships/hyperlink" Target="mailto:regpagemaster@usace.army.mil" TargetMode="External"/><Relationship Id="rId5" Type="http://schemas.openxmlformats.org/officeDocument/2006/relationships/hyperlink" Target="http://www.poa.usace.army.mil/Missions/Regulatory.aspx" TargetMode="External"/><Relationship Id="rId4" Type="http://schemas.openxmlformats.org/officeDocument/2006/relationships/hyperlink" Target="mailto:CEPOA-RD-KENAI@usace.army.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0.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12557" y="3676262"/>
            <a:ext cx="6267635" cy="1488471"/>
          </a:xfrm>
        </p:spPr>
        <p:txBody>
          <a:bodyPr>
            <a:normAutofit fontScale="92500" lnSpcReduction="10000"/>
          </a:bodyPr>
          <a:lstStyle/>
          <a:p>
            <a:r>
              <a:rPr lang="en-US" b="1" dirty="0" smtClean="0"/>
              <a:t>Ellen Lyons</a:t>
            </a:r>
          </a:p>
          <a:p>
            <a:r>
              <a:rPr lang="en-US" b="1" dirty="0" smtClean="0"/>
              <a:t>Regulatory Division</a:t>
            </a:r>
          </a:p>
          <a:p>
            <a:r>
              <a:rPr lang="en-US" b="1" dirty="0" smtClean="0"/>
              <a:t>U.S. Army Corps of Engineers – Alaska District</a:t>
            </a:r>
            <a:endParaRPr lang="en-US" b="1" dirty="0"/>
          </a:p>
          <a:p>
            <a:r>
              <a:rPr lang="en-US" b="1" dirty="0" smtClean="0"/>
              <a:t>February 14, 2018</a:t>
            </a:r>
            <a:endParaRPr lang="en-US" b="1" dirty="0"/>
          </a:p>
        </p:txBody>
      </p:sp>
      <p:sp>
        <p:nvSpPr>
          <p:cNvPr id="2" name="Title 1"/>
          <p:cNvSpPr>
            <a:spLocks noGrp="1"/>
          </p:cNvSpPr>
          <p:nvPr>
            <p:ph type="title"/>
          </p:nvPr>
        </p:nvSpPr>
        <p:spPr>
          <a:xfrm>
            <a:off x="559292" y="845767"/>
            <a:ext cx="6374168" cy="1020346"/>
          </a:xfrm>
        </p:spPr>
        <p:txBody>
          <a:bodyPr>
            <a:normAutofit/>
          </a:bodyPr>
          <a:lstStyle/>
          <a:p>
            <a:pPr algn="ctr"/>
            <a:r>
              <a:rPr lang="en-US" sz="2800" dirty="0" smtClean="0"/>
              <a:t>“building and preserving Alaska’s Future”</a:t>
            </a:r>
            <a:endParaRPr lang="en-US" sz="2800" cap="none" dirty="0"/>
          </a:p>
        </p:txBody>
      </p:sp>
      <p:sp>
        <p:nvSpPr>
          <p:cNvPr id="4" name="TextBox 3"/>
          <p:cNvSpPr txBox="1"/>
          <p:nvPr/>
        </p:nvSpPr>
        <p:spPr>
          <a:xfrm>
            <a:off x="977826" y="1894095"/>
            <a:ext cx="5537092" cy="954107"/>
          </a:xfrm>
          <a:prstGeom prst="rect">
            <a:avLst/>
          </a:prstGeom>
          <a:noFill/>
        </p:spPr>
        <p:txBody>
          <a:bodyPr wrap="none" rtlCol="0">
            <a:spAutoFit/>
          </a:bodyPr>
          <a:lstStyle/>
          <a:p>
            <a:pPr algn="ctr"/>
            <a:r>
              <a:rPr lang="en-US" sz="2800" b="1" dirty="0" smtClean="0">
                <a:effectLst>
                  <a:outerShdw blurRad="38100" dist="38100" dir="2700000" algn="tl">
                    <a:srgbClr val="000000">
                      <a:alpha val="43137"/>
                    </a:srgbClr>
                  </a:outerShdw>
                </a:effectLst>
              </a:rPr>
              <a:t>Corps of Engineers</a:t>
            </a:r>
          </a:p>
          <a:p>
            <a:pPr algn="ctr"/>
            <a:r>
              <a:rPr lang="en-US" sz="2800" b="1" dirty="0" smtClean="0">
                <a:effectLst>
                  <a:outerShdw blurRad="38100" dist="38100" dir="2700000" algn="tl">
                    <a:srgbClr val="000000">
                      <a:alpha val="43137"/>
                    </a:srgbClr>
                  </a:outerShdw>
                </a:effectLst>
              </a:rPr>
              <a:t>Regulatory Program Overview</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10</a:t>
            </a:fld>
            <a:endParaRPr lang="en-US" sz="900" b="1" dirty="0">
              <a:latin typeface="Century Gothic" pitchFamily="34" charset="0"/>
            </a:endParaRPr>
          </a:p>
        </p:txBody>
      </p:sp>
      <p:sp>
        <p:nvSpPr>
          <p:cNvPr id="2" name="TextBox 1"/>
          <p:cNvSpPr txBox="1"/>
          <p:nvPr/>
        </p:nvSpPr>
        <p:spPr>
          <a:xfrm>
            <a:off x="1693401" y="236565"/>
            <a:ext cx="5382692"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Permit Application Processing</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135822" y="2217021"/>
            <a:ext cx="7468184" cy="1200329"/>
          </a:xfrm>
          <a:prstGeom prst="rect">
            <a:avLst/>
          </a:prstGeom>
          <a:solidFill>
            <a:schemeClr val="accent6">
              <a:lumMod val="60000"/>
              <a:lumOff val="40000"/>
              <a:alpha val="50000"/>
            </a:schemeClr>
          </a:solidFill>
          <a:ln w="19050">
            <a:solidFill>
              <a:schemeClr val="tx1"/>
            </a:solidFill>
          </a:ln>
        </p:spPr>
        <p:txBody>
          <a:bodyPr wrap="square" rtlCol="0">
            <a:spAutoFit/>
          </a:bodyPr>
          <a:lstStyle/>
          <a:p>
            <a:r>
              <a:rPr lang="en-US" dirty="0"/>
              <a:t>For Standard Individual Permits: Upon receipt of a “complete” application, a 15-30 day public comment period begins within 15 days</a:t>
            </a:r>
          </a:p>
        </p:txBody>
      </p:sp>
      <p:grpSp>
        <p:nvGrpSpPr>
          <p:cNvPr id="7" name="Group 6"/>
          <p:cNvGrpSpPr/>
          <p:nvPr/>
        </p:nvGrpSpPr>
        <p:grpSpPr>
          <a:xfrm>
            <a:off x="186612" y="3900194"/>
            <a:ext cx="8780106" cy="1950098"/>
            <a:chOff x="282660" y="3197991"/>
            <a:chExt cx="8690659" cy="1972602"/>
          </a:xfrm>
        </p:grpSpPr>
        <p:pic>
          <p:nvPicPr>
            <p:cNvPr id="8" name="Picture 5"/>
            <p:cNvPicPr>
              <a:picLocks noChangeAspect="1" noChangeArrowheads="1"/>
            </p:cNvPicPr>
            <p:nvPr/>
          </p:nvPicPr>
          <p:blipFill>
            <a:blip r:embed="rId2" cstate="screen"/>
            <a:srcRect/>
            <a:stretch>
              <a:fillRect/>
            </a:stretch>
          </p:blipFill>
          <p:spPr bwMode="auto">
            <a:xfrm>
              <a:off x="282660" y="3197991"/>
              <a:ext cx="2620724" cy="1965960"/>
            </a:xfrm>
            <a:prstGeom prst="rect">
              <a:avLst/>
            </a:prstGeom>
            <a:noFill/>
            <a:ln w="9525">
              <a:solidFill>
                <a:schemeClr val="tx1"/>
              </a:solidFill>
              <a:miter lim="800000"/>
              <a:headEnd/>
              <a:tailEnd/>
            </a:ln>
          </p:spPr>
        </p:pic>
        <p:pic>
          <p:nvPicPr>
            <p:cNvPr id="9" name="Picture 8" descr="Knik Arm2"/>
            <p:cNvPicPr>
              <a:picLocks noChangeAspect="1" noChangeArrowheads="1"/>
            </p:cNvPicPr>
            <p:nvPr/>
          </p:nvPicPr>
          <p:blipFill>
            <a:blip r:embed="rId3" cstate="screen"/>
            <a:srcRect/>
            <a:stretch>
              <a:fillRect/>
            </a:stretch>
          </p:blipFill>
          <p:spPr bwMode="auto">
            <a:xfrm>
              <a:off x="6038782" y="3198011"/>
              <a:ext cx="2934537" cy="1965960"/>
            </a:xfrm>
            <a:prstGeom prst="rect">
              <a:avLst/>
            </a:prstGeom>
            <a:noFill/>
            <a:ln w="12700">
              <a:solidFill>
                <a:schemeClr val="tx1"/>
              </a:solidFill>
              <a:miter lim="800000"/>
              <a:headEnd/>
              <a:tailEnd/>
            </a:ln>
          </p:spPr>
        </p:pic>
        <p:pic>
          <p:nvPicPr>
            <p:cNvPr id="10" name="Picture 5"/>
            <p:cNvPicPr>
              <a:picLocks noChangeAspect="1" noChangeArrowheads="1"/>
            </p:cNvPicPr>
            <p:nvPr/>
          </p:nvPicPr>
          <p:blipFill>
            <a:blip r:embed="rId4" cstate="screen"/>
            <a:srcRect b="12159"/>
            <a:stretch>
              <a:fillRect/>
            </a:stretch>
          </p:blipFill>
          <p:spPr bwMode="auto">
            <a:xfrm>
              <a:off x="2975623" y="3204633"/>
              <a:ext cx="2984129" cy="1965960"/>
            </a:xfrm>
            <a:prstGeom prst="rect">
              <a:avLst/>
            </a:prstGeom>
            <a:noFill/>
            <a:ln w="12700">
              <a:solidFill>
                <a:schemeClr val="tx1"/>
              </a:solidFill>
              <a:miter lim="800000"/>
              <a:headEnd/>
              <a:tailEnd/>
            </a:ln>
          </p:spPr>
        </p:pic>
      </p:grpSp>
      <p:sp>
        <p:nvSpPr>
          <p:cNvPr id="12" name="TextBox 11"/>
          <p:cNvSpPr txBox="1"/>
          <p:nvPr/>
        </p:nvSpPr>
        <p:spPr>
          <a:xfrm>
            <a:off x="479671" y="1106335"/>
            <a:ext cx="7271542" cy="830997"/>
          </a:xfrm>
          <a:prstGeom prst="rect">
            <a:avLst/>
          </a:prstGeom>
          <a:solidFill>
            <a:srgbClr val="00B0F0">
              <a:alpha val="20000"/>
            </a:srgbClr>
          </a:solidFill>
          <a:ln w="19050">
            <a:solidFill>
              <a:schemeClr val="tx1"/>
            </a:solidFill>
          </a:ln>
        </p:spPr>
        <p:txBody>
          <a:bodyPr wrap="none" rtlCol="0">
            <a:spAutoFit/>
          </a:bodyPr>
          <a:lstStyle/>
          <a:p>
            <a:r>
              <a:rPr lang="en-US" dirty="0" smtClean="0"/>
              <a:t>USACE will first determine presence of jurisdiction,</a:t>
            </a:r>
          </a:p>
          <a:p>
            <a:r>
              <a:rPr lang="en-US" dirty="0" smtClean="0"/>
              <a:t> then which type of permit the application requires…</a:t>
            </a:r>
          </a:p>
        </p:txBody>
      </p:sp>
    </p:spTree>
    <p:extLst>
      <p:ext uri="{BB962C8B-B14F-4D97-AF65-F5344CB8AC3E}">
        <p14:creationId xmlns:p14="http://schemas.microsoft.com/office/powerpoint/2010/main" val="49935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11</a:t>
            </a:fld>
            <a:endParaRPr lang="en-US" sz="900" b="1" dirty="0">
              <a:latin typeface="Century Gothic" pitchFamily="34" charset="0"/>
            </a:endParaRPr>
          </a:p>
        </p:txBody>
      </p:sp>
      <p:sp>
        <p:nvSpPr>
          <p:cNvPr id="2" name="TextBox 1"/>
          <p:cNvSpPr txBox="1"/>
          <p:nvPr/>
        </p:nvSpPr>
        <p:spPr>
          <a:xfrm>
            <a:off x="1693401" y="236565"/>
            <a:ext cx="5482078"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Permit Application Processing</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738325" y="1048962"/>
            <a:ext cx="6004208" cy="461665"/>
          </a:xfrm>
          <a:prstGeom prst="rect">
            <a:avLst/>
          </a:prstGeom>
          <a:solidFill>
            <a:srgbClr val="00B0F0">
              <a:alpha val="20000"/>
            </a:srgbClr>
          </a:solidFill>
          <a:ln w="19050">
            <a:solidFill>
              <a:schemeClr val="tx1"/>
            </a:solidFill>
          </a:ln>
        </p:spPr>
        <p:txBody>
          <a:bodyPr wrap="none" rtlCol="0">
            <a:spAutoFit/>
          </a:bodyPr>
          <a:lstStyle/>
          <a:p>
            <a:r>
              <a:rPr lang="en-US" dirty="0" smtClean="0"/>
              <a:t>A Public Notice serves multiple purposes…</a:t>
            </a:r>
          </a:p>
        </p:txBody>
      </p:sp>
      <p:sp>
        <p:nvSpPr>
          <p:cNvPr id="8" name="TextBox 7"/>
          <p:cNvSpPr txBox="1"/>
          <p:nvPr/>
        </p:nvSpPr>
        <p:spPr>
          <a:xfrm>
            <a:off x="1389375" y="1909325"/>
            <a:ext cx="6090129" cy="830997"/>
          </a:xfrm>
          <a:prstGeom prst="rect">
            <a:avLst/>
          </a:prstGeom>
          <a:solidFill>
            <a:schemeClr val="accent6">
              <a:lumMod val="60000"/>
              <a:lumOff val="40000"/>
              <a:alpha val="50000"/>
            </a:schemeClr>
          </a:solidFill>
          <a:ln w="19050">
            <a:solidFill>
              <a:schemeClr val="tx1"/>
            </a:solidFill>
          </a:ln>
        </p:spPr>
        <p:txBody>
          <a:bodyPr wrap="none" rtlCol="0">
            <a:spAutoFit/>
          </a:bodyPr>
          <a:lstStyle/>
          <a:p>
            <a:r>
              <a:rPr lang="en-US" dirty="0" smtClean="0"/>
              <a:t>…it notifies the general public that a project</a:t>
            </a:r>
          </a:p>
          <a:p>
            <a:r>
              <a:rPr lang="en-US" dirty="0" smtClean="0"/>
              <a:t>is proposed…</a:t>
            </a:r>
          </a:p>
        </p:txBody>
      </p:sp>
      <p:sp>
        <p:nvSpPr>
          <p:cNvPr id="9" name="TextBox 8"/>
          <p:cNvSpPr txBox="1"/>
          <p:nvPr/>
        </p:nvSpPr>
        <p:spPr>
          <a:xfrm>
            <a:off x="1693401" y="3139020"/>
            <a:ext cx="6843540" cy="461665"/>
          </a:xfrm>
          <a:prstGeom prst="rect">
            <a:avLst/>
          </a:prstGeom>
          <a:solidFill>
            <a:srgbClr val="299763">
              <a:alpha val="49804"/>
            </a:srgbClr>
          </a:solidFill>
          <a:ln w="19050">
            <a:solidFill>
              <a:schemeClr val="tx1"/>
            </a:solidFill>
          </a:ln>
        </p:spPr>
        <p:txBody>
          <a:bodyPr wrap="none" rtlCol="0">
            <a:spAutoFit/>
          </a:bodyPr>
          <a:lstStyle/>
          <a:p>
            <a:r>
              <a:rPr lang="en-US" dirty="0" smtClean="0"/>
              <a:t>…specifically notifies adjacent property owners…</a:t>
            </a:r>
            <a:endParaRPr lang="en-US" dirty="0"/>
          </a:p>
        </p:txBody>
      </p:sp>
      <p:sp>
        <p:nvSpPr>
          <p:cNvPr id="10" name="TextBox 9"/>
          <p:cNvSpPr txBox="1"/>
          <p:nvPr/>
        </p:nvSpPr>
        <p:spPr>
          <a:xfrm>
            <a:off x="2052733" y="3958708"/>
            <a:ext cx="5598370" cy="830997"/>
          </a:xfrm>
          <a:prstGeom prst="rect">
            <a:avLst/>
          </a:prstGeom>
          <a:solidFill>
            <a:srgbClr val="FFFF00">
              <a:alpha val="20000"/>
            </a:srgbClr>
          </a:solidFill>
          <a:ln w="19050">
            <a:solidFill>
              <a:schemeClr val="tx1"/>
            </a:solidFill>
          </a:ln>
        </p:spPr>
        <p:txBody>
          <a:bodyPr wrap="square" rtlCol="0">
            <a:spAutoFit/>
          </a:bodyPr>
          <a:lstStyle/>
          <a:p>
            <a:r>
              <a:rPr lang="en-US" dirty="0" smtClean="0"/>
              <a:t>…initiates the request for state water quality certification </a:t>
            </a:r>
            <a:r>
              <a:rPr lang="en-US" sz="1400" dirty="0" smtClean="0"/>
              <a:t>(Clean Water Act Section 401)</a:t>
            </a:r>
          </a:p>
        </p:txBody>
      </p:sp>
      <p:sp>
        <p:nvSpPr>
          <p:cNvPr id="11" name="TextBox 10"/>
          <p:cNvSpPr txBox="1"/>
          <p:nvPr/>
        </p:nvSpPr>
        <p:spPr>
          <a:xfrm>
            <a:off x="851269" y="5057191"/>
            <a:ext cx="7441461" cy="830997"/>
          </a:xfrm>
          <a:prstGeom prst="rect">
            <a:avLst/>
          </a:prstGeom>
          <a:solidFill>
            <a:srgbClr val="D8D8D8">
              <a:alpha val="70000"/>
            </a:srgbClr>
          </a:solidFill>
          <a:ln w="19050">
            <a:solidFill>
              <a:schemeClr val="tx1"/>
            </a:solidFill>
          </a:ln>
        </p:spPr>
        <p:txBody>
          <a:bodyPr wrap="none" rtlCol="0">
            <a:spAutoFit/>
          </a:bodyPr>
          <a:lstStyle/>
          <a:p>
            <a:r>
              <a:rPr lang="en-US" dirty="0" smtClean="0"/>
              <a:t>…notifies commenting agencies and requests any</a:t>
            </a:r>
          </a:p>
          <a:p>
            <a:r>
              <a:rPr lang="en-US" dirty="0"/>
              <a:t>f</a:t>
            </a:r>
            <a:r>
              <a:rPr lang="en-US" dirty="0" smtClean="0"/>
              <a:t>eedback relevant to their areas of expertise/authority</a:t>
            </a:r>
          </a:p>
        </p:txBody>
      </p:sp>
    </p:spTree>
    <p:extLst>
      <p:ext uri="{BB962C8B-B14F-4D97-AF65-F5344CB8AC3E}">
        <p14:creationId xmlns:p14="http://schemas.microsoft.com/office/powerpoint/2010/main" val="35739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3868"/>
            <a:ext cx="9144000" cy="990601"/>
          </a:xfrm>
        </p:spPr>
        <p:txBody>
          <a:bodyPr/>
          <a:lstStyle/>
          <a:p>
            <a:r>
              <a:rPr lang="en-US" sz="3600" b="1" dirty="0" smtClean="0">
                <a:solidFill>
                  <a:srgbClr val="0070C0"/>
                </a:solidFill>
                <a:effectLst>
                  <a:outerShdw blurRad="38100" dist="38100" dir="2700000" algn="tl">
                    <a:srgbClr val="000000">
                      <a:alpha val="43137"/>
                    </a:srgbClr>
                  </a:outerShdw>
                </a:effectLst>
                <a:latin typeface="+mj-lt"/>
              </a:rPr>
              <a:t>OTHER LEGAL REQUIREMENTS</a:t>
            </a:r>
          </a:p>
        </p:txBody>
      </p:sp>
      <p:pic>
        <p:nvPicPr>
          <p:cNvPr id="16389" name="Picture 4"/>
          <p:cNvPicPr>
            <a:picLocks noChangeAspect="1" noChangeArrowheads="1"/>
          </p:cNvPicPr>
          <p:nvPr/>
        </p:nvPicPr>
        <p:blipFill>
          <a:blip r:embed="rId3" cstate="screen"/>
          <a:srcRect l="12333" r="2305"/>
          <a:stretch>
            <a:fillRect/>
          </a:stretch>
        </p:blipFill>
        <p:spPr bwMode="auto">
          <a:xfrm>
            <a:off x="3276610" y="3300249"/>
            <a:ext cx="2554665" cy="1861574"/>
          </a:xfrm>
          <a:prstGeom prst="rect">
            <a:avLst/>
          </a:prstGeom>
          <a:noFill/>
          <a:ln w="19050">
            <a:solidFill>
              <a:schemeClr val="tx1"/>
            </a:solidFill>
            <a:miter lim="800000"/>
            <a:headEnd/>
            <a:tailEnd/>
          </a:ln>
        </p:spPr>
      </p:pic>
      <p:pic>
        <p:nvPicPr>
          <p:cNvPr id="16390" name="Picture 7" descr="polar_bear_pic"/>
          <p:cNvPicPr>
            <a:picLocks noChangeAspect="1" noChangeArrowheads="1"/>
          </p:cNvPicPr>
          <p:nvPr/>
        </p:nvPicPr>
        <p:blipFill>
          <a:blip r:embed="rId4" cstate="screen"/>
          <a:srcRect l="8208" r="3341"/>
          <a:stretch>
            <a:fillRect/>
          </a:stretch>
        </p:blipFill>
        <p:spPr bwMode="auto">
          <a:xfrm>
            <a:off x="467420" y="911231"/>
            <a:ext cx="2535811" cy="1864388"/>
          </a:xfrm>
          <a:prstGeom prst="rect">
            <a:avLst/>
          </a:prstGeom>
          <a:noFill/>
          <a:ln w="19050">
            <a:solidFill>
              <a:schemeClr val="tx1"/>
            </a:solidFill>
            <a:miter lim="800000"/>
            <a:headEnd/>
            <a:tailEnd/>
          </a:ln>
        </p:spPr>
      </p:pic>
      <p:pic>
        <p:nvPicPr>
          <p:cNvPr id="16391" name="Picture 8" descr="coast_aereal"/>
          <p:cNvPicPr>
            <a:picLocks noChangeAspect="1" noChangeArrowheads="1"/>
          </p:cNvPicPr>
          <p:nvPr/>
        </p:nvPicPr>
        <p:blipFill>
          <a:blip r:embed="rId5" cstate="screen"/>
          <a:srcRect l="1519" t="6133" r="1856" b="1053"/>
          <a:stretch>
            <a:fillRect/>
          </a:stretch>
        </p:blipFill>
        <p:spPr bwMode="auto">
          <a:xfrm>
            <a:off x="6135549" y="925340"/>
            <a:ext cx="2548067" cy="1835699"/>
          </a:xfrm>
          <a:prstGeom prst="rect">
            <a:avLst/>
          </a:prstGeom>
          <a:noFill/>
          <a:ln w="19050">
            <a:solidFill>
              <a:schemeClr val="tx1"/>
            </a:solidFill>
            <a:miter lim="800000"/>
            <a:headEnd/>
            <a:tailEnd/>
          </a:ln>
        </p:spPr>
      </p:pic>
      <p:pic>
        <p:nvPicPr>
          <p:cNvPr id="16392" name="Picture 2"/>
          <p:cNvPicPr>
            <a:picLocks noChangeAspect="1" noChangeArrowheads="1"/>
          </p:cNvPicPr>
          <p:nvPr/>
        </p:nvPicPr>
        <p:blipFill>
          <a:blip r:embed="rId6" cstate="screen"/>
          <a:srcRect/>
          <a:stretch>
            <a:fillRect/>
          </a:stretch>
        </p:blipFill>
        <p:spPr bwMode="auto">
          <a:xfrm>
            <a:off x="3277110" y="914922"/>
            <a:ext cx="2552121" cy="1861574"/>
          </a:xfrm>
          <a:prstGeom prst="rect">
            <a:avLst/>
          </a:prstGeom>
          <a:noFill/>
          <a:ln w="19050">
            <a:solidFill>
              <a:schemeClr val="tx1"/>
            </a:solidFill>
            <a:miter lim="800000"/>
            <a:headEnd/>
            <a:tailEnd/>
          </a:ln>
        </p:spPr>
      </p:pic>
      <p:pic>
        <p:nvPicPr>
          <p:cNvPr id="16393" name="Picture 5"/>
          <p:cNvPicPr>
            <a:picLocks noChangeAspect="1" noChangeArrowheads="1"/>
          </p:cNvPicPr>
          <p:nvPr/>
        </p:nvPicPr>
        <p:blipFill>
          <a:blip r:embed="rId7" cstate="screen"/>
          <a:srcRect l="9165"/>
          <a:stretch>
            <a:fillRect/>
          </a:stretch>
        </p:blipFill>
        <p:spPr bwMode="auto">
          <a:xfrm>
            <a:off x="467420" y="3279768"/>
            <a:ext cx="2535245" cy="1861574"/>
          </a:xfrm>
          <a:prstGeom prst="rect">
            <a:avLst/>
          </a:prstGeom>
          <a:noFill/>
          <a:ln w="19050">
            <a:solidFill>
              <a:schemeClr val="tx1"/>
            </a:solidFill>
            <a:miter lim="800000"/>
            <a:headEnd/>
            <a:tailEnd/>
          </a:ln>
        </p:spPr>
      </p:pic>
      <p:sp>
        <p:nvSpPr>
          <p:cNvPr id="12" name="Rectangle 11"/>
          <p:cNvSpPr/>
          <p:nvPr/>
        </p:nvSpPr>
        <p:spPr>
          <a:xfrm>
            <a:off x="6123501" y="3272787"/>
            <a:ext cx="2573519" cy="18570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ChangeArrowheads="1"/>
          </p:cNvSpPr>
          <p:nvPr/>
        </p:nvSpPr>
        <p:spPr bwMode="auto">
          <a:xfrm>
            <a:off x="450168" y="2789635"/>
            <a:ext cx="2570671"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ENDANGERED SPECIES ACT</a:t>
            </a:r>
          </a:p>
        </p:txBody>
      </p:sp>
      <p:sp>
        <p:nvSpPr>
          <p:cNvPr id="16" name="Rectangle 3"/>
          <p:cNvSpPr txBox="1">
            <a:spLocks noChangeArrowheads="1"/>
          </p:cNvSpPr>
          <p:nvPr/>
        </p:nvSpPr>
        <p:spPr bwMode="auto">
          <a:xfrm>
            <a:off x="3176115" y="2786759"/>
            <a:ext cx="2725947"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FISH &amp;</a:t>
            </a:r>
            <a:r>
              <a:rPr kumimoji="1" lang="en-US" sz="1600" b="1" i="0" u="none" strike="noStrike" kern="0" cap="none" spc="0" normalizeH="0" noProof="0" dirty="0" smtClean="0">
                <a:ln>
                  <a:noFill/>
                </a:ln>
                <a:solidFill>
                  <a:schemeClr val="tx1"/>
                </a:solidFill>
                <a:effectLst/>
                <a:uLnTx/>
                <a:uFillTx/>
                <a:latin typeface="Century Gothic" pitchFamily="34" charset="0"/>
                <a:ea typeface="+mn-ea"/>
                <a:cs typeface="+mn-cs"/>
              </a:rPr>
              <a:t> WILDLIFE</a:t>
            </a:r>
            <a:br>
              <a:rPr kumimoji="1" lang="en-US" sz="1600" b="1" i="0" u="none" strike="noStrike" kern="0" cap="none" spc="0" normalizeH="0" noProof="0" dirty="0" smtClean="0">
                <a:ln>
                  <a:noFill/>
                </a:ln>
                <a:solidFill>
                  <a:schemeClr val="tx1"/>
                </a:solidFill>
                <a:effectLst/>
                <a:uLnTx/>
                <a:uFillTx/>
                <a:latin typeface="Century Gothic" pitchFamily="34" charset="0"/>
                <a:ea typeface="+mn-ea"/>
                <a:cs typeface="+mn-cs"/>
              </a:rPr>
            </a:br>
            <a:r>
              <a:rPr kumimoji="1" lang="en-US" sz="1600" b="1" i="0" u="none" strike="noStrike" kern="0" cap="none" spc="0" normalizeH="0" noProof="0" dirty="0" smtClean="0">
                <a:ln>
                  <a:noFill/>
                </a:ln>
                <a:solidFill>
                  <a:schemeClr val="tx1"/>
                </a:solidFill>
                <a:effectLst/>
                <a:uLnTx/>
                <a:uFillTx/>
                <a:latin typeface="Century Gothic" pitchFamily="34" charset="0"/>
                <a:ea typeface="+mn-ea"/>
                <a:cs typeface="+mn-cs"/>
              </a:rPr>
              <a:t>COORDINATION ACT</a:t>
            </a:r>
            <a:endPar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7" name="Rectangle 3"/>
          <p:cNvSpPr txBox="1">
            <a:spLocks noChangeArrowheads="1"/>
          </p:cNvSpPr>
          <p:nvPr/>
        </p:nvSpPr>
        <p:spPr bwMode="auto">
          <a:xfrm>
            <a:off x="6063090" y="2783883"/>
            <a:ext cx="2725947"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kern="0" dirty="0" smtClean="0">
                <a:latin typeface="Century Gothic" pitchFamily="34" charset="0"/>
                <a:ea typeface="+mn-ea"/>
              </a:rPr>
              <a:t>WATER QUALITY</a:t>
            </a: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
            </a:r>
            <a:b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br>
            <a:r>
              <a:rPr kumimoji="1" lang="en-US" sz="1600" b="1" kern="0" noProof="0" dirty="0" smtClean="0">
                <a:latin typeface="Century Gothic" pitchFamily="34" charset="0"/>
                <a:ea typeface="+mn-ea"/>
              </a:rPr>
              <a:t>CERTIFICATION</a:t>
            </a:r>
            <a:endPar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9" name="Rectangle 3"/>
          <p:cNvSpPr txBox="1">
            <a:spLocks noChangeArrowheads="1"/>
          </p:cNvSpPr>
          <p:nvPr/>
        </p:nvSpPr>
        <p:spPr bwMode="auto">
          <a:xfrm>
            <a:off x="369655" y="5151990"/>
            <a:ext cx="2570671"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kern="0" dirty="0" smtClean="0">
                <a:latin typeface="Century Gothic" pitchFamily="34" charset="0"/>
              </a:rPr>
              <a:t>MAGNUSON-STEVENS FISHERY CONSERVATION &amp; MANAGEMENT ACT</a:t>
            </a:r>
            <a:endPar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20" name="Rectangle 3"/>
          <p:cNvSpPr txBox="1">
            <a:spLocks noChangeArrowheads="1"/>
          </p:cNvSpPr>
          <p:nvPr/>
        </p:nvSpPr>
        <p:spPr bwMode="auto">
          <a:xfrm>
            <a:off x="3095602" y="5166366"/>
            <a:ext cx="2725947"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NATIONAL HISTORIC</a:t>
            </a:r>
            <a:b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b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PRESERVATION</a:t>
            </a:r>
            <a:r>
              <a:rPr kumimoji="1" lang="en-US" sz="1600" b="1" i="0" u="none" strike="noStrike" kern="0" cap="none" spc="0" normalizeH="0" noProof="0" dirty="0" smtClean="0">
                <a:ln>
                  <a:noFill/>
                </a:ln>
                <a:solidFill>
                  <a:schemeClr val="tx1"/>
                </a:solidFill>
                <a:effectLst/>
                <a:uLnTx/>
                <a:uFillTx/>
                <a:latin typeface="Century Gothic" pitchFamily="34" charset="0"/>
                <a:ea typeface="+mn-ea"/>
                <a:cs typeface="+mn-cs"/>
              </a:rPr>
              <a:t> ACT</a:t>
            </a:r>
            <a:endPar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21" name="Rectangle 3"/>
          <p:cNvSpPr txBox="1">
            <a:spLocks noChangeArrowheads="1"/>
          </p:cNvSpPr>
          <p:nvPr/>
        </p:nvSpPr>
        <p:spPr bwMode="auto">
          <a:xfrm>
            <a:off x="5798544" y="5146238"/>
            <a:ext cx="3260785" cy="584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75000"/>
              </a:lnSpc>
              <a:spcBef>
                <a:spcPct val="20000"/>
              </a:spcBef>
              <a:spcAft>
                <a:spcPct val="0"/>
              </a:spcAft>
              <a:buClrTx/>
              <a:buSzTx/>
              <a:buFont typeface="Wingdings" pitchFamily="2" charset="2"/>
              <a:buNone/>
              <a:tabLst/>
              <a:defRPr/>
            </a:pP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NATIONAL ENVIRONMENTAL</a:t>
            </a:r>
            <a:b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br>
            <a:r>
              <a:rPr kumimoji="1" lang="en-US" sz="1600" b="1" i="0" u="none" strike="noStrike" kern="0" cap="none" spc="0" normalizeH="0" baseline="0" noProof="0" dirty="0" smtClean="0">
                <a:ln>
                  <a:noFill/>
                </a:ln>
                <a:solidFill>
                  <a:schemeClr val="tx1"/>
                </a:solidFill>
                <a:effectLst/>
                <a:uLnTx/>
                <a:uFillTx/>
                <a:latin typeface="Century Gothic" pitchFamily="34" charset="0"/>
                <a:ea typeface="+mn-ea"/>
                <a:cs typeface="+mn-cs"/>
              </a:rPr>
              <a:t>POLICY ACT</a:t>
            </a:r>
          </a:p>
        </p:txBody>
      </p:sp>
      <p:pic>
        <p:nvPicPr>
          <p:cNvPr id="18" name="Picture 17" descr="nepa-wheel.jpg"/>
          <p:cNvPicPr>
            <a:picLocks noChangeAspect="1"/>
          </p:cNvPicPr>
          <p:nvPr/>
        </p:nvPicPr>
        <p:blipFill>
          <a:blip r:embed="rId8" cstate="screen"/>
          <a:stretch>
            <a:fillRect/>
          </a:stretch>
        </p:blipFill>
        <p:spPr>
          <a:xfrm>
            <a:off x="6469167" y="3285898"/>
            <a:ext cx="1959241" cy="18132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LASKA_page 4.jpg"/>
          <p:cNvPicPr>
            <a:picLocks noChangeAspect="1"/>
          </p:cNvPicPr>
          <p:nvPr/>
        </p:nvPicPr>
        <p:blipFill>
          <a:blip r:embed="rId3" cstate="screen"/>
          <a:stretch>
            <a:fillRect/>
          </a:stretch>
        </p:blipFill>
        <p:spPr>
          <a:xfrm>
            <a:off x="-16011" y="-10692"/>
            <a:ext cx="9144000" cy="6858000"/>
          </a:xfrm>
          <a:prstGeom prst="rect">
            <a:avLst/>
          </a:prstGeom>
        </p:spPr>
      </p:pic>
      <p:sp>
        <p:nvSpPr>
          <p:cNvPr id="10"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13</a:t>
            </a:fld>
            <a:endParaRPr lang="en-US" sz="900" b="1" dirty="0">
              <a:latin typeface="Century Gothic" pitchFamily="34" charset="0"/>
            </a:endParaRPr>
          </a:p>
        </p:txBody>
      </p:sp>
      <p:sp>
        <p:nvSpPr>
          <p:cNvPr id="16" name="Text Box 4"/>
          <p:cNvSpPr txBox="1">
            <a:spLocks noChangeArrowheads="1"/>
          </p:cNvSpPr>
          <p:nvPr/>
        </p:nvSpPr>
        <p:spPr bwMode="auto">
          <a:xfrm>
            <a:off x="790191" y="828970"/>
            <a:ext cx="72685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In a nutshell</a:t>
            </a:r>
            <a:r>
              <a:rPr lang="en-US" altLang="en-US" sz="2000" b="1" dirty="0" smtClean="0"/>
              <a:t>:</a:t>
            </a:r>
          </a:p>
          <a:p>
            <a:pPr eaLnBrk="1" hangingPunct="1"/>
            <a:endParaRPr lang="en-US" altLang="en-US" sz="2000" b="1" dirty="0"/>
          </a:p>
          <a:p>
            <a:pPr eaLnBrk="1" hangingPunct="1"/>
            <a:r>
              <a:rPr lang="en-US" altLang="en-US" sz="2000" b="1" dirty="0"/>
              <a:t>To identify and permit the least environmentally damaging</a:t>
            </a:r>
          </a:p>
          <a:p>
            <a:pPr eaLnBrk="1" hangingPunct="1"/>
            <a:r>
              <a:rPr lang="en-US" altLang="en-US" sz="2000" b="1" dirty="0" smtClean="0"/>
              <a:t>practicable </a:t>
            </a:r>
            <a:r>
              <a:rPr lang="en-US" altLang="en-US" sz="2000" b="1" dirty="0"/>
              <a:t>alternative that meets the project purpose.</a:t>
            </a:r>
          </a:p>
        </p:txBody>
      </p:sp>
      <p:sp>
        <p:nvSpPr>
          <p:cNvPr id="2" name="TextBox 1"/>
          <p:cNvSpPr txBox="1"/>
          <p:nvPr/>
        </p:nvSpPr>
        <p:spPr>
          <a:xfrm>
            <a:off x="1818604" y="213023"/>
            <a:ext cx="6006773"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Permit Evaluation Process</a:t>
            </a:r>
            <a:endParaRPr lang="en-US" sz="3600" b="1" dirty="0">
              <a:effectLst>
                <a:outerShdw blurRad="38100" dist="38100" dir="2700000" algn="tl">
                  <a:srgbClr val="000000">
                    <a:alpha val="43137"/>
                  </a:srgbClr>
                </a:outerShdw>
              </a:effectLst>
            </a:endParaRPr>
          </a:p>
        </p:txBody>
      </p:sp>
      <p:grpSp>
        <p:nvGrpSpPr>
          <p:cNvPr id="17" name="Group 16"/>
          <p:cNvGrpSpPr/>
          <p:nvPr/>
        </p:nvGrpSpPr>
        <p:grpSpPr>
          <a:xfrm>
            <a:off x="697781" y="2213326"/>
            <a:ext cx="7716416" cy="1828806"/>
            <a:chOff x="895739" y="1138329"/>
            <a:chExt cx="7716416" cy="1828806"/>
          </a:xfrm>
        </p:grpSpPr>
        <p:grpSp>
          <p:nvGrpSpPr>
            <p:cNvPr id="18" name="Group 17"/>
            <p:cNvGrpSpPr/>
            <p:nvPr/>
          </p:nvGrpSpPr>
          <p:grpSpPr>
            <a:xfrm>
              <a:off x="895739" y="1138329"/>
              <a:ext cx="3452326" cy="1306285"/>
              <a:chOff x="895739" y="1166322"/>
              <a:chExt cx="3452326" cy="1306285"/>
            </a:xfrm>
          </p:grpSpPr>
          <p:sp>
            <p:nvSpPr>
              <p:cNvPr id="26" name="TextBox 25"/>
              <p:cNvSpPr txBox="1"/>
              <p:nvPr/>
            </p:nvSpPr>
            <p:spPr>
              <a:xfrm>
                <a:off x="1082350" y="1358883"/>
                <a:ext cx="2994731" cy="830997"/>
              </a:xfrm>
              <a:prstGeom prst="rect">
                <a:avLst/>
              </a:prstGeom>
              <a:noFill/>
            </p:spPr>
            <p:txBody>
              <a:bodyPr wrap="none" rtlCol="0">
                <a:spAutoFit/>
              </a:bodyPr>
              <a:lstStyle/>
              <a:p>
                <a:pPr algn="ctr"/>
                <a:r>
                  <a:rPr lang="en-US" dirty="0" smtClean="0"/>
                  <a:t>Compliance with</a:t>
                </a:r>
              </a:p>
              <a:p>
                <a:r>
                  <a:rPr lang="en-US" dirty="0" smtClean="0"/>
                  <a:t>404(b)(1) Guidelines</a:t>
                </a:r>
                <a:endParaRPr lang="en-US" dirty="0"/>
              </a:p>
            </p:txBody>
          </p:sp>
          <p:sp>
            <p:nvSpPr>
              <p:cNvPr id="27" name="Rounded Rectangle 26"/>
              <p:cNvSpPr/>
              <p:nvPr/>
            </p:nvSpPr>
            <p:spPr>
              <a:xfrm>
                <a:off x="895739" y="1166322"/>
                <a:ext cx="3452326" cy="1306285"/>
              </a:xfrm>
              <a:prstGeom prst="roundRect">
                <a:avLst/>
              </a:prstGeom>
              <a:solidFill>
                <a:srgbClr val="00B0F0">
                  <a:alpha val="30000"/>
                </a:srgb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9" name="Straight Connector 18"/>
            <p:cNvCxnSpPr>
              <a:stCxn id="27" idx="2"/>
            </p:cNvCxnSpPr>
            <p:nvPr/>
          </p:nvCxnSpPr>
          <p:spPr>
            <a:xfrm>
              <a:off x="2621902" y="2444614"/>
              <a:ext cx="0" cy="522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749281" y="1162944"/>
              <a:ext cx="3862874" cy="1794871"/>
              <a:chOff x="4739950" y="1106958"/>
              <a:chExt cx="3862874" cy="1794871"/>
            </a:xfrm>
          </p:grpSpPr>
          <p:grpSp>
            <p:nvGrpSpPr>
              <p:cNvPr id="22" name="Group 21"/>
              <p:cNvGrpSpPr/>
              <p:nvPr/>
            </p:nvGrpSpPr>
            <p:grpSpPr>
              <a:xfrm>
                <a:off x="4739950" y="1106958"/>
                <a:ext cx="3862874" cy="1272350"/>
                <a:chOff x="4739950" y="1106958"/>
                <a:chExt cx="3862874" cy="1272350"/>
              </a:xfrm>
            </p:grpSpPr>
            <p:sp>
              <p:nvSpPr>
                <p:cNvPr id="24" name="TextBox 23"/>
                <p:cNvSpPr txBox="1"/>
                <p:nvPr/>
              </p:nvSpPr>
              <p:spPr>
                <a:xfrm>
                  <a:off x="5075853" y="1543548"/>
                  <a:ext cx="3231975" cy="461665"/>
                </a:xfrm>
                <a:prstGeom prst="rect">
                  <a:avLst/>
                </a:prstGeom>
                <a:noFill/>
              </p:spPr>
              <p:txBody>
                <a:bodyPr wrap="none" rtlCol="0">
                  <a:spAutoFit/>
                </a:bodyPr>
                <a:lstStyle/>
                <a:p>
                  <a:r>
                    <a:rPr lang="en-US" dirty="0" smtClean="0"/>
                    <a:t>Public Interest Review</a:t>
                  </a:r>
                  <a:endParaRPr lang="en-US" dirty="0"/>
                </a:p>
              </p:txBody>
            </p:sp>
            <p:sp>
              <p:nvSpPr>
                <p:cNvPr id="25" name="Oval 24"/>
                <p:cNvSpPr/>
                <p:nvPr/>
              </p:nvSpPr>
              <p:spPr>
                <a:xfrm>
                  <a:off x="4739950" y="1106958"/>
                  <a:ext cx="3862874" cy="1272350"/>
                </a:xfrm>
                <a:prstGeom prst="ellipse">
                  <a:avLst/>
                </a:prstGeom>
                <a:solidFill>
                  <a:schemeClr val="accent6">
                    <a:lumMod val="60000"/>
                    <a:lumOff val="40000"/>
                    <a:alpha val="3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3" name="Straight Connector 22"/>
              <p:cNvCxnSpPr/>
              <p:nvPr/>
            </p:nvCxnSpPr>
            <p:spPr>
              <a:xfrm>
                <a:off x="6674497" y="2379308"/>
                <a:ext cx="0" cy="522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621902" y="2967135"/>
              <a:ext cx="40699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28589" y="3700539"/>
            <a:ext cx="7074822" cy="1015663"/>
          </a:xfrm>
          <a:prstGeom prst="rect">
            <a:avLst/>
          </a:prstGeom>
          <a:noFill/>
          <a:ln w="19050">
            <a:solidFill>
              <a:schemeClr val="accent6"/>
            </a:solidFill>
          </a:ln>
        </p:spPr>
        <p:txBody>
          <a:bodyPr wrap="none" rtlCol="0">
            <a:spAutoFit/>
          </a:bodyPr>
          <a:lstStyle/>
          <a:p>
            <a:r>
              <a:rPr lang="en-US" sz="2000" dirty="0" smtClean="0">
                <a:solidFill>
                  <a:srgbClr val="FF0000"/>
                </a:solidFill>
              </a:rPr>
              <a:t>The entire USACE application review and decision process</a:t>
            </a:r>
          </a:p>
          <a:p>
            <a:r>
              <a:rPr lang="en-US" sz="2000" dirty="0">
                <a:solidFill>
                  <a:srgbClr val="FF0000"/>
                </a:solidFill>
              </a:rPr>
              <a:t>o</a:t>
            </a:r>
            <a:r>
              <a:rPr lang="en-US" sz="2000" dirty="0" smtClean="0">
                <a:solidFill>
                  <a:srgbClr val="FF0000"/>
                </a:solidFill>
              </a:rPr>
              <a:t>ccurs in tandem and in compliance with the NEPA process, </a:t>
            </a:r>
          </a:p>
          <a:p>
            <a:r>
              <a:rPr lang="en-US" sz="2000" dirty="0">
                <a:solidFill>
                  <a:srgbClr val="FF0000"/>
                </a:solidFill>
              </a:rPr>
              <a:t>c</a:t>
            </a:r>
            <a:r>
              <a:rPr lang="en-US" sz="2000" dirty="0" smtClean="0">
                <a:solidFill>
                  <a:srgbClr val="FF0000"/>
                </a:solidFill>
              </a:rPr>
              <a:t>aptured in CDD or ROD</a:t>
            </a:r>
            <a:endParaRPr lang="en-US" sz="2000" dirty="0">
              <a:solidFill>
                <a:srgbClr val="FF0000"/>
              </a:solidFill>
            </a:endParaRPr>
          </a:p>
        </p:txBody>
      </p:sp>
      <p:grpSp>
        <p:nvGrpSpPr>
          <p:cNvPr id="29" name="Group 28"/>
          <p:cNvGrpSpPr/>
          <p:nvPr/>
        </p:nvGrpSpPr>
        <p:grpSpPr>
          <a:xfrm>
            <a:off x="2729444" y="4401041"/>
            <a:ext cx="3900196" cy="1075420"/>
            <a:chOff x="2729444" y="4321213"/>
            <a:chExt cx="3900196" cy="1898965"/>
          </a:xfrm>
        </p:grpSpPr>
        <p:grpSp>
          <p:nvGrpSpPr>
            <p:cNvPr id="30" name="Group 29"/>
            <p:cNvGrpSpPr/>
            <p:nvPr/>
          </p:nvGrpSpPr>
          <p:grpSpPr>
            <a:xfrm>
              <a:off x="2729444" y="5138708"/>
              <a:ext cx="3900196" cy="1081470"/>
              <a:chOff x="2841410" y="4262856"/>
              <a:chExt cx="3900196" cy="1081470"/>
            </a:xfrm>
          </p:grpSpPr>
          <p:sp>
            <p:nvSpPr>
              <p:cNvPr id="32" name="TextBox 31"/>
              <p:cNvSpPr txBox="1"/>
              <p:nvPr/>
            </p:nvSpPr>
            <p:spPr>
              <a:xfrm>
                <a:off x="3620354" y="4262856"/>
                <a:ext cx="2342308" cy="1081470"/>
              </a:xfrm>
              <a:prstGeom prst="rect">
                <a:avLst/>
              </a:prstGeom>
              <a:noFill/>
            </p:spPr>
            <p:txBody>
              <a:bodyPr wrap="none" rtlCol="0">
                <a:spAutoFit/>
              </a:bodyPr>
              <a:lstStyle/>
              <a:p>
                <a:pPr algn="ctr"/>
                <a:r>
                  <a:rPr lang="en-US" dirty="0" smtClean="0"/>
                  <a:t>Permit Decision</a:t>
                </a:r>
              </a:p>
            </p:txBody>
          </p:sp>
          <p:sp>
            <p:nvSpPr>
              <p:cNvPr id="33" name="Rectangle 32"/>
              <p:cNvSpPr/>
              <p:nvPr/>
            </p:nvSpPr>
            <p:spPr>
              <a:xfrm>
                <a:off x="2841410" y="4376590"/>
                <a:ext cx="3900196" cy="813127"/>
              </a:xfrm>
              <a:prstGeom prst="rect">
                <a:avLst/>
              </a:prstGeom>
              <a:solidFill>
                <a:schemeClr val="bg2">
                  <a:alpha val="5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Down Arrow 30"/>
            <p:cNvSpPr/>
            <p:nvPr/>
          </p:nvSpPr>
          <p:spPr>
            <a:xfrm>
              <a:off x="4525884" y="4321213"/>
              <a:ext cx="484632" cy="978408"/>
            </a:xfrm>
            <a:prstGeom prst="down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0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87830" y="396551"/>
            <a:ext cx="7772400" cy="685800"/>
          </a:xfrm>
          <a:ln w="19050">
            <a:noFill/>
          </a:ln>
        </p:spPr>
        <p:txBody>
          <a:bodyPr/>
          <a:lstStyle/>
          <a:p>
            <a:pPr algn="l" eaLnBrk="1" hangingPunct="1"/>
            <a:r>
              <a:rPr lang="en-US" altLang="en-US" sz="2400" b="1" dirty="0" smtClean="0">
                <a:solidFill>
                  <a:schemeClr val="tx1"/>
                </a:solidFill>
                <a:effectLst>
                  <a:outerShdw blurRad="38100" dist="38100" dir="2700000" algn="tl">
                    <a:srgbClr val="000000">
                      <a:alpha val="43137"/>
                    </a:srgbClr>
                  </a:outerShdw>
                </a:effectLst>
              </a:rPr>
              <a:t>404(b)(1) Guidelines:</a:t>
            </a:r>
            <a:r>
              <a:rPr lang="en-US" altLang="en-US" b="1" dirty="0" smtClean="0">
                <a:solidFill>
                  <a:schemeClr val="tx1"/>
                </a:solidFill>
                <a:effectLst>
                  <a:outerShdw blurRad="38100" dist="38100" dir="2700000" algn="tl">
                    <a:srgbClr val="000000">
                      <a:alpha val="43137"/>
                    </a:srgbClr>
                  </a:outerShdw>
                </a:effectLst>
              </a:rPr>
              <a:t> Restrictions on Discharge</a:t>
            </a:r>
            <a:endParaRPr lang="en-US" altLang="en-US" dirty="0" smtClean="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73223" y="1586202"/>
            <a:ext cx="8229602" cy="769441"/>
          </a:xfrm>
          <a:prstGeom prst="rect">
            <a:avLst/>
          </a:prstGeom>
          <a:solidFill>
            <a:srgbClr val="00B0F0">
              <a:alpha val="20000"/>
            </a:srgbClr>
          </a:solidFill>
          <a:ln w="19050">
            <a:solidFill>
              <a:srgbClr val="000000"/>
            </a:solidFill>
          </a:ln>
        </p:spPr>
        <p:txBody>
          <a:bodyPr wrap="square" rtlCol="0">
            <a:spAutoFit/>
          </a:bodyPr>
          <a:lstStyle/>
          <a:p>
            <a:r>
              <a:rPr lang="en-US" altLang="en-US" sz="2200" dirty="0"/>
              <a:t>there is a </a:t>
            </a:r>
            <a:r>
              <a:rPr lang="en-US" altLang="en-US" sz="2200" b="1" dirty="0">
                <a:solidFill>
                  <a:srgbClr val="FF0000"/>
                </a:solidFill>
              </a:rPr>
              <a:t>practicable</a:t>
            </a:r>
            <a:r>
              <a:rPr lang="en-US" altLang="en-US" sz="2200" dirty="0"/>
              <a:t> alternative to the proposed discharge which would have less adverse impact on the aquatic ecosystem</a:t>
            </a:r>
            <a:endParaRPr lang="en-US" sz="2200" dirty="0"/>
          </a:p>
        </p:txBody>
      </p:sp>
      <p:sp>
        <p:nvSpPr>
          <p:cNvPr id="3" name="Rectangle 2"/>
          <p:cNvSpPr/>
          <p:nvPr/>
        </p:nvSpPr>
        <p:spPr>
          <a:xfrm>
            <a:off x="1138335" y="965918"/>
            <a:ext cx="6997960" cy="461665"/>
          </a:xfrm>
          <a:prstGeom prst="rect">
            <a:avLst/>
          </a:prstGeom>
        </p:spPr>
        <p:txBody>
          <a:bodyPr wrap="square">
            <a:spAutoFit/>
          </a:bodyPr>
          <a:lstStyle/>
          <a:p>
            <a:r>
              <a:rPr lang="en-US" altLang="en-US" dirty="0"/>
              <a:t>No discharge of fill material shall be permitted if …</a:t>
            </a:r>
            <a:endParaRPr lang="en-US" dirty="0"/>
          </a:p>
        </p:txBody>
      </p:sp>
      <p:sp>
        <p:nvSpPr>
          <p:cNvPr id="4" name="Rectangle 3"/>
          <p:cNvSpPr/>
          <p:nvPr/>
        </p:nvSpPr>
        <p:spPr>
          <a:xfrm>
            <a:off x="737124" y="2633229"/>
            <a:ext cx="8232709" cy="1061829"/>
          </a:xfrm>
          <a:prstGeom prst="rect">
            <a:avLst/>
          </a:prstGeom>
          <a:solidFill>
            <a:schemeClr val="accent6">
              <a:lumMod val="60000"/>
              <a:lumOff val="40000"/>
            </a:schemeClr>
          </a:solidFill>
          <a:ln w="19050">
            <a:solidFill>
              <a:srgbClr val="000000"/>
            </a:solidFill>
          </a:ln>
        </p:spPr>
        <p:txBody>
          <a:bodyPr wrap="square">
            <a:spAutoFit/>
          </a:bodyPr>
          <a:lstStyle/>
          <a:p>
            <a:r>
              <a:rPr lang="en-US" altLang="en-US" sz="2100" dirty="0"/>
              <a:t>it violates State water quality or toxic effluent standards; </a:t>
            </a:r>
            <a:r>
              <a:rPr lang="en-US" altLang="en-US" sz="2100" u="sng" dirty="0"/>
              <a:t>j</a:t>
            </a:r>
            <a:r>
              <a:rPr lang="en-US" altLang="en-US" sz="2100" dirty="0"/>
              <a:t>eopardizes the continued existence of an endangered or threatened species; or violates the protection of any marine sanctuary</a:t>
            </a:r>
            <a:endParaRPr lang="en-US" sz="2100" dirty="0"/>
          </a:p>
        </p:txBody>
      </p:sp>
      <p:sp>
        <p:nvSpPr>
          <p:cNvPr id="6" name="Rectangle 5"/>
          <p:cNvSpPr/>
          <p:nvPr/>
        </p:nvSpPr>
        <p:spPr>
          <a:xfrm>
            <a:off x="438535" y="3916073"/>
            <a:ext cx="6876660" cy="757130"/>
          </a:xfrm>
          <a:prstGeom prst="rect">
            <a:avLst/>
          </a:prstGeom>
          <a:solidFill>
            <a:srgbClr val="FFFF00">
              <a:alpha val="20000"/>
            </a:srgbClr>
          </a:solidFill>
          <a:ln w="19050">
            <a:solidFill>
              <a:srgbClr val="000000"/>
            </a:solidFill>
          </a:ln>
        </p:spPr>
        <p:txBody>
          <a:bodyPr wrap="square">
            <a:spAutoFit/>
          </a:bodyPr>
          <a:lstStyle/>
          <a:p>
            <a:pPr eaLnBrk="1" hangingPunct="1">
              <a:lnSpc>
                <a:spcPct val="90000"/>
              </a:lnSpc>
              <a:buFont typeface="Wingdings" panose="05000000000000000000" pitchFamily="2" charset="2"/>
              <a:buNone/>
            </a:pPr>
            <a:r>
              <a:rPr lang="en-US" altLang="en-US" dirty="0" smtClean="0"/>
              <a:t>it </a:t>
            </a:r>
            <a:r>
              <a:rPr lang="en-US" altLang="en-US" dirty="0"/>
              <a:t>will cause or contribute to significant degradation of the waters of the United States</a:t>
            </a:r>
          </a:p>
        </p:txBody>
      </p:sp>
      <p:sp>
        <p:nvSpPr>
          <p:cNvPr id="8" name="Rectangle 7"/>
          <p:cNvSpPr/>
          <p:nvPr/>
        </p:nvSpPr>
        <p:spPr>
          <a:xfrm>
            <a:off x="1054361" y="4847563"/>
            <a:ext cx="6839338" cy="1107996"/>
          </a:xfrm>
          <a:prstGeom prst="rect">
            <a:avLst/>
          </a:prstGeom>
          <a:solidFill>
            <a:schemeClr val="bg2">
              <a:alpha val="50000"/>
            </a:schemeClr>
          </a:solidFill>
          <a:ln w="19050">
            <a:solidFill>
              <a:srgbClr val="000000"/>
            </a:solidFill>
          </a:ln>
        </p:spPr>
        <p:txBody>
          <a:bodyPr wrap="square">
            <a:spAutoFit/>
          </a:bodyPr>
          <a:lstStyle/>
          <a:p>
            <a:r>
              <a:rPr lang="en-US" altLang="en-US" sz="2200" dirty="0"/>
              <a:t>appropriate and practicable steps have not been taken which will minimize potential adverse impacts on the aquatic ecosystem</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15</a:t>
            </a:fld>
            <a:endParaRPr lang="en-US" sz="900" b="1" dirty="0">
              <a:latin typeface="Century Gothic" pitchFamily="34" charset="0"/>
            </a:endParaRPr>
          </a:p>
        </p:txBody>
      </p:sp>
      <p:sp>
        <p:nvSpPr>
          <p:cNvPr id="10" name="TextBox 9"/>
          <p:cNvSpPr txBox="1"/>
          <p:nvPr/>
        </p:nvSpPr>
        <p:spPr>
          <a:xfrm>
            <a:off x="606488" y="256327"/>
            <a:ext cx="8061651" cy="1200329"/>
          </a:xfrm>
          <a:prstGeom prst="rect">
            <a:avLst/>
          </a:prstGeom>
          <a:solidFill>
            <a:srgbClr val="00B0F0">
              <a:alpha val="30000"/>
            </a:srgbClr>
          </a:solidFill>
          <a:ln w="19050">
            <a:solidFill>
              <a:schemeClr val="tx1"/>
            </a:solidFill>
          </a:ln>
        </p:spPr>
        <p:txBody>
          <a:bodyPr wrap="square" rtlCol="0">
            <a:spAutoFit/>
          </a:bodyPr>
          <a:lstStyle/>
          <a:p>
            <a:r>
              <a:rPr lang="en-US" dirty="0" smtClean="0"/>
              <a:t>USACE regulations require the determination whether an</a:t>
            </a:r>
          </a:p>
          <a:p>
            <a:r>
              <a:rPr lang="en-US" dirty="0" smtClean="0"/>
              <a:t>issued permit would be contrary to the public interest…</a:t>
            </a:r>
          </a:p>
          <a:p>
            <a:r>
              <a:rPr lang="en-US" sz="1800" b="1" dirty="0" smtClean="0"/>
              <a:t>							33 CFR 320.4</a:t>
            </a:r>
            <a:r>
              <a:rPr lang="en-US" dirty="0" smtClean="0"/>
              <a:t> </a:t>
            </a:r>
            <a:endParaRPr lang="en-US" dirty="0"/>
          </a:p>
        </p:txBody>
      </p:sp>
      <p:grpSp>
        <p:nvGrpSpPr>
          <p:cNvPr id="11" name="Group 10"/>
          <p:cNvGrpSpPr/>
          <p:nvPr/>
        </p:nvGrpSpPr>
        <p:grpSpPr>
          <a:xfrm>
            <a:off x="2585852" y="1518573"/>
            <a:ext cx="3862874" cy="1272350"/>
            <a:chOff x="2576521" y="1686531"/>
            <a:chExt cx="3862874" cy="1272350"/>
          </a:xfrm>
        </p:grpSpPr>
        <p:sp>
          <p:nvSpPr>
            <p:cNvPr id="8" name="Oval 7"/>
            <p:cNvSpPr/>
            <p:nvPr/>
          </p:nvSpPr>
          <p:spPr>
            <a:xfrm>
              <a:off x="2576521" y="1686531"/>
              <a:ext cx="3862874" cy="1272350"/>
            </a:xfrm>
            <a:prstGeom prst="ellipse">
              <a:avLst/>
            </a:prstGeom>
            <a:solidFill>
              <a:schemeClr val="accent6">
                <a:lumMod val="60000"/>
                <a:lumOff val="40000"/>
                <a:alpha val="3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82966" y="1998234"/>
              <a:ext cx="3449983" cy="830997"/>
            </a:xfrm>
            <a:prstGeom prst="rect">
              <a:avLst/>
            </a:prstGeom>
            <a:noFill/>
          </p:spPr>
          <p:txBody>
            <a:bodyPr wrap="none" rtlCol="0">
              <a:spAutoFit/>
            </a:bodyPr>
            <a:lstStyle/>
            <a:p>
              <a:r>
                <a:rPr lang="en-US" b="1" dirty="0" smtClean="0"/>
                <a:t>Public Interest Review</a:t>
              </a:r>
            </a:p>
            <a:p>
              <a:pPr algn="ctr"/>
              <a:r>
                <a:rPr lang="en-US" b="1" dirty="0" smtClean="0"/>
                <a:t>Factors</a:t>
              </a:r>
              <a:endParaRPr lang="en-US" b="1" dirty="0"/>
            </a:p>
          </p:txBody>
        </p:sp>
      </p:grpSp>
      <p:sp>
        <p:nvSpPr>
          <p:cNvPr id="6" name="TextBox 5"/>
          <p:cNvSpPr txBox="1"/>
          <p:nvPr/>
        </p:nvSpPr>
        <p:spPr>
          <a:xfrm>
            <a:off x="1007636" y="2773245"/>
            <a:ext cx="7744428" cy="3139321"/>
          </a:xfrm>
          <a:prstGeom prst="rect">
            <a:avLst/>
          </a:prstGeom>
          <a:noFill/>
        </p:spPr>
        <p:txBody>
          <a:bodyPr wrap="none" rtlCol="0">
            <a:spAutoFit/>
          </a:bodyPr>
          <a:lstStyle/>
          <a:p>
            <a:r>
              <a:rPr lang="en-US" sz="2200" dirty="0" smtClean="0"/>
              <a:t>wetlands		water quality		land use</a:t>
            </a:r>
          </a:p>
          <a:p>
            <a:r>
              <a:rPr lang="en-US" sz="2200" dirty="0"/>
              <a:t>flood </a:t>
            </a:r>
            <a:r>
              <a:rPr lang="en-US" sz="2200" dirty="0" smtClean="0"/>
              <a:t>hazards		floodplain </a:t>
            </a:r>
            <a:r>
              <a:rPr lang="en-US" sz="2200" dirty="0"/>
              <a:t>values	</a:t>
            </a:r>
            <a:r>
              <a:rPr lang="en-US" sz="2200" dirty="0" smtClean="0"/>
              <a:t>economics</a:t>
            </a:r>
          </a:p>
          <a:p>
            <a:r>
              <a:rPr lang="en-US" sz="2200" dirty="0" smtClean="0"/>
              <a:t>conservation		mineral needs		energy need</a:t>
            </a:r>
          </a:p>
          <a:p>
            <a:r>
              <a:rPr lang="en-US" sz="2200" dirty="0" smtClean="0"/>
              <a:t>historic properties	- water </a:t>
            </a:r>
            <a:r>
              <a:rPr lang="en-US" sz="2200" dirty="0"/>
              <a:t>supply and conservation</a:t>
            </a:r>
            <a:endParaRPr lang="en-US" sz="2200" dirty="0" smtClean="0"/>
          </a:p>
          <a:p>
            <a:r>
              <a:rPr lang="en-US" sz="2200" dirty="0" smtClean="0"/>
              <a:t>fish/wildlife values	- food </a:t>
            </a:r>
            <a:r>
              <a:rPr lang="en-US" sz="2200" dirty="0"/>
              <a:t>and fiber production</a:t>
            </a:r>
            <a:endParaRPr lang="en-US" sz="2200" dirty="0" smtClean="0"/>
          </a:p>
          <a:p>
            <a:r>
              <a:rPr lang="en-US" sz="2200" dirty="0"/>
              <a:t>n</a:t>
            </a:r>
            <a:r>
              <a:rPr lang="en-US" sz="2200" dirty="0" smtClean="0"/>
              <a:t>avigation		- shore erosion and accretion</a:t>
            </a:r>
          </a:p>
          <a:p>
            <a:r>
              <a:rPr lang="en-US" sz="2200" dirty="0"/>
              <a:t>s</a:t>
            </a:r>
            <a:r>
              <a:rPr lang="en-US" sz="2200" dirty="0" smtClean="0"/>
              <a:t>afety			- considerations </a:t>
            </a:r>
            <a:r>
              <a:rPr lang="en-US" sz="2200" dirty="0"/>
              <a:t>of property ownership</a:t>
            </a:r>
            <a:endParaRPr lang="en-US" sz="2200" dirty="0" smtClean="0"/>
          </a:p>
          <a:p>
            <a:r>
              <a:rPr lang="en-US" sz="2200" dirty="0"/>
              <a:t>a</a:t>
            </a:r>
            <a:r>
              <a:rPr lang="en-US" sz="2200" dirty="0" smtClean="0"/>
              <a:t>esthetics		- general environmental concerns</a:t>
            </a:r>
          </a:p>
          <a:p>
            <a:r>
              <a:rPr lang="en-US" sz="2200" dirty="0" smtClean="0"/>
              <a:t>recreation		- needs and welfare of the people</a:t>
            </a:r>
            <a:endParaRPr lang="en-US" sz="2200" dirty="0"/>
          </a:p>
        </p:txBody>
      </p:sp>
    </p:spTree>
    <p:extLst>
      <p:ext uri="{BB962C8B-B14F-4D97-AF65-F5344CB8AC3E}">
        <p14:creationId xmlns:p14="http://schemas.microsoft.com/office/powerpoint/2010/main" val="2016941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198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lvl="1"/>
            <a:endParaRPr lang="en-US" altLang="en-US"/>
          </a:p>
        </p:txBody>
      </p:sp>
      <p:sp>
        <p:nvSpPr>
          <p:cNvPr id="2" name="TextBox 1"/>
          <p:cNvSpPr txBox="1"/>
          <p:nvPr/>
        </p:nvSpPr>
        <p:spPr>
          <a:xfrm>
            <a:off x="1560855" y="409310"/>
            <a:ext cx="6022290"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latin typeface="+mj-lt"/>
              </a:rPr>
              <a:t>National Environmental Policy Act</a:t>
            </a:r>
            <a:endParaRPr lang="en-US" sz="2800" b="1" dirty="0">
              <a:effectLst>
                <a:outerShdw blurRad="38100" dist="38100" dir="2700000" algn="tl">
                  <a:srgbClr val="000000">
                    <a:alpha val="43137"/>
                  </a:srgbClr>
                </a:outerShdw>
              </a:effectLst>
              <a:latin typeface="+mj-lt"/>
            </a:endParaRPr>
          </a:p>
        </p:txBody>
      </p:sp>
      <p:sp>
        <p:nvSpPr>
          <p:cNvPr id="3" name="Rectangle 2"/>
          <p:cNvSpPr/>
          <p:nvPr/>
        </p:nvSpPr>
        <p:spPr>
          <a:xfrm>
            <a:off x="606489" y="1208522"/>
            <a:ext cx="8089641" cy="2985433"/>
          </a:xfrm>
          <a:prstGeom prst="rect">
            <a:avLst/>
          </a:prstGeom>
        </p:spPr>
        <p:txBody>
          <a:bodyPr wrap="square">
            <a:spAutoFit/>
          </a:bodyPr>
          <a:lstStyle/>
          <a:p>
            <a:pPr eaLnBrk="1" hangingPunct="1"/>
            <a:r>
              <a:rPr lang="en-US" altLang="en-US" sz="2300" dirty="0"/>
              <a:t>Encourages and facilitates </a:t>
            </a:r>
            <a:r>
              <a:rPr lang="en-US" altLang="en-US" sz="2300" i="1" dirty="0"/>
              <a:t>public involvement</a:t>
            </a:r>
            <a:r>
              <a:rPr lang="en-US" altLang="en-US" sz="2300" dirty="0"/>
              <a:t> in </a:t>
            </a:r>
            <a:r>
              <a:rPr lang="en-US" altLang="en-US" sz="2300" dirty="0" smtClean="0"/>
              <a:t>federal decisions </a:t>
            </a:r>
            <a:r>
              <a:rPr lang="en-US" altLang="en-US" sz="2300" dirty="0"/>
              <a:t>which affect the quality of the human environment.</a:t>
            </a:r>
            <a:r>
              <a:rPr lang="en-US" altLang="en-US" dirty="0"/>
              <a:t> </a:t>
            </a:r>
          </a:p>
          <a:p>
            <a:pPr eaLnBrk="1" hangingPunct="1"/>
            <a:endParaRPr lang="en-US" altLang="en-US" dirty="0"/>
          </a:p>
          <a:p>
            <a:pPr eaLnBrk="1" hangingPunct="1"/>
            <a:r>
              <a:rPr lang="en-US" altLang="en-US" sz="2300" dirty="0"/>
              <a:t>Requires agencies to identify and </a:t>
            </a:r>
            <a:r>
              <a:rPr lang="en-US" altLang="en-US" sz="2300" dirty="0" smtClean="0"/>
              <a:t>analyze </a:t>
            </a:r>
            <a:r>
              <a:rPr lang="en-US" altLang="en-US" sz="2300" b="1" dirty="0" smtClean="0">
                <a:solidFill>
                  <a:srgbClr val="FF0000"/>
                </a:solidFill>
              </a:rPr>
              <a:t>reasonable</a:t>
            </a:r>
            <a:r>
              <a:rPr lang="en-US" altLang="en-US" sz="2300" dirty="0" smtClean="0"/>
              <a:t> </a:t>
            </a:r>
            <a:r>
              <a:rPr lang="en-US" altLang="en-US" sz="2300" dirty="0"/>
              <a:t>alternatives to proposed actions </a:t>
            </a:r>
            <a:r>
              <a:rPr lang="en-US" altLang="en-US" sz="2300" dirty="0" smtClean="0"/>
              <a:t>…</a:t>
            </a:r>
            <a:r>
              <a:rPr lang="en-US" altLang="en-US" dirty="0" smtClean="0"/>
              <a:t>  </a:t>
            </a:r>
            <a:endParaRPr lang="en-US" altLang="en-US" dirty="0"/>
          </a:p>
          <a:p>
            <a:pPr eaLnBrk="1" hangingPunct="1"/>
            <a:endParaRPr lang="en-US" altLang="en-US" dirty="0"/>
          </a:p>
          <a:p>
            <a:pPr eaLnBrk="1" hangingPunct="1"/>
            <a:r>
              <a:rPr lang="en-US" altLang="en-US" sz="2300" dirty="0"/>
              <a:t>Requires </a:t>
            </a:r>
            <a:r>
              <a:rPr lang="en-US" altLang="en-US" sz="2300" dirty="0" smtClean="0"/>
              <a:t>federal agencies </a:t>
            </a:r>
            <a:r>
              <a:rPr lang="en-US" altLang="en-US" sz="2300" dirty="0"/>
              <a:t>to </a:t>
            </a:r>
            <a:r>
              <a:rPr lang="en-US" altLang="en-US" sz="2300" dirty="0" smtClean="0"/>
              <a:t>analyze adverse </a:t>
            </a:r>
            <a:r>
              <a:rPr lang="en-US" altLang="en-US" sz="2300" dirty="0"/>
              <a:t>effects of their actions upon the quality of the human environment.</a:t>
            </a:r>
            <a:endParaRPr lang="en-US" sz="2300" dirty="0"/>
          </a:p>
        </p:txBody>
      </p:sp>
      <p:sp>
        <p:nvSpPr>
          <p:cNvPr id="4" name="TextBox 3"/>
          <p:cNvSpPr txBox="1"/>
          <p:nvPr/>
        </p:nvSpPr>
        <p:spPr>
          <a:xfrm>
            <a:off x="259825" y="4243358"/>
            <a:ext cx="8624349" cy="2123658"/>
          </a:xfrm>
          <a:prstGeom prst="rect">
            <a:avLst/>
          </a:prstGeom>
          <a:noFill/>
          <a:ln w="19050">
            <a:solidFill>
              <a:schemeClr val="accent6"/>
            </a:solidFill>
          </a:ln>
        </p:spPr>
        <p:txBody>
          <a:bodyPr wrap="none" rtlCol="0">
            <a:spAutoFit/>
          </a:bodyPr>
          <a:lstStyle/>
          <a:p>
            <a:r>
              <a:rPr lang="en-US" sz="2200" dirty="0" smtClean="0">
                <a:solidFill>
                  <a:schemeClr val="accent6"/>
                </a:solidFill>
              </a:rPr>
              <a:t>404(b</a:t>
            </a:r>
            <a:r>
              <a:rPr lang="en-US" sz="2200" dirty="0" smtClean="0">
                <a:solidFill>
                  <a:schemeClr val="accent6"/>
                </a:solidFill>
              </a:rPr>
              <a:t>)(1) </a:t>
            </a:r>
            <a:r>
              <a:rPr lang="en-US" sz="2200" dirty="0" smtClean="0">
                <a:solidFill>
                  <a:schemeClr val="accent6"/>
                </a:solidFill>
              </a:rPr>
              <a:t>Guidelines has a substantive requirement that ONLY</a:t>
            </a:r>
          </a:p>
          <a:p>
            <a:r>
              <a:rPr lang="en-US" sz="2200" dirty="0" smtClean="0">
                <a:solidFill>
                  <a:schemeClr val="accent6"/>
                </a:solidFill>
              </a:rPr>
              <a:t>the least environmentally damaging practicable alternative (LEDPA)</a:t>
            </a:r>
          </a:p>
          <a:p>
            <a:r>
              <a:rPr lang="en-US" sz="2200" dirty="0">
                <a:solidFill>
                  <a:schemeClr val="accent6"/>
                </a:solidFill>
              </a:rPr>
              <a:t>c</a:t>
            </a:r>
            <a:r>
              <a:rPr lang="en-US" sz="2200" dirty="0" smtClean="0">
                <a:solidFill>
                  <a:schemeClr val="accent6"/>
                </a:solidFill>
              </a:rPr>
              <a:t>an be authorized.</a:t>
            </a:r>
            <a:endParaRPr lang="en-US" sz="2200" dirty="0" smtClean="0">
              <a:solidFill>
                <a:schemeClr val="accent6"/>
              </a:solidFill>
            </a:endParaRPr>
          </a:p>
          <a:p>
            <a:r>
              <a:rPr lang="en-US" sz="2200" dirty="0" smtClean="0">
                <a:solidFill>
                  <a:schemeClr val="accent6"/>
                </a:solidFill>
              </a:rPr>
              <a:t>NEPA requires public involvement, analysis of alternative and </a:t>
            </a:r>
          </a:p>
          <a:p>
            <a:r>
              <a:rPr lang="en-US" sz="2200" dirty="0" smtClean="0">
                <a:solidFill>
                  <a:schemeClr val="accent6"/>
                </a:solidFill>
              </a:rPr>
              <a:t>disclosure of effects.  NEPA does not require selection of the most </a:t>
            </a:r>
          </a:p>
          <a:p>
            <a:r>
              <a:rPr lang="en-US" sz="2200" dirty="0">
                <a:solidFill>
                  <a:schemeClr val="accent6"/>
                </a:solidFill>
              </a:rPr>
              <a:t>e</a:t>
            </a:r>
            <a:r>
              <a:rPr lang="en-US" sz="2200" dirty="0" smtClean="0">
                <a:solidFill>
                  <a:schemeClr val="accent6"/>
                </a:solidFill>
              </a:rPr>
              <a:t>nvironmentally </a:t>
            </a:r>
            <a:r>
              <a:rPr lang="en-US" sz="2200" dirty="0" err="1" smtClean="0">
                <a:solidFill>
                  <a:schemeClr val="accent6"/>
                </a:solidFill>
              </a:rPr>
              <a:t>prefereable</a:t>
            </a:r>
            <a:r>
              <a:rPr lang="en-US" sz="2200" dirty="0" smtClean="0">
                <a:solidFill>
                  <a:schemeClr val="accent6"/>
                </a:solidFill>
              </a:rPr>
              <a:t> alternative.</a:t>
            </a:r>
            <a:endParaRPr lang="en-US" sz="2200" dirty="0">
              <a:solidFill>
                <a:schemeClr val="accent6"/>
              </a:solidFill>
            </a:endParaRPr>
          </a:p>
        </p:txBody>
      </p:sp>
    </p:spTree>
    <p:extLst>
      <p:ext uri="{BB962C8B-B14F-4D97-AF65-F5344CB8AC3E}">
        <p14:creationId xmlns:p14="http://schemas.microsoft.com/office/powerpoint/2010/main" val="30117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ASKA_page 4.jpg"/>
          <p:cNvPicPr>
            <a:picLocks noChangeAspect="1"/>
          </p:cNvPicPr>
          <p:nvPr/>
        </p:nvPicPr>
        <p:blipFill>
          <a:blip r:embed="rId3" cstate="screen"/>
          <a:stretch>
            <a:fillRect/>
          </a:stretch>
        </p:blipFill>
        <p:spPr>
          <a:xfrm>
            <a:off x="0" y="-73891"/>
            <a:ext cx="9144000" cy="6858000"/>
          </a:xfrm>
          <a:prstGeom prst="rect">
            <a:avLst/>
          </a:prstGeom>
        </p:spPr>
      </p:pic>
      <p:sp>
        <p:nvSpPr>
          <p:cNvPr id="12291" name="Rectangle 3"/>
          <p:cNvSpPr>
            <a:spLocks noGrp="1" noChangeArrowheads="1"/>
          </p:cNvSpPr>
          <p:nvPr>
            <p:ph type="body" idx="1"/>
          </p:nvPr>
        </p:nvSpPr>
        <p:spPr>
          <a:xfrm>
            <a:off x="370651" y="1406526"/>
            <a:ext cx="8232173" cy="4079874"/>
          </a:xfrm>
        </p:spPr>
        <p:txBody>
          <a:bodyPr/>
          <a:lstStyle/>
          <a:p>
            <a:pPr marL="0" indent="0">
              <a:lnSpc>
                <a:spcPct val="90000"/>
              </a:lnSpc>
              <a:buNone/>
            </a:pPr>
            <a:r>
              <a:rPr kumimoji="1" lang="en-US" sz="2300" b="1" dirty="0" smtClean="0">
                <a:solidFill>
                  <a:srgbClr val="0070C0"/>
                </a:solidFill>
                <a:latin typeface="+mn-lt"/>
              </a:rPr>
              <a:t>Avoidance - </a:t>
            </a:r>
            <a:r>
              <a:rPr lang="en-US" sz="2300" b="1" dirty="0" smtClean="0">
                <a:latin typeface="+mn-lt"/>
              </a:rPr>
              <a:t>avoid impacts to Waters of the United States, including wetlands, whenever possible</a:t>
            </a:r>
            <a:br>
              <a:rPr lang="en-US" sz="2300" b="1" dirty="0" smtClean="0">
                <a:latin typeface="+mn-lt"/>
              </a:rPr>
            </a:br>
            <a:endParaRPr kumimoji="1" lang="en-US" sz="1200" b="1" dirty="0" smtClean="0">
              <a:latin typeface="+mn-lt"/>
            </a:endParaRPr>
          </a:p>
          <a:p>
            <a:pPr marL="0" indent="0">
              <a:lnSpc>
                <a:spcPct val="90000"/>
              </a:lnSpc>
              <a:buNone/>
            </a:pPr>
            <a:r>
              <a:rPr kumimoji="1" lang="en-US" sz="2300" b="1" dirty="0" smtClean="0">
                <a:solidFill>
                  <a:srgbClr val="0070C0"/>
                </a:solidFill>
                <a:latin typeface="+mn-lt"/>
              </a:rPr>
              <a:t>Minimization - </a:t>
            </a:r>
            <a:r>
              <a:rPr lang="en-US" sz="2300" b="1" dirty="0" smtClean="0">
                <a:latin typeface="+mn-lt"/>
              </a:rPr>
              <a:t>minimize impacts that cannot be avoided</a:t>
            </a:r>
            <a:br>
              <a:rPr lang="en-US" sz="2300" b="1" dirty="0" smtClean="0">
                <a:latin typeface="+mn-lt"/>
              </a:rPr>
            </a:br>
            <a:endParaRPr kumimoji="1" lang="en-US" sz="1200" b="1" dirty="0" smtClean="0">
              <a:latin typeface="+mn-lt"/>
            </a:endParaRPr>
          </a:p>
          <a:p>
            <a:pPr marL="0" indent="0">
              <a:lnSpc>
                <a:spcPct val="90000"/>
              </a:lnSpc>
              <a:buNone/>
            </a:pPr>
            <a:r>
              <a:rPr kumimoji="1" lang="en-US" sz="2300" b="1" dirty="0" smtClean="0">
                <a:solidFill>
                  <a:srgbClr val="0070C0"/>
                </a:solidFill>
                <a:latin typeface="+mn-lt"/>
              </a:rPr>
              <a:t>Compensation - </a:t>
            </a:r>
            <a:r>
              <a:rPr kumimoji="1" lang="en-US" sz="2300" b="1" dirty="0" smtClean="0">
                <a:latin typeface="+mn-lt"/>
              </a:rPr>
              <a:t>may be required to </a:t>
            </a:r>
            <a:r>
              <a:rPr lang="en-US" sz="2300" b="1" dirty="0" smtClean="0">
                <a:latin typeface="+mn-lt"/>
              </a:rPr>
              <a:t>compensate for any  impacts that remain after avoidance and minimization</a:t>
            </a:r>
            <a:r>
              <a:rPr kumimoji="1" lang="en-US" sz="2300" b="1" dirty="0" smtClean="0">
                <a:latin typeface="+mn-lt"/>
              </a:rPr>
              <a:t> </a:t>
            </a:r>
          </a:p>
          <a:p>
            <a:pPr marL="609600" indent="304800">
              <a:lnSpc>
                <a:spcPct val="90000"/>
              </a:lnSpc>
            </a:pPr>
            <a:r>
              <a:rPr kumimoji="1" lang="en-US" sz="2000" b="1" dirty="0" smtClean="0">
                <a:latin typeface="+mn-lt"/>
              </a:rPr>
              <a:t>Create</a:t>
            </a:r>
          </a:p>
          <a:p>
            <a:pPr marL="609600" indent="304800">
              <a:lnSpc>
                <a:spcPct val="90000"/>
              </a:lnSpc>
            </a:pPr>
            <a:r>
              <a:rPr kumimoji="1" lang="en-US" sz="2000" b="1" dirty="0" smtClean="0">
                <a:latin typeface="+mn-lt"/>
              </a:rPr>
              <a:t>Restore</a:t>
            </a:r>
          </a:p>
          <a:p>
            <a:pPr marL="609600" indent="304800">
              <a:lnSpc>
                <a:spcPct val="90000"/>
              </a:lnSpc>
            </a:pPr>
            <a:r>
              <a:rPr kumimoji="1" lang="en-US" sz="2000" b="1" dirty="0" smtClean="0">
                <a:latin typeface="+mn-lt"/>
              </a:rPr>
              <a:t>Rehabilitate</a:t>
            </a:r>
          </a:p>
          <a:p>
            <a:pPr marL="609600" indent="304800">
              <a:lnSpc>
                <a:spcPct val="90000"/>
              </a:lnSpc>
            </a:pPr>
            <a:r>
              <a:rPr kumimoji="1" lang="en-US" sz="2000" b="1" dirty="0" smtClean="0">
                <a:latin typeface="+mn-lt"/>
              </a:rPr>
              <a:t>Preserve</a:t>
            </a:r>
          </a:p>
        </p:txBody>
      </p:sp>
      <p:sp>
        <p:nvSpPr>
          <p:cNvPr id="6"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17</a:t>
            </a:fld>
            <a:endParaRPr lang="en-US" sz="900" b="1" dirty="0">
              <a:latin typeface="Century Gothic" pitchFamily="34" charset="0"/>
            </a:endParaRPr>
          </a:p>
        </p:txBody>
      </p:sp>
      <p:sp>
        <p:nvSpPr>
          <p:cNvPr id="3" name="TextBox 2"/>
          <p:cNvSpPr txBox="1"/>
          <p:nvPr/>
        </p:nvSpPr>
        <p:spPr>
          <a:xfrm>
            <a:off x="2379306" y="382555"/>
            <a:ext cx="4644220"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mj-lt"/>
              </a:rPr>
              <a:t>Mitigation </a:t>
            </a:r>
            <a:r>
              <a:rPr lang="en-US" sz="3200" b="1" dirty="0" smtClean="0">
                <a:effectLst>
                  <a:outerShdw blurRad="38100" dist="38100" dir="2700000" algn="tl">
                    <a:srgbClr val="000000">
                      <a:alpha val="43137"/>
                    </a:srgbClr>
                  </a:outerShdw>
                </a:effectLst>
                <a:latin typeface="+mj-lt"/>
              </a:rPr>
              <a:t>– What is it?</a:t>
            </a:r>
            <a:endParaRPr lang="en-US" sz="3200" b="1" dirty="0">
              <a:effectLst>
                <a:outerShdw blurRad="38100" dist="38100" dir="2700000" algn="tl">
                  <a:srgbClr val="000000">
                    <a:alpha val="43137"/>
                  </a:srgbClr>
                </a:outerShdw>
              </a:effectLst>
              <a:latin typeface="+mj-lt"/>
            </a:endParaRPr>
          </a:p>
        </p:txBody>
      </p:sp>
      <p:sp>
        <p:nvSpPr>
          <p:cNvPr id="2" name="Rounded Rectangle 1"/>
          <p:cNvSpPr/>
          <p:nvPr/>
        </p:nvSpPr>
        <p:spPr>
          <a:xfrm>
            <a:off x="4572000" y="3713018"/>
            <a:ext cx="3768437" cy="126538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Arial" panose="020B0604020202020204" pitchFamily="34" charset="0"/>
              <a:buChar char="•"/>
            </a:pPr>
            <a:r>
              <a:rPr lang="en-US" dirty="0" smtClean="0"/>
              <a:t>Mitigation Bank</a:t>
            </a:r>
          </a:p>
          <a:p>
            <a:pPr marL="342900" indent="-342900">
              <a:buFont typeface="Arial" panose="020B0604020202020204" pitchFamily="34" charset="0"/>
              <a:buChar char="•"/>
            </a:pPr>
            <a:r>
              <a:rPr lang="en-US" dirty="0" smtClean="0"/>
              <a:t>In-Lieu Fee</a:t>
            </a:r>
          </a:p>
          <a:p>
            <a:pPr marL="342900" indent="-342900">
              <a:buFont typeface="Arial" panose="020B0604020202020204" pitchFamily="34" charset="0"/>
              <a:buChar char="•"/>
            </a:pPr>
            <a:r>
              <a:rPr lang="en-US" dirty="0" smtClean="0"/>
              <a:t>Permittee-Responsible</a:t>
            </a:r>
            <a:endParaRPr lang="en-US" dirty="0"/>
          </a:p>
        </p:txBody>
      </p:sp>
    </p:spTree>
    <p:extLst>
      <p:ext uri="{BB962C8B-B14F-4D97-AF65-F5344CB8AC3E}">
        <p14:creationId xmlns:p14="http://schemas.microsoft.com/office/powerpoint/2010/main" val="2481239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ASKA_page 4.jpg"/>
          <p:cNvPicPr>
            <a:picLocks noChangeAspect="1"/>
          </p:cNvPicPr>
          <p:nvPr/>
        </p:nvPicPr>
        <p:blipFill>
          <a:blip r:embed="rId2" cstate="screen"/>
          <a:stretch>
            <a:fillRect/>
          </a:stretch>
        </p:blipFill>
        <p:spPr>
          <a:xfrm>
            <a:off x="0" y="0"/>
            <a:ext cx="9144000" cy="6858000"/>
          </a:xfrm>
          <a:prstGeom prst="rect">
            <a:avLst/>
          </a:prstGeom>
        </p:spPr>
      </p:pic>
      <p:sp>
        <p:nvSpPr>
          <p:cNvPr id="4" name="TextBox 3"/>
          <p:cNvSpPr txBox="1"/>
          <p:nvPr/>
        </p:nvSpPr>
        <p:spPr>
          <a:xfrm>
            <a:off x="2985797" y="223932"/>
            <a:ext cx="2818079"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latin typeface="+mj-lt"/>
              </a:rPr>
              <a:t>Final Words</a:t>
            </a:r>
            <a:endParaRPr lang="en-US" sz="3600" b="1" dirty="0">
              <a:effectLst>
                <a:outerShdw blurRad="38100" dist="38100" dir="2700000" algn="tl">
                  <a:srgbClr val="000000">
                    <a:alpha val="43137"/>
                  </a:srgbClr>
                </a:outerShdw>
              </a:effectLst>
              <a:latin typeface="+mj-lt"/>
            </a:endParaRPr>
          </a:p>
        </p:txBody>
      </p:sp>
      <p:sp>
        <p:nvSpPr>
          <p:cNvPr id="7" name="Rectangle 6"/>
          <p:cNvSpPr/>
          <p:nvPr/>
        </p:nvSpPr>
        <p:spPr>
          <a:xfrm>
            <a:off x="1147661" y="1430140"/>
            <a:ext cx="6979298" cy="830997"/>
          </a:xfrm>
          <a:prstGeom prst="rect">
            <a:avLst/>
          </a:prstGeom>
        </p:spPr>
        <p:txBody>
          <a:bodyPr wrap="square">
            <a:spAutoFit/>
          </a:bodyPr>
          <a:lstStyle/>
          <a:p>
            <a:r>
              <a:rPr lang="en-US" dirty="0" smtClean="0">
                <a:solidFill>
                  <a:srgbClr val="000000"/>
                </a:solidFill>
                <a:latin typeface="+mn-lt"/>
              </a:rPr>
              <a:t>The </a:t>
            </a:r>
            <a:r>
              <a:rPr lang="en-US" dirty="0">
                <a:solidFill>
                  <a:srgbClr val="000000"/>
                </a:solidFill>
                <a:latin typeface="+mn-lt"/>
              </a:rPr>
              <a:t>Corps is neither an opponent nor a proponent of the applicant’s </a:t>
            </a:r>
            <a:r>
              <a:rPr lang="en-US" dirty="0" smtClean="0">
                <a:solidFill>
                  <a:srgbClr val="000000"/>
                </a:solidFill>
                <a:latin typeface="+mn-lt"/>
              </a:rPr>
              <a:t>proposal         </a:t>
            </a:r>
            <a:r>
              <a:rPr lang="en-US" sz="1600" b="1" dirty="0" smtClean="0">
                <a:solidFill>
                  <a:srgbClr val="000000"/>
                </a:solidFill>
                <a:latin typeface="+mn-lt"/>
              </a:rPr>
              <a:t>33 CFR 325 Appendix B</a:t>
            </a:r>
            <a:endParaRPr lang="en-US" sz="1600" b="1" dirty="0">
              <a:solidFill>
                <a:srgbClr val="000000"/>
              </a:solidFill>
              <a:latin typeface="+mn-lt"/>
            </a:endParaRPr>
          </a:p>
        </p:txBody>
      </p:sp>
      <p:sp>
        <p:nvSpPr>
          <p:cNvPr id="8" name="Rounded Rectangle 7"/>
          <p:cNvSpPr/>
          <p:nvPr/>
        </p:nvSpPr>
        <p:spPr>
          <a:xfrm>
            <a:off x="1054359" y="1352939"/>
            <a:ext cx="7240555" cy="1054359"/>
          </a:xfrm>
          <a:prstGeom prst="round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026361" y="2682548"/>
            <a:ext cx="7380519" cy="2286000"/>
            <a:chOff x="1119668" y="2589238"/>
            <a:chExt cx="7380519" cy="2286000"/>
          </a:xfrm>
        </p:grpSpPr>
        <p:sp>
          <p:nvSpPr>
            <p:cNvPr id="10" name="Rectangle 9"/>
            <p:cNvSpPr/>
            <p:nvPr/>
          </p:nvSpPr>
          <p:spPr>
            <a:xfrm>
              <a:off x="1119668" y="2589238"/>
              <a:ext cx="7380519" cy="2286000"/>
            </a:xfrm>
            <a:prstGeom prst="rect">
              <a:avLst/>
            </a:prstGeom>
            <a:solidFill>
              <a:schemeClr val="bg2">
                <a:alpha val="89000"/>
              </a:scheme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240971" y="2761860"/>
              <a:ext cx="7172156" cy="2062103"/>
            </a:xfrm>
            <a:prstGeom prst="rect">
              <a:avLst/>
            </a:prstGeom>
            <a:noFill/>
          </p:spPr>
          <p:txBody>
            <a:bodyPr wrap="none" rtlCol="0">
              <a:spAutoFit/>
            </a:bodyPr>
            <a:lstStyle/>
            <a:p>
              <a:r>
                <a:rPr lang="en-US" sz="1600" dirty="0" smtClean="0"/>
                <a:t>33 CFR 325, Appendix B:</a:t>
              </a:r>
            </a:p>
            <a:p>
              <a:r>
                <a:rPr lang="en-US" dirty="0" smtClean="0"/>
                <a:t>Decision options available to the district engineer…</a:t>
              </a:r>
            </a:p>
            <a:p>
              <a:endParaRPr lang="en-US" sz="2200" dirty="0" smtClean="0"/>
            </a:p>
            <a:p>
              <a:pPr marL="457200" indent="-457200">
                <a:buAutoNum type="arabicParenR"/>
              </a:pPr>
              <a:r>
                <a:rPr lang="en-US" sz="2200" dirty="0" smtClean="0"/>
                <a:t>Issue the permit</a:t>
              </a:r>
            </a:p>
            <a:p>
              <a:pPr marL="457200" indent="-457200">
                <a:buAutoNum type="arabicParenR"/>
              </a:pPr>
              <a:r>
                <a:rPr lang="en-US" sz="2200" dirty="0" smtClean="0"/>
                <a:t>Issue with modifications or conditions</a:t>
              </a:r>
            </a:p>
            <a:p>
              <a:pPr marL="457200" indent="-457200">
                <a:buAutoNum type="arabicParenR"/>
              </a:pPr>
              <a:r>
                <a:rPr lang="en-US" sz="2200" dirty="0" smtClean="0"/>
                <a:t>Deny the permit</a:t>
              </a:r>
            </a:p>
          </p:txBody>
        </p:sp>
      </p:grpSp>
    </p:spTree>
    <p:extLst>
      <p:ext uri="{BB962C8B-B14F-4D97-AF65-F5344CB8AC3E}">
        <p14:creationId xmlns:p14="http://schemas.microsoft.com/office/powerpoint/2010/main" val="349027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81166B-17CC-4D20-A17F-2D9D238967B7}" type="slidenum">
              <a:rPr lang="en-US" altLang="en-US" smtClean="0"/>
              <a:pPr/>
              <a:t>19</a:t>
            </a:fld>
            <a:endParaRPr lang="en-US" altLang="en-US"/>
          </a:p>
        </p:txBody>
      </p:sp>
      <p:pic>
        <p:nvPicPr>
          <p:cNvPr id="1026" name="Picture 2" descr="Map of Alaska and ACE District and Field Offi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545" y="200747"/>
            <a:ext cx="6115339" cy="4726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707" y="349834"/>
            <a:ext cx="2461491" cy="6032421"/>
          </a:xfrm>
          <a:prstGeom prst="rect">
            <a:avLst/>
          </a:prstGeom>
        </p:spPr>
        <p:txBody>
          <a:bodyPr wrap="square">
            <a:spAutoFit/>
          </a:bodyPr>
          <a:lstStyle/>
          <a:p>
            <a:r>
              <a:rPr lang="sv-SE" sz="1200" b="1" u="sng" dirty="0" smtClean="0"/>
              <a:t>Anchorage District Office</a:t>
            </a:r>
          </a:p>
          <a:p>
            <a:r>
              <a:rPr lang="sv-SE" sz="1200" dirty="0" smtClean="0"/>
              <a:t>2204 </a:t>
            </a:r>
            <a:r>
              <a:rPr lang="sv-SE" sz="1200" dirty="0"/>
              <a:t>3rd Street</a:t>
            </a:r>
            <a:br>
              <a:rPr lang="sv-SE" sz="1200" dirty="0"/>
            </a:br>
            <a:r>
              <a:rPr lang="sv-SE" sz="1200" dirty="0"/>
              <a:t>JBER, Alaska 99506-0898</a:t>
            </a:r>
            <a:br>
              <a:rPr lang="sv-SE" sz="1200" dirty="0"/>
            </a:br>
            <a:r>
              <a:rPr lang="sv-SE" sz="1200" dirty="0"/>
              <a:t>907-753-2712</a:t>
            </a:r>
            <a:br>
              <a:rPr lang="sv-SE" sz="1200" dirty="0"/>
            </a:br>
            <a:r>
              <a:rPr lang="sv-SE" sz="1200" dirty="0"/>
              <a:t>800-478-2712</a:t>
            </a:r>
            <a:br>
              <a:rPr lang="sv-SE" sz="1200" dirty="0"/>
            </a:br>
            <a:r>
              <a:rPr lang="sv-SE" sz="1200" dirty="0"/>
              <a:t>Fax: 907-753-5567</a:t>
            </a:r>
            <a:br>
              <a:rPr lang="sv-SE" sz="1200" dirty="0"/>
            </a:br>
            <a:endParaRPr lang="sv-SE" sz="1200" dirty="0" smtClean="0"/>
          </a:p>
          <a:p>
            <a:r>
              <a:rPr lang="en-US" sz="1200" b="1" u="sng" dirty="0"/>
              <a:t>Fairbanks Regulatory Field Office</a:t>
            </a:r>
            <a:r>
              <a:rPr lang="en-US" sz="1200" dirty="0"/>
              <a:t/>
            </a:r>
            <a:br>
              <a:rPr lang="en-US" sz="1200" dirty="0"/>
            </a:br>
            <a:r>
              <a:rPr lang="en-US" sz="1200" dirty="0"/>
              <a:t>2175 University Avenue, Suite #201E</a:t>
            </a:r>
            <a:br>
              <a:rPr lang="en-US" sz="1200" dirty="0"/>
            </a:br>
            <a:r>
              <a:rPr lang="en-US" sz="1200" dirty="0"/>
              <a:t>Fairbanks, Alaska 99709</a:t>
            </a:r>
            <a:br>
              <a:rPr lang="en-US" sz="1200" dirty="0"/>
            </a:br>
            <a:r>
              <a:rPr lang="en-US" sz="1200" dirty="0"/>
              <a:t>907-474-2166</a:t>
            </a:r>
            <a:br>
              <a:rPr lang="en-US" sz="1200" dirty="0"/>
            </a:br>
            <a:r>
              <a:rPr lang="en-US" sz="1200" dirty="0"/>
              <a:t>Fax: </a:t>
            </a:r>
            <a:r>
              <a:rPr lang="en-US" sz="1200" dirty="0" smtClean="0"/>
              <a:t>907-474-2164</a:t>
            </a:r>
          </a:p>
          <a:p>
            <a:endParaRPr lang="en-US" sz="1200" dirty="0"/>
          </a:p>
          <a:p>
            <a:r>
              <a:rPr lang="en-US" sz="1200" b="1" u="sng" dirty="0"/>
              <a:t>Kenai Peninsula Field Office</a:t>
            </a:r>
            <a:r>
              <a:rPr lang="en-US" sz="1200" dirty="0"/>
              <a:t/>
            </a:r>
            <a:br>
              <a:rPr lang="en-US" sz="1200" dirty="0"/>
            </a:br>
            <a:r>
              <a:rPr lang="en-US" sz="1200" dirty="0"/>
              <a:t>44669 Sterling Highway, Suite B</a:t>
            </a:r>
            <a:br>
              <a:rPr lang="en-US" sz="1200" dirty="0"/>
            </a:br>
            <a:r>
              <a:rPr lang="en-US" sz="1200" dirty="0"/>
              <a:t>Soldotna, Alaska 99669-7915</a:t>
            </a:r>
            <a:br>
              <a:rPr lang="en-US" sz="1200" dirty="0"/>
            </a:br>
            <a:r>
              <a:rPr lang="en-US" sz="1200" dirty="0"/>
              <a:t>General: 907-753-2689 </a:t>
            </a:r>
            <a:endParaRPr lang="en-US" sz="1200" dirty="0" smtClean="0"/>
          </a:p>
          <a:p>
            <a:r>
              <a:rPr lang="en-US" sz="1200" dirty="0" smtClean="0"/>
              <a:t>Fax</a:t>
            </a:r>
            <a:r>
              <a:rPr lang="en-US" sz="1200" dirty="0"/>
              <a:t>: 907-420-0813</a:t>
            </a:r>
            <a:br>
              <a:rPr lang="en-US" sz="1200" dirty="0"/>
            </a:br>
            <a:r>
              <a:rPr lang="en-US" sz="1200" dirty="0"/>
              <a:t>Email: </a:t>
            </a:r>
            <a:r>
              <a:rPr lang="en-US" sz="1200" dirty="0">
                <a:hlinkClick r:id="rId4"/>
              </a:rPr>
              <a:t>CEPOA-RD-KENAI@usace.army.mil</a:t>
            </a:r>
            <a:endParaRPr lang="sv-SE" sz="1200" dirty="0"/>
          </a:p>
          <a:p>
            <a:endParaRPr lang="sv-SE" sz="1200" dirty="0" smtClean="0"/>
          </a:p>
          <a:p>
            <a:r>
              <a:rPr lang="en-US" sz="1200" b="1" u="sng" dirty="0" smtClean="0"/>
              <a:t>Juneau </a:t>
            </a:r>
            <a:r>
              <a:rPr lang="en-US" sz="1200" b="1" u="sng" dirty="0"/>
              <a:t>Field Office </a:t>
            </a:r>
            <a:endParaRPr lang="en-US" sz="1200" b="1" u="sng" dirty="0" smtClean="0"/>
          </a:p>
          <a:p>
            <a:r>
              <a:rPr lang="en-US" sz="1200" dirty="0" err="1" smtClean="0"/>
              <a:t>Hurff</a:t>
            </a:r>
            <a:r>
              <a:rPr lang="en-US" sz="1200" dirty="0" smtClean="0"/>
              <a:t> </a:t>
            </a:r>
            <a:r>
              <a:rPr lang="en-US" sz="1200" dirty="0"/>
              <a:t>A. Saunders Federal Building</a:t>
            </a:r>
            <a:br>
              <a:rPr lang="en-US" sz="1200" dirty="0"/>
            </a:br>
            <a:r>
              <a:rPr lang="en-US" sz="1200" dirty="0"/>
              <a:t>709 W. 9th Street</a:t>
            </a:r>
            <a:br>
              <a:rPr lang="en-US" sz="1200" dirty="0"/>
            </a:br>
            <a:r>
              <a:rPr lang="en-US" sz="1200" dirty="0"/>
              <a:t>Room 223A</a:t>
            </a:r>
            <a:br>
              <a:rPr lang="en-US" sz="1200" dirty="0"/>
            </a:br>
            <a:r>
              <a:rPr lang="en-US" sz="1200" dirty="0"/>
              <a:t>Juneau, Alaska 99802-9998</a:t>
            </a:r>
            <a:br>
              <a:rPr lang="en-US" sz="1200" dirty="0"/>
            </a:br>
            <a:r>
              <a:rPr lang="en-US" sz="1200" dirty="0"/>
              <a:t>907-790-4490</a:t>
            </a:r>
            <a:br>
              <a:rPr lang="en-US" sz="1200" dirty="0"/>
            </a:br>
            <a:r>
              <a:rPr lang="en-US" sz="1200" dirty="0"/>
              <a:t>Fax: 907-790-4497</a:t>
            </a:r>
            <a:endParaRPr lang="sv-SE" sz="1200" dirty="0"/>
          </a:p>
          <a:p>
            <a:endParaRPr lang="sv-SE" sz="1400" dirty="0"/>
          </a:p>
        </p:txBody>
      </p:sp>
      <p:sp>
        <p:nvSpPr>
          <p:cNvPr id="4" name="Rectangle 3"/>
          <p:cNvSpPr/>
          <p:nvPr/>
        </p:nvSpPr>
        <p:spPr>
          <a:xfrm>
            <a:off x="2832545" y="5027176"/>
            <a:ext cx="6013175" cy="738664"/>
          </a:xfrm>
          <a:prstGeom prst="rect">
            <a:avLst/>
          </a:prstGeom>
        </p:spPr>
        <p:txBody>
          <a:bodyPr wrap="square">
            <a:spAutoFit/>
          </a:bodyPr>
          <a:lstStyle/>
          <a:p>
            <a:r>
              <a:rPr lang="sv-SE" sz="1400" dirty="0"/>
              <a:t>Website: </a:t>
            </a:r>
            <a:r>
              <a:rPr lang="sv-SE" sz="1400" dirty="0">
                <a:hlinkClick r:id="rId5"/>
              </a:rPr>
              <a:t>http://</a:t>
            </a:r>
            <a:r>
              <a:rPr lang="sv-SE" sz="1400" dirty="0" smtClean="0">
                <a:hlinkClick r:id="rId5"/>
              </a:rPr>
              <a:t>www.poa.usace.army.mil/Missions/Regulatory.aspx</a:t>
            </a:r>
            <a:endParaRPr lang="sv-SE" sz="1400" dirty="0" smtClean="0"/>
          </a:p>
          <a:p>
            <a:endParaRPr lang="sv-SE" sz="1400" dirty="0"/>
          </a:p>
          <a:p>
            <a:r>
              <a:rPr lang="sv-SE" sz="1400" dirty="0" smtClean="0"/>
              <a:t>Email</a:t>
            </a:r>
            <a:r>
              <a:rPr lang="sv-SE" sz="1400" dirty="0"/>
              <a:t>: </a:t>
            </a:r>
            <a:r>
              <a:rPr lang="sv-SE" sz="1400" dirty="0">
                <a:hlinkClick r:id="rId6"/>
              </a:rPr>
              <a:t>regpagemaster@usace.army.mil</a:t>
            </a:r>
            <a:endParaRPr lang="en-US" sz="1400" dirty="0"/>
          </a:p>
        </p:txBody>
      </p:sp>
    </p:spTree>
    <p:extLst>
      <p:ext uri="{BB962C8B-B14F-4D97-AF65-F5344CB8AC3E}">
        <p14:creationId xmlns:p14="http://schemas.microsoft.com/office/powerpoint/2010/main" val="55317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79675" y="234822"/>
            <a:ext cx="41862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effectLst>
                  <a:outerShdw blurRad="38100" dist="38100" dir="2700000" algn="tl">
                    <a:srgbClr val="000000">
                      <a:alpha val="43137"/>
                    </a:srgbClr>
                  </a:outerShdw>
                </a:effectLst>
                <a:latin typeface="+mj-lt"/>
              </a:rPr>
              <a:t>Agenda Items</a:t>
            </a:r>
          </a:p>
        </p:txBody>
      </p:sp>
      <p:sp>
        <p:nvSpPr>
          <p:cNvPr id="347139" name="Rectangle 3"/>
          <p:cNvSpPr>
            <a:spLocks noChangeArrowheads="1"/>
          </p:cNvSpPr>
          <p:nvPr/>
        </p:nvSpPr>
        <p:spPr bwMode="auto">
          <a:xfrm>
            <a:off x="990600" y="1587760"/>
            <a:ext cx="7162800" cy="2377574"/>
          </a:xfrm>
          <a:prstGeom prst="rect">
            <a:avLst/>
          </a:prstGeom>
          <a:noFill/>
          <a:ln w="9525">
            <a:noFill/>
            <a:miter lim="800000"/>
            <a:headEnd/>
            <a:tailEnd/>
          </a:ln>
          <a:effectLst/>
        </p:spPr>
        <p:txBody>
          <a:bodyPr>
            <a:spAutoFit/>
          </a:bodyPr>
          <a:lstStyle/>
          <a:p>
            <a:pPr>
              <a:spcBef>
                <a:spcPct val="50000"/>
              </a:spcBef>
              <a:defRPr/>
            </a:pPr>
            <a:r>
              <a:rPr lang="en-US" sz="2700" b="1" dirty="0">
                <a:latin typeface="Arial" charset="0"/>
                <a:cs typeface="Times New Roman" pitchFamily="18" charset="0"/>
              </a:rPr>
              <a:t>• </a:t>
            </a:r>
            <a:r>
              <a:rPr lang="en-US" sz="2700" b="1" dirty="0" smtClean="0">
                <a:latin typeface="Arial" charset="0"/>
                <a:cs typeface="Times New Roman" pitchFamily="18" charset="0"/>
              </a:rPr>
              <a:t>USACE</a:t>
            </a:r>
            <a:r>
              <a:rPr lang="en-US" sz="2700" b="1" dirty="0" smtClean="0">
                <a:latin typeface="Arial" charset="0"/>
              </a:rPr>
              <a:t> Mission &amp; Permit </a:t>
            </a:r>
            <a:r>
              <a:rPr lang="en-US" sz="2700" b="1" dirty="0">
                <a:latin typeface="Arial" charset="0"/>
              </a:rPr>
              <a:t>Authorities</a:t>
            </a:r>
          </a:p>
          <a:p>
            <a:pPr>
              <a:spcBef>
                <a:spcPct val="50000"/>
              </a:spcBef>
              <a:defRPr/>
            </a:pPr>
            <a:r>
              <a:rPr lang="en-US" sz="2700" b="1" dirty="0">
                <a:effectLst>
                  <a:outerShdw blurRad="38100" dist="38100" dir="2700000" algn="tl">
                    <a:srgbClr val="000000"/>
                  </a:outerShdw>
                </a:effectLst>
                <a:latin typeface="Arial" charset="0"/>
                <a:cs typeface="Times New Roman" pitchFamily="18" charset="0"/>
              </a:rPr>
              <a:t>• </a:t>
            </a:r>
            <a:r>
              <a:rPr lang="en-US" sz="2700" b="1" dirty="0" smtClean="0">
                <a:latin typeface="Arial" charset="0"/>
              </a:rPr>
              <a:t>Jurisdiction</a:t>
            </a:r>
            <a:endParaRPr lang="en-US" sz="2700" b="1" dirty="0">
              <a:latin typeface="Arial" charset="0"/>
            </a:endParaRPr>
          </a:p>
          <a:p>
            <a:pPr>
              <a:spcBef>
                <a:spcPct val="50000"/>
              </a:spcBef>
              <a:defRPr/>
            </a:pPr>
            <a:r>
              <a:rPr lang="en-US" sz="2700" b="1" dirty="0">
                <a:latin typeface="Arial" charset="0"/>
                <a:cs typeface="Times New Roman" pitchFamily="18" charset="0"/>
              </a:rPr>
              <a:t>• </a:t>
            </a:r>
            <a:r>
              <a:rPr lang="en-US" sz="2700" b="1" dirty="0">
                <a:latin typeface="Arial" charset="0"/>
              </a:rPr>
              <a:t>Types of Permits</a:t>
            </a:r>
          </a:p>
          <a:p>
            <a:pPr>
              <a:spcBef>
                <a:spcPct val="50000"/>
              </a:spcBef>
              <a:defRPr/>
            </a:pPr>
            <a:r>
              <a:rPr lang="en-US" sz="2700" b="1" dirty="0">
                <a:latin typeface="Arial" charset="0"/>
                <a:cs typeface="Times New Roman" pitchFamily="18" charset="0"/>
              </a:rPr>
              <a:t>• </a:t>
            </a:r>
            <a:r>
              <a:rPr lang="en-US" sz="2700" b="1" dirty="0" smtClean="0">
                <a:latin typeface="Arial" charset="0"/>
                <a:cs typeface="Times New Roman" pitchFamily="18" charset="0"/>
              </a:rPr>
              <a:t>P</a:t>
            </a:r>
            <a:r>
              <a:rPr lang="en-US" sz="2700" b="1" dirty="0" smtClean="0">
                <a:latin typeface="Arial" charset="0"/>
              </a:rPr>
              <a:t>ermit Evaluation Process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12332" y="6578353"/>
            <a:ext cx="727075" cy="291905"/>
          </a:xfrm>
        </p:spPr>
        <p:txBody>
          <a:bodyPr/>
          <a:lstStyle/>
          <a:p>
            <a:pPr>
              <a:defRPr/>
            </a:pPr>
            <a:fld id="{8F471D7F-1487-428D-B698-33D98AEC96FA}" type="slidenum">
              <a:rPr lang="en-US" smtClean="0"/>
              <a:pPr>
                <a:defRPr/>
              </a:pPr>
              <a:t>20</a:t>
            </a:fld>
            <a:endParaRPr lang="en-US" dirty="0"/>
          </a:p>
        </p:txBody>
      </p:sp>
      <p:pic>
        <p:nvPicPr>
          <p:cNvPr id="31747" name="Picture 2" descr="PowerPoint Flag and Castle 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1749" name="Text Box 7"/>
          <p:cNvSpPr txBox="1">
            <a:spLocks noChangeArrowheads="1"/>
          </p:cNvSpPr>
          <p:nvPr/>
        </p:nvSpPr>
        <p:spPr bwMode="auto">
          <a:xfrm>
            <a:off x="241299" y="3510390"/>
            <a:ext cx="6634897" cy="1815882"/>
          </a:xfrm>
          <a:prstGeom prst="rect">
            <a:avLst/>
          </a:prstGeom>
          <a:noFill/>
          <a:ln w="9525" algn="ctr">
            <a:noFill/>
            <a:miter lim="800000"/>
            <a:headEnd/>
            <a:tailEnd/>
          </a:ln>
        </p:spPr>
        <p:txBody>
          <a:bodyPr wrap="square">
            <a:spAutoFit/>
          </a:bodyPr>
          <a:lstStyle/>
          <a:p>
            <a:pPr>
              <a:spcBef>
                <a:spcPts val="0"/>
              </a:spcBef>
            </a:pPr>
            <a:r>
              <a:rPr lang="en-US" b="1" dirty="0" smtClean="0">
                <a:solidFill>
                  <a:srgbClr val="E7E200"/>
                </a:solidFill>
              </a:rPr>
              <a:t>Ellen Lyons</a:t>
            </a:r>
          </a:p>
          <a:p>
            <a:pPr>
              <a:spcBef>
                <a:spcPts val="0"/>
              </a:spcBef>
            </a:pPr>
            <a:r>
              <a:rPr lang="en-US" sz="2200" b="1" dirty="0" smtClean="0">
                <a:solidFill>
                  <a:srgbClr val="E7E200"/>
                </a:solidFill>
              </a:rPr>
              <a:t>Alaska </a:t>
            </a:r>
            <a:r>
              <a:rPr lang="en-US" sz="2200" b="1" dirty="0">
                <a:solidFill>
                  <a:srgbClr val="E7E200"/>
                </a:solidFill>
              </a:rPr>
              <a:t>District                                 </a:t>
            </a:r>
            <a:r>
              <a:rPr lang="en-US" sz="2200" b="1" dirty="0" smtClean="0">
                <a:solidFill>
                  <a:srgbClr val="E7E200"/>
                </a:solidFill>
              </a:rPr>
              <a:t>                           U.S</a:t>
            </a:r>
            <a:r>
              <a:rPr lang="en-US" sz="2200" b="1" dirty="0">
                <a:solidFill>
                  <a:srgbClr val="E7E200"/>
                </a:solidFill>
              </a:rPr>
              <a:t>. Army Corps of </a:t>
            </a:r>
            <a:r>
              <a:rPr lang="en-US" sz="2200" b="1" dirty="0" smtClean="0">
                <a:solidFill>
                  <a:srgbClr val="E7E200"/>
                </a:solidFill>
              </a:rPr>
              <a:t>Engineers</a:t>
            </a:r>
          </a:p>
          <a:p>
            <a:pPr>
              <a:spcBef>
                <a:spcPts val="0"/>
              </a:spcBef>
            </a:pPr>
            <a:endParaRPr lang="en-US" sz="2200" b="1" dirty="0">
              <a:solidFill>
                <a:srgbClr val="E7E200"/>
              </a:solidFill>
            </a:endParaRPr>
          </a:p>
          <a:p>
            <a:pPr>
              <a:spcBef>
                <a:spcPts val="0"/>
              </a:spcBef>
            </a:pPr>
            <a:r>
              <a:rPr lang="en-US" sz="2200" b="1" dirty="0" smtClean="0">
                <a:solidFill>
                  <a:srgbClr val="E7E200"/>
                </a:solidFill>
              </a:rPr>
              <a:t>Ellen.H.Lyons@usace.army.mil</a:t>
            </a:r>
            <a:endParaRPr lang="en-US" sz="2200" b="1" dirty="0">
              <a:solidFill>
                <a:srgbClr val="E7E200"/>
              </a:solidFill>
            </a:endParaRPr>
          </a:p>
        </p:txBody>
      </p:sp>
      <p:pic>
        <p:nvPicPr>
          <p:cNvPr id="31750" name="Picture 5"/>
          <p:cNvPicPr>
            <a:picLocks noChangeAspect="1" noChangeArrowheads="1"/>
          </p:cNvPicPr>
          <p:nvPr/>
        </p:nvPicPr>
        <p:blipFill>
          <a:blip r:embed="rId4" cstate="print"/>
          <a:srcRect/>
          <a:stretch>
            <a:fillRect/>
          </a:stretch>
        </p:blipFill>
        <p:spPr bwMode="auto">
          <a:xfrm>
            <a:off x="356556" y="385763"/>
            <a:ext cx="1854200" cy="2470150"/>
          </a:xfrm>
          <a:prstGeom prst="rect">
            <a:avLst/>
          </a:prstGeom>
          <a:noFill/>
          <a:ln w="9525">
            <a:noFill/>
            <a:miter lim="800000"/>
            <a:headEnd/>
            <a:tailEnd/>
          </a:ln>
        </p:spPr>
      </p:pic>
      <p:sp>
        <p:nvSpPr>
          <p:cNvPr id="404486" name="Text Box 7"/>
          <p:cNvSpPr txBox="1">
            <a:spLocks noChangeArrowheads="1"/>
          </p:cNvSpPr>
          <p:nvPr/>
        </p:nvSpPr>
        <p:spPr bwMode="auto">
          <a:xfrm>
            <a:off x="-152400" y="6126162"/>
            <a:ext cx="9144000" cy="579438"/>
          </a:xfrm>
          <a:prstGeom prst="rect">
            <a:avLst/>
          </a:prstGeom>
          <a:noFill/>
          <a:ln w="9525" algn="ctr">
            <a:noFill/>
            <a:miter lim="800000"/>
            <a:headEnd/>
            <a:tailEnd/>
          </a:ln>
        </p:spPr>
        <p:txBody>
          <a:bodyPr>
            <a:spAutoFit/>
          </a:bodyPr>
          <a:lstStyle/>
          <a:p>
            <a:pPr algn="ctr">
              <a:spcBef>
                <a:spcPct val="50000"/>
              </a:spcBef>
              <a:defRPr/>
            </a:pPr>
            <a:r>
              <a:rPr lang="en-US" sz="3200" b="1" i="1" dirty="0">
                <a:solidFill>
                  <a:srgbClr val="E7E200"/>
                </a:solidFill>
              </a:rPr>
              <a:t>“Building and Preserving Alaska’s Future”</a:t>
            </a:r>
          </a:p>
        </p:txBody>
      </p:sp>
      <p:sp>
        <p:nvSpPr>
          <p:cNvPr id="7" name="Text Box 7"/>
          <p:cNvSpPr txBox="1">
            <a:spLocks noChangeArrowheads="1"/>
          </p:cNvSpPr>
          <p:nvPr/>
        </p:nvSpPr>
        <p:spPr bwMode="auto">
          <a:xfrm>
            <a:off x="1424991" y="325067"/>
            <a:ext cx="6832600" cy="1631216"/>
          </a:xfrm>
          <a:prstGeom prst="rect">
            <a:avLst/>
          </a:prstGeom>
          <a:noFill/>
          <a:ln w="9525" algn="ctr">
            <a:noFill/>
            <a:miter lim="800000"/>
            <a:headEnd/>
            <a:tailEnd/>
          </a:ln>
        </p:spPr>
        <p:txBody>
          <a:bodyPr>
            <a:spAutoFit/>
          </a:bodyPr>
          <a:lstStyle/>
          <a:p>
            <a:pPr algn="ctr">
              <a:spcBef>
                <a:spcPct val="50000"/>
              </a:spcBef>
            </a:pPr>
            <a:r>
              <a:rPr lang="en-US" sz="4000" b="1" dirty="0" smtClean="0">
                <a:solidFill>
                  <a:srgbClr val="E7E200"/>
                </a:solidFill>
              </a:rPr>
              <a:t>QUESTIONS OR</a:t>
            </a:r>
          </a:p>
          <a:p>
            <a:pPr algn="ctr">
              <a:spcBef>
                <a:spcPct val="50000"/>
              </a:spcBef>
            </a:pPr>
            <a:r>
              <a:rPr lang="en-US" sz="4000" b="1" dirty="0" smtClean="0">
                <a:solidFill>
                  <a:srgbClr val="E7E200"/>
                </a:solidFill>
              </a:rPr>
              <a:t>DISCUSSION?</a:t>
            </a:r>
            <a:endParaRPr lang="en-US" sz="4000" b="1" dirty="0">
              <a:solidFill>
                <a:srgbClr val="E7E200"/>
              </a:solidFill>
            </a:endParaRPr>
          </a:p>
        </p:txBody>
      </p:sp>
    </p:spTree>
    <p:extLst>
      <p:ext uri="{BB962C8B-B14F-4D97-AF65-F5344CB8AC3E}">
        <p14:creationId xmlns:p14="http://schemas.microsoft.com/office/powerpoint/2010/main" val="188931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0213" y="357377"/>
            <a:ext cx="6841104"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mj-lt"/>
              </a:rPr>
              <a:t>National Environmental Policy Act</a:t>
            </a:r>
            <a:endParaRPr lang="en-US" sz="3200" b="1" dirty="0">
              <a:effectLst>
                <a:outerShdw blurRad="38100" dist="38100" dir="2700000" algn="tl">
                  <a:srgbClr val="000000">
                    <a:alpha val="43137"/>
                  </a:srgbClr>
                </a:outerShdw>
              </a:effectLst>
              <a:latin typeface="+mj-lt"/>
            </a:endParaRPr>
          </a:p>
        </p:txBody>
      </p:sp>
      <p:grpSp>
        <p:nvGrpSpPr>
          <p:cNvPr id="4" name="Group 3"/>
          <p:cNvGrpSpPr/>
          <p:nvPr/>
        </p:nvGrpSpPr>
        <p:grpSpPr>
          <a:xfrm>
            <a:off x="503853" y="1184987"/>
            <a:ext cx="3564294" cy="707887"/>
            <a:chOff x="588718" y="1184987"/>
            <a:chExt cx="2752530" cy="707887"/>
          </a:xfrm>
        </p:grpSpPr>
        <p:sp>
          <p:nvSpPr>
            <p:cNvPr id="2" name="Rounded Rectangle 1"/>
            <p:cNvSpPr/>
            <p:nvPr/>
          </p:nvSpPr>
          <p:spPr>
            <a:xfrm>
              <a:off x="588718" y="1184987"/>
              <a:ext cx="2752530" cy="707887"/>
            </a:xfrm>
            <a:prstGeom prst="roundRect">
              <a:avLst/>
            </a:prstGeom>
            <a:solidFill>
              <a:schemeClr val="accent6">
                <a:lumMod val="60000"/>
                <a:lumOff val="40000"/>
                <a:alpha val="89000"/>
              </a:scheme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38869" y="1184988"/>
              <a:ext cx="2422458" cy="707886"/>
            </a:xfrm>
            <a:prstGeom prst="rect">
              <a:avLst/>
            </a:prstGeom>
            <a:noFill/>
          </p:spPr>
          <p:txBody>
            <a:bodyPr wrap="none" rtlCol="0">
              <a:spAutoFit/>
            </a:bodyPr>
            <a:lstStyle/>
            <a:p>
              <a:pPr algn="ctr"/>
              <a:r>
                <a:rPr lang="en-US" b="1" dirty="0" smtClean="0"/>
                <a:t>Notice of Intent</a:t>
              </a:r>
            </a:p>
            <a:p>
              <a:pPr algn="ctr"/>
              <a:r>
                <a:rPr lang="en-US" sz="1600" dirty="0" smtClean="0"/>
                <a:t>To Prepare a Draft EIS</a:t>
              </a:r>
              <a:endParaRPr lang="en-US" sz="1600" dirty="0"/>
            </a:p>
          </p:txBody>
        </p:sp>
      </p:grpSp>
      <p:grpSp>
        <p:nvGrpSpPr>
          <p:cNvPr id="9" name="Group 8"/>
          <p:cNvGrpSpPr/>
          <p:nvPr/>
        </p:nvGrpSpPr>
        <p:grpSpPr>
          <a:xfrm>
            <a:off x="467415" y="1996743"/>
            <a:ext cx="3610947" cy="1278292"/>
            <a:chOff x="1502229" y="2640566"/>
            <a:chExt cx="3610947" cy="1278292"/>
          </a:xfrm>
        </p:grpSpPr>
        <p:sp>
          <p:nvSpPr>
            <p:cNvPr id="5" name="Rounded Rectangle 4"/>
            <p:cNvSpPr/>
            <p:nvPr/>
          </p:nvSpPr>
          <p:spPr>
            <a:xfrm>
              <a:off x="1502229" y="2640566"/>
              <a:ext cx="3610947" cy="1278292"/>
            </a:xfrm>
            <a:prstGeom prst="roundRect">
              <a:avLst/>
            </a:prstGeom>
            <a:solidFill>
              <a:srgbClr val="92D050">
                <a:alpha val="89000"/>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798541" y="2640566"/>
              <a:ext cx="3163045" cy="1200329"/>
            </a:xfrm>
            <a:prstGeom prst="rect">
              <a:avLst/>
            </a:prstGeom>
            <a:noFill/>
          </p:spPr>
          <p:txBody>
            <a:bodyPr wrap="none" rtlCol="0">
              <a:spAutoFit/>
            </a:bodyPr>
            <a:lstStyle/>
            <a:p>
              <a:pPr algn="ctr"/>
              <a:r>
                <a:rPr lang="en-US" b="1" dirty="0" smtClean="0"/>
                <a:t>Conduct Scoping</a:t>
              </a:r>
            </a:p>
            <a:p>
              <a:pPr algn="ctr"/>
              <a:r>
                <a:rPr lang="en-US" sz="1600" dirty="0" smtClean="0"/>
                <a:t>Public invited to identify</a:t>
              </a:r>
            </a:p>
            <a:p>
              <a:pPr algn="ctr"/>
              <a:r>
                <a:rPr lang="en-US" sz="1600" dirty="0"/>
                <a:t>p</a:t>
              </a:r>
              <a:r>
                <a:rPr lang="en-US" sz="1600" dirty="0" smtClean="0"/>
                <a:t>otential issues, alternatives,</a:t>
              </a:r>
            </a:p>
            <a:p>
              <a:pPr algn="ctr"/>
              <a:r>
                <a:rPr lang="en-US" sz="1600" dirty="0" smtClean="0"/>
                <a:t>and impacts to </a:t>
              </a:r>
              <a:r>
                <a:rPr lang="en-US" sz="1600" dirty="0"/>
                <a:t>a</a:t>
              </a:r>
              <a:r>
                <a:rPr lang="en-US" sz="1600" dirty="0" smtClean="0"/>
                <a:t>ssess in the EIS</a:t>
              </a:r>
              <a:endParaRPr lang="en-US" sz="1600" dirty="0"/>
            </a:p>
          </p:txBody>
        </p:sp>
      </p:grpSp>
      <p:grpSp>
        <p:nvGrpSpPr>
          <p:cNvPr id="13" name="Group 12"/>
          <p:cNvGrpSpPr/>
          <p:nvPr/>
        </p:nvGrpSpPr>
        <p:grpSpPr>
          <a:xfrm>
            <a:off x="503853" y="3379164"/>
            <a:ext cx="3564294" cy="1323439"/>
            <a:chOff x="1231641" y="4451121"/>
            <a:chExt cx="3564294" cy="1298776"/>
          </a:xfrm>
        </p:grpSpPr>
        <p:sp>
          <p:nvSpPr>
            <p:cNvPr id="10" name="Rounded Rectangle 9"/>
            <p:cNvSpPr/>
            <p:nvPr/>
          </p:nvSpPr>
          <p:spPr>
            <a:xfrm>
              <a:off x="1231641" y="4451121"/>
              <a:ext cx="3564294" cy="1298776"/>
            </a:xfrm>
            <a:prstGeom prst="roundRect">
              <a:avLst/>
            </a:prstGeom>
            <a:solidFill>
              <a:srgbClr val="F19B3D">
                <a:alpha val="88627"/>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309247" y="4451121"/>
              <a:ext cx="3294492" cy="1298776"/>
            </a:xfrm>
            <a:prstGeom prst="rect">
              <a:avLst/>
            </a:prstGeom>
            <a:noFill/>
          </p:spPr>
          <p:txBody>
            <a:bodyPr wrap="none" rtlCol="0">
              <a:spAutoFit/>
            </a:bodyPr>
            <a:lstStyle/>
            <a:p>
              <a:pPr algn="ctr"/>
              <a:r>
                <a:rPr lang="en-US" b="1" dirty="0" smtClean="0"/>
                <a:t>Publish Draft EIS</a:t>
              </a:r>
            </a:p>
            <a:p>
              <a:pPr algn="ctr"/>
              <a:r>
                <a:rPr lang="en-US" sz="2300" b="1" dirty="0" smtClean="0"/>
                <a:t>and Conduct Hearing</a:t>
              </a:r>
            </a:p>
            <a:p>
              <a:pPr algn="ctr"/>
              <a:r>
                <a:rPr lang="en-US" sz="1600" dirty="0" smtClean="0"/>
                <a:t>Public comments on alternatives,</a:t>
              </a:r>
            </a:p>
            <a:p>
              <a:pPr algn="ctr"/>
              <a:r>
                <a:rPr lang="en-US" sz="1600" dirty="0" smtClean="0"/>
                <a:t>impacts, and issues</a:t>
              </a:r>
              <a:endParaRPr lang="en-US" sz="1600" dirty="0"/>
            </a:p>
          </p:txBody>
        </p:sp>
      </p:grpSp>
      <p:grpSp>
        <p:nvGrpSpPr>
          <p:cNvPr id="18" name="Group 17"/>
          <p:cNvGrpSpPr/>
          <p:nvPr/>
        </p:nvGrpSpPr>
        <p:grpSpPr>
          <a:xfrm>
            <a:off x="503853" y="4788308"/>
            <a:ext cx="3574509" cy="480325"/>
            <a:chOff x="503853" y="5220678"/>
            <a:chExt cx="3574509" cy="480325"/>
          </a:xfrm>
        </p:grpSpPr>
        <p:sp>
          <p:nvSpPr>
            <p:cNvPr id="14" name="Rounded Rectangle 13"/>
            <p:cNvSpPr/>
            <p:nvPr/>
          </p:nvSpPr>
          <p:spPr>
            <a:xfrm>
              <a:off x="503853" y="5225142"/>
              <a:ext cx="3574509" cy="475861"/>
            </a:xfrm>
            <a:prstGeom prst="roundRect">
              <a:avLst/>
            </a:prstGeom>
            <a:solidFill>
              <a:srgbClr val="00B0F0">
                <a:alpha val="30000"/>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928859" y="5220678"/>
              <a:ext cx="2675732" cy="461665"/>
            </a:xfrm>
            <a:prstGeom prst="rect">
              <a:avLst/>
            </a:prstGeom>
            <a:noFill/>
          </p:spPr>
          <p:txBody>
            <a:bodyPr wrap="none" rtlCol="0">
              <a:spAutoFit/>
            </a:bodyPr>
            <a:lstStyle/>
            <a:p>
              <a:r>
                <a:rPr lang="en-US" b="1" dirty="0" smtClean="0"/>
                <a:t>Publish Final EIS</a:t>
              </a:r>
            </a:p>
          </p:txBody>
        </p:sp>
      </p:grpSp>
      <p:grpSp>
        <p:nvGrpSpPr>
          <p:cNvPr id="6" name="Group 5"/>
          <p:cNvGrpSpPr/>
          <p:nvPr/>
        </p:nvGrpSpPr>
        <p:grpSpPr>
          <a:xfrm>
            <a:off x="503853" y="5320326"/>
            <a:ext cx="3574509" cy="1227901"/>
            <a:chOff x="503853" y="5289330"/>
            <a:chExt cx="3574509" cy="1227901"/>
          </a:xfrm>
        </p:grpSpPr>
        <p:grpSp>
          <p:nvGrpSpPr>
            <p:cNvPr id="19" name="Group 18"/>
            <p:cNvGrpSpPr/>
            <p:nvPr/>
          </p:nvGrpSpPr>
          <p:grpSpPr>
            <a:xfrm>
              <a:off x="503853" y="6055566"/>
              <a:ext cx="3574509" cy="461665"/>
              <a:chOff x="503853" y="5589036"/>
              <a:chExt cx="3574509" cy="461665"/>
            </a:xfrm>
          </p:grpSpPr>
          <p:sp>
            <p:nvSpPr>
              <p:cNvPr id="16" name="Rounded Rectangle 15"/>
              <p:cNvSpPr/>
              <p:nvPr/>
            </p:nvSpPr>
            <p:spPr>
              <a:xfrm>
                <a:off x="503853" y="5589036"/>
                <a:ext cx="3574509" cy="461665"/>
              </a:xfrm>
              <a:prstGeom prst="roundRect">
                <a:avLst/>
              </a:prstGeom>
              <a:solidFill>
                <a:srgbClr val="00B050">
                  <a:alpha val="20000"/>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1089" y="5589036"/>
                <a:ext cx="2988319" cy="461665"/>
              </a:xfrm>
              <a:prstGeom prst="rect">
                <a:avLst/>
              </a:prstGeom>
              <a:noFill/>
            </p:spPr>
            <p:txBody>
              <a:bodyPr wrap="none" rtlCol="0">
                <a:spAutoFit/>
              </a:bodyPr>
              <a:lstStyle/>
              <a:p>
                <a:r>
                  <a:rPr lang="en-US" b="1" dirty="0" smtClean="0"/>
                  <a:t>Record of Decision</a:t>
                </a:r>
                <a:endParaRPr lang="en-US" b="1" dirty="0"/>
              </a:p>
            </p:txBody>
          </p:sp>
        </p:grpSp>
        <p:sp>
          <p:nvSpPr>
            <p:cNvPr id="20" name="Down Arrow 19"/>
            <p:cNvSpPr/>
            <p:nvPr/>
          </p:nvSpPr>
          <p:spPr>
            <a:xfrm>
              <a:off x="2043684" y="5289330"/>
              <a:ext cx="484632" cy="747576"/>
            </a:xfrm>
            <a:prstGeom prst="downArrow">
              <a:avLst/>
            </a:prstGeom>
            <a:solidFill>
              <a:srgbClr val="00B050">
                <a:alpha val="20000"/>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4358951" y="1442745"/>
            <a:ext cx="4741234" cy="3416320"/>
          </a:xfrm>
          <a:prstGeom prst="rect">
            <a:avLst/>
          </a:prstGeom>
          <a:noFill/>
        </p:spPr>
        <p:txBody>
          <a:bodyPr wrap="none" rtlCol="0">
            <a:spAutoFit/>
          </a:bodyPr>
          <a:lstStyle/>
          <a:p>
            <a:r>
              <a:rPr lang="en-US" dirty="0" smtClean="0"/>
              <a:t>The NEPA process occurs</a:t>
            </a:r>
          </a:p>
          <a:p>
            <a:r>
              <a:rPr lang="en-US" dirty="0"/>
              <a:t>a</a:t>
            </a:r>
            <a:r>
              <a:rPr lang="en-US" dirty="0" smtClean="0"/>
              <a:t>longside the USACE permit</a:t>
            </a:r>
          </a:p>
          <a:p>
            <a:r>
              <a:rPr lang="en-US" dirty="0"/>
              <a:t>a</a:t>
            </a:r>
            <a:r>
              <a:rPr lang="en-US" dirty="0" smtClean="0"/>
              <a:t>pplication review process…</a:t>
            </a:r>
          </a:p>
          <a:p>
            <a:endParaRPr lang="en-US" dirty="0"/>
          </a:p>
          <a:p>
            <a:pPr marL="342900" indent="-342900">
              <a:buFont typeface="Arial" panose="020B0604020202020204" pitchFamily="34" charset="0"/>
              <a:buChar char="•"/>
            </a:pPr>
            <a:r>
              <a:rPr lang="en-US" dirty="0" smtClean="0"/>
              <a:t>Public Interest Review</a:t>
            </a:r>
          </a:p>
          <a:p>
            <a:pPr marL="342900" indent="-342900">
              <a:buFont typeface="Arial" panose="020B0604020202020204" pitchFamily="34" charset="0"/>
              <a:buChar char="•"/>
            </a:pPr>
            <a:r>
              <a:rPr lang="en-US" dirty="0" smtClean="0"/>
              <a:t>404(b)(1) Guidelines</a:t>
            </a:r>
          </a:p>
          <a:p>
            <a:endParaRPr lang="en-US" dirty="0"/>
          </a:p>
          <a:p>
            <a:r>
              <a:rPr lang="en-US" dirty="0"/>
              <a:t>t</a:t>
            </a:r>
            <a:r>
              <a:rPr lang="en-US" dirty="0" smtClean="0"/>
              <a:t>o reach a permit decision</a:t>
            </a:r>
            <a:r>
              <a:rPr lang="en-US" dirty="0"/>
              <a:t> </a:t>
            </a:r>
            <a:r>
              <a:rPr lang="en-US" dirty="0" smtClean="0"/>
              <a:t>on</a:t>
            </a:r>
          </a:p>
          <a:p>
            <a:r>
              <a:rPr lang="en-US" dirty="0"/>
              <a:t>t</a:t>
            </a:r>
            <a:r>
              <a:rPr lang="en-US" dirty="0" smtClean="0"/>
              <a:t>he “applicant’s proposed project”</a:t>
            </a:r>
          </a:p>
        </p:txBody>
      </p:sp>
      <p:sp>
        <p:nvSpPr>
          <p:cNvPr id="23" name="Bent Arrow 22"/>
          <p:cNvSpPr/>
          <p:nvPr/>
        </p:nvSpPr>
        <p:spPr>
          <a:xfrm rot="10800000">
            <a:off x="4562474" y="4859065"/>
            <a:ext cx="990598" cy="1658166"/>
          </a:xfrm>
          <a:prstGeom prst="bentArrow">
            <a:avLst/>
          </a:prstGeom>
          <a:solidFill>
            <a:srgbClr val="00B050">
              <a:alpha val="20000"/>
            </a:srgb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2615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74638"/>
            <a:ext cx="9144000" cy="1143000"/>
          </a:xfrm>
        </p:spPr>
        <p:txBody>
          <a:bodyPr/>
          <a:lstStyle/>
          <a:p>
            <a:r>
              <a:rPr lang="en-US" b="1" dirty="0" smtClean="0">
                <a:solidFill>
                  <a:srgbClr val="0070C0"/>
                </a:solidFill>
                <a:latin typeface="Century Gothic" pitchFamily="34" charset="0"/>
              </a:rPr>
              <a:t>ENFORCEMENT &amp; COMPLIANCE</a:t>
            </a:r>
          </a:p>
        </p:txBody>
      </p:sp>
      <p:sp>
        <p:nvSpPr>
          <p:cNvPr id="17411" name="Content Placeholder 2"/>
          <p:cNvSpPr>
            <a:spLocks noGrp="1"/>
          </p:cNvSpPr>
          <p:nvPr>
            <p:ph sz="half" idx="1"/>
          </p:nvPr>
        </p:nvSpPr>
        <p:spPr>
          <a:xfrm>
            <a:off x="223462" y="1368321"/>
            <a:ext cx="4303713" cy="4583112"/>
          </a:xfrm>
        </p:spPr>
        <p:txBody>
          <a:bodyPr/>
          <a:lstStyle/>
          <a:p>
            <a:pPr eaLnBrk="1" hangingPunct="1">
              <a:buNone/>
            </a:pPr>
            <a:r>
              <a:rPr lang="en-US" b="1" dirty="0" smtClean="0">
                <a:solidFill>
                  <a:srgbClr val="0070C0"/>
                </a:solidFill>
                <a:latin typeface="Century Gothic" pitchFamily="34" charset="0"/>
              </a:rPr>
              <a:t>Unauthorized Activity</a:t>
            </a:r>
          </a:p>
          <a:p>
            <a:pPr marL="401638" lvl="1" indent="-401638" eaLnBrk="1" hangingPunct="1">
              <a:buSzPct val="120000"/>
              <a:buFont typeface="Wingdings" pitchFamily="2" charset="2"/>
              <a:buChar char="§"/>
            </a:pPr>
            <a:r>
              <a:rPr lang="en-US" b="1" dirty="0" smtClean="0">
                <a:latin typeface="Century Gothic" pitchFamily="34" charset="0"/>
              </a:rPr>
              <a:t>Referral to the U.S. Environmental Protection Agency (EPA)</a:t>
            </a:r>
          </a:p>
          <a:p>
            <a:pPr marL="401638" lvl="1" indent="-401638" eaLnBrk="1" hangingPunct="1">
              <a:buSzPct val="120000"/>
              <a:buFont typeface="Wingdings" pitchFamily="2" charset="2"/>
              <a:buChar char="§"/>
            </a:pPr>
            <a:r>
              <a:rPr lang="en-US" b="1" dirty="0" smtClean="0">
                <a:latin typeface="Century Gothic" pitchFamily="34" charset="0"/>
              </a:rPr>
              <a:t>Order corrective measures </a:t>
            </a:r>
          </a:p>
          <a:p>
            <a:pPr marL="401638" lvl="1" indent="-401638" eaLnBrk="1" hangingPunct="1">
              <a:buSzPct val="120000"/>
              <a:buFont typeface="Wingdings" pitchFamily="2" charset="2"/>
              <a:buChar char="§"/>
            </a:pPr>
            <a:r>
              <a:rPr lang="en-US" b="1" dirty="0" smtClean="0">
                <a:latin typeface="Century Gothic" pitchFamily="34" charset="0"/>
              </a:rPr>
              <a:t>Voluntary restoration</a:t>
            </a:r>
          </a:p>
          <a:p>
            <a:pPr marL="401638" lvl="1" indent="-401638" eaLnBrk="1" hangingPunct="1">
              <a:lnSpc>
                <a:spcPct val="80000"/>
              </a:lnSpc>
              <a:buSzPct val="120000"/>
              <a:buFont typeface="Wingdings" pitchFamily="2" charset="2"/>
              <a:buChar char="§"/>
            </a:pPr>
            <a:r>
              <a:rPr lang="en-US" b="1" dirty="0" smtClean="0">
                <a:latin typeface="Century Gothic" pitchFamily="34" charset="0"/>
              </a:rPr>
              <a:t>ATF Permit</a:t>
            </a:r>
          </a:p>
          <a:p>
            <a:pPr marL="401638" lvl="1" indent="-401638" eaLnBrk="1" hangingPunct="1">
              <a:lnSpc>
                <a:spcPct val="80000"/>
              </a:lnSpc>
              <a:buSzPct val="120000"/>
              <a:buFont typeface="Wingdings" pitchFamily="2" charset="2"/>
              <a:buChar char="§"/>
            </a:pPr>
            <a:r>
              <a:rPr lang="en-US" b="1" dirty="0" smtClean="0">
                <a:latin typeface="Century Gothic" pitchFamily="34" charset="0"/>
              </a:rPr>
              <a:t>Legal action</a:t>
            </a:r>
          </a:p>
          <a:p>
            <a:pPr eaLnBrk="1" hangingPunct="1"/>
            <a:endParaRPr lang="en-US" b="1" dirty="0" smtClean="0">
              <a:latin typeface="Century Gothic" pitchFamily="34" charset="0"/>
            </a:endParaRPr>
          </a:p>
        </p:txBody>
      </p:sp>
      <p:sp>
        <p:nvSpPr>
          <p:cNvPr id="17412" name="Content Placeholder 3"/>
          <p:cNvSpPr>
            <a:spLocks noGrp="1"/>
          </p:cNvSpPr>
          <p:nvPr>
            <p:ph sz="half" idx="2"/>
          </p:nvPr>
        </p:nvSpPr>
        <p:spPr>
          <a:xfrm>
            <a:off x="4675732" y="1362499"/>
            <a:ext cx="4800600" cy="4030663"/>
          </a:xfrm>
        </p:spPr>
        <p:txBody>
          <a:bodyPr/>
          <a:lstStyle/>
          <a:p>
            <a:pPr eaLnBrk="1" hangingPunct="1">
              <a:buNone/>
            </a:pPr>
            <a:r>
              <a:rPr lang="en-US" b="1" dirty="0" smtClean="0">
                <a:solidFill>
                  <a:srgbClr val="0070C0"/>
                </a:solidFill>
                <a:latin typeface="Century Gothic" pitchFamily="34" charset="0"/>
              </a:rPr>
              <a:t>Permitted Activities </a:t>
            </a:r>
          </a:p>
          <a:p>
            <a:pPr marL="461963" lvl="1" indent="-401638" eaLnBrk="1" hangingPunct="1">
              <a:buSzPct val="120000"/>
              <a:buFont typeface="Wingdings" pitchFamily="2" charset="2"/>
              <a:buChar char="§"/>
            </a:pPr>
            <a:r>
              <a:rPr lang="en-US" b="1" dirty="0" smtClean="0">
                <a:latin typeface="Century Gothic" pitchFamily="34" charset="0"/>
              </a:rPr>
              <a:t>Compliance inspections</a:t>
            </a:r>
          </a:p>
          <a:p>
            <a:pPr marL="461963" lvl="1" indent="-401638" eaLnBrk="1" hangingPunct="1">
              <a:buSzPct val="120000"/>
              <a:buFont typeface="Wingdings" pitchFamily="2" charset="2"/>
              <a:buChar char="§"/>
            </a:pPr>
            <a:r>
              <a:rPr lang="en-US" b="1" dirty="0" smtClean="0">
                <a:latin typeface="Century Gothic" pitchFamily="34" charset="0"/>
              </a:rPr>
              <a:t>Voluntary compliance</a:t>
            </a:r>
          </a:p>
          <a:p>
            <a:pPr marL="461963" lvl="1" indent="-401638" eaLnBrk="1" hangingPunct="1">
              <a:buSzPct val="120000"/>
              <a:buFont typeface="Wingdings" pitchFamily="2" charset="2"/>
              <a:buChar char="§"/>
            </a:pPr>
            <a:r>
              <a:rPr lang="en-US" b="1" dirty="0" smtClean="0">
                <a:latin typeface="Century Gothic" pitchFamily="34" charset="0"/>
              </a:rPr>
              <a:t>Compliance Orders</a:t>
            </a:r>
          </a:p>
          <a:p>
            <a:pPr marL="461963" lvl="1" indent="-401638" eaLnBrk="1" hangingPunct="1">
              <a:buSzPct val="120000"/>
              <a:buFont typeface="Wingdings" pitchFamily="2" charset="2"/>
              <a:buChar char="§"/>
            </a:pPr>
            <a:r>
              <a:rPr lang="en-US" b="1" dirty="0" smtClean="0">
                <a:latin typeface="Century Gothic" pitchFamily="34" charset="0"/>
              </a:rPr>
              <a:t>Suspend/revoke permit </a:t>
            </a:r>
          </a:p>
          <a:p>
            <a:pPr marL="461963" lvl="1" indent="-401638" eaLnBrk="1" hangingPunct="1">
              <a:buSzPct val="120000"/>
              <a:buFont typeface="Wingdings" pitchFamily="2" charset="2"/>
              <a:buChar char="§"/>
            </a:pPr>
            <a:r>
              <a:rPr lang="en-US" b="1" dirty="0" smtClean="0">
                <a:latin typeface="Century Gothic" pitchFamily="34" charset="0"/>
              </a:rPr>
              <a:t>Administrative penalties</a:t>
            </a:r>
          </a:p>
          <a:p>
            <a:pPr marL="461963" lvl="1" indent="-401638" eaLnBrk="1" hangingPunct="1">
              <a:buSzPct val="120000"/>
              <a:buFont typeface="Wingdings" pitchFamily="2" charset="2"/>
              <a:buChar char="§"/>
            </a:pPr>
            <a:r>
              <a:rPr lang="en-US" b="1" dirty="0" smtClean="0">
                <a:latin typeface="Century Gothic" pitchFamily="34" charset="0"/>
              </a:rPr>
              <a:t>Legal action</a:t>
            </a:r>
          </a:p>
        </p:txBody>
      </p:sp>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22</a:t>
            </a:fld>
            <a:endParaRPr lang="en-US" sz="900" b="1" dirty="0">
              <a:latin typeface="Century Gothic" pitchFamily="34" charset="0"/>
            </a:endParaRPr>
          </a:p>
        </p:txBody>
      </p:sp>
    </p:spTree>
    <p:extLst>
      <p:ext uri="{BB962C8B-B14F-4D97-AF65-F5344CB8AC3E}">
        <p14:creationId xmlns:p14="http://schemas.microsoft.com/office/powerpoint/2010/main" val="26570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08869" y="719619"/>
            <a:ext cx="7044613" cy="2070234"/>
          </a:xfrm>
        </p:spPr>
        <p:txBody>
          <a:bodyPr>
            <a:normAutofit lnSpcReduction="10000"/>
          </a:bodyPr>
          <a:lstStyle/>
          <a:p>
            <a:pPr marL="0" indent="0" algn="ctr">
              <a:buNone/>
            </a:pPr>
            <a:r>
              <a:rPr lang="en-US" sz="3200" b="1" dirty="0" smtClean="0">
                <a:effectLst>
                  <a:outerShdw blurRad="38100" dist="38100" dir="2700000" algn="tl">
                    <a:srgbClr val="000000">
                      <a:alpha val="43137"/>
                    </a:srgbClr>
                  </a:outerShdw>
                </a:effectLst>
                <a:latin typeface="Arial Black" panose="020B0A04020102020204" pitchFamily="34" charset="0"/>
                <a:ea typeface="ＭＳ Ｐゴシック" charset="0"/>
              </a:rPr>
              <a:t>Regulatory Mission</a:t>
            </a:r>
          </a:p>
          <a:p>
            <a:pPr algn="ctr"/>
            <a:endParaRPr lang="en-US" sz="2800" b="1" dirty="0" smtClean="0">
              <a:effectLst>
                <a:outerShdw blurRad="38100" dist="38100" dir="2700000" algn="tl">
                  <a:srgbClr val="000000">
                    <a:alpha val="43137"/>
                  </a:srgbClr>
                </a:outerShdw>
              </a:effectLst>
              <a:latin typeface="Arial Black" panose="020B0A04020102020204" pitchFamily="34" charset="0"/>
              <a:ea typeface="ＭＳ Ｐゴシック" charset="0"/>
            </a:endParaRPr>
          </a:p>
          <a:p>
            <a:pPr marL="0" indent="0">
              <a:buNone/>
            </a:pPr>
            <a:r>
              <a:rPr lang="en-US" sz="2400" dirty="0" smtClean="0">
                <a:ea typeface="ＭＳ Ｐゴシック" charset="0"/>
              </a:rPr>
              <a:t>To </a:t>
            </a:r>
            <a:r>
              <a:rPr lang="en-US" sz="2400" dirty="0">
                <a:ea typeface="ＭＳ Ｐゴシック" charset="0"/>
              </a:rPr>
              <a:t>protect the Nation’s aquatic </a:t>
            </a:r>
            <a:r>
              <a:rPr lang="en-US" sz="2400" dirty="0" smtClean="0">
                <a:ea typeface="ＭＳ Ｐゴシック" charset="0"/>
              </a:rPr>
              <a:t>resources, while </a:t>
            </a:r>
            <a:r>
              <a:rPr lang="en-US" sz="2400" dirty="0">
                <a:ea typeface="ＭＳ Ｐゴシック" charset="0"/>
              </a:rPr>
              <a:t>allowing reasonable development through </a:t>
            </a:r>
            <a:r>
              <a:rPr lang="en-US" sz="2400" dirty="0" smtClean="0">
                <a:ea typeface="ＭＳ Ｐゴシック" charset="0"/>
              </a:rPr>
              <a:t>fair, flexible and </a:t>
            </a:r>
            <a:r>
              <a:rPr lang="en-US" sz="2400" dirty="0">
                <a:ea typeface="ＭＳ Ｐゴシック" charset="0"/>
              </a:rPr>
              <a:t>balanced </a:t>
            </a:r>
            <a:r>
              <a:rPr lang="en-US" sz="2400" dirty="0" smtClean="0">
                <a:ea typeface="ＭＳ Ｐゴシック" charset="0"/>
              </a:rPr>
              <a:t>permit decisions</a:t>
            </a:r>
            <a:r>
              <a:rPr lang="en-US" sz="2400" dirty="0">
                <a:ea typeface="ＭＳ Ｐゴシック" charset="0"/>
              </a:rPr>
              <a:t>.</a:t>
            </a:r>
            <a:r>
              <a:rPr lang="en-US" dirty="0">
                <a:ea typeface="ＭＳ Ｐゴシック" charset="0"/>
              </a:rPr>
              <a:t> </a:t>
            </a:r>
          </a:p>
          <a:p>
            <a:endParaRPr lang="en-US" dirty="0"/>
          </a:p>
        </p:txBody>
      </p:sp>
      <p:sp>
        <p:nvSpPr>
          <p:cNvPr id="4" name="Slide Number Placeholder 3"/>
          <p:cNvSpPr>
            <a:spLocks noGrp="1"/>
          </p:cNvSpPr>
          <p:nvPr>
            <p:ph type="sldNum" sz="quarter" idx="10"/>
          </p:nvPr>
        </p:nvSpPr>
        <p:spPr/>
        <p:txBody>
          <a:bodyPr/>
          <a:lstStyle/>
          <a:p>
            <a:fld id="{0D0E9D3B-CB56-40AE-B0A9-8DA5E1AEFDB7}" type="slidenum">
              <a:rPr lang="en-US" smtClean="0"/>
              <a:pPr/>
              <a:t>3</a:t>
            </a:fld>
            <a:endParaRPr lang="en-US" dirty="0"/>
          </a:p>
        </p:txBody>
      </p:sp>
      <p:grpSp>
        <p:nvGrpSpPr>
          <p:cNvPr id="3" name="Group 2"/>
          <p:cNvGrpSpPr/>
          <p:nvPr/>
        </p:nvGrpSpPr>
        <p:grpSpPr>
          <a:xfrm>
            <a:off x="426766" y="3456121"/>
            <a:ext cx="8208817" cy="2016034"/>
            <a:chOff x="514294" y="3727342"/>
            <a:chExt cx="8208817" cy="2016034"/>
          </a:xfrm>
        </p:grpSpPr>
        <p:pic>
          <p:nvPicPr>
            <p:cNvPr id="6" name="Picture 189" descr="Kenai_Ri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294" y="3727342"/>
              <a:ext cx="2949086" cy="20147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Unlabeled3"/>
            <p:cNvPicPr>
              <a:picLocks noChangeAspect="1" noChangeArrowheads="1"/>
            </p:cNvPicPr>
            <p:nvPr/>
          </p:nvPicPr>
          <p:blipFill>
            <a:blip r:embed="rId4">
              <a:extLst>
                <a:ext uri="{28A0092B-C50C-407E-A947-70E740481C1C}">
                  <a14:useLocalDpi xmlns:a14="http://schemas.microsoft.com/office/drawing/2010/main" val="0"/>
                </a:ext>
              </a:extLst>
            </a:blip>
            <a:srcRect r="870"/>
            <a:stretch>
              <a:fillRect/>
            </a:stretch>
          </p:blipFill>
          <p:spPr bwMode="auto">
            <a:xfrm>
              <a:off x="5793932" y="3727342"/>
              <a:ext cx="2929179" cy="201603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P0005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026" y="3727342"/>
              <a:ext cx="2326906" cy="20147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2511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3" descr="ALASKA_page 7.jpg"/>
          <p:cNvPicPr>
            <a:picLocks noChangeAspect="1"/>
          </p:cNvPicPr>
          <p:nvPr/>
        </p:nvPicPr>
        <p:blipFill>
          <a:blip r:embed="rId2" cstate="screen"/>
          <a:stretch>
            <a:fillRect/>
          </a:stretch>
        </p:blipFill>
        <p:spPr>
          <a:xfrm>
            <a:off x="0" y="0"/>
            <a:ext cx="9144000" cy="6858000"/>
          </a:xfrm>
          <a:prstGeom prst="rect">
            <a:avLst/>
          </a:prstGeom>
        </p:spPr>
      </p:pic>
      <p:grpSp>
        <p:nvGrpSpPr>
          <p:cNvPr id="163" name="Group 162"/>
          <p:cNvGrpSpPr/>
          <p:nvPr/>
        </p:nvGrpSpPr>
        <p:grpSpPr>
          <a:xfrm>
            <a:off x="4810689" y="706618"/>
            <a:ext cx="4206311" cy="2561515"/>
            <a:chOff x="4767335" y="1163818"/>
            <a:chExt cx="3881989" cy="2364013"/>
          </a:xfrm>
        </p:grpSpPr>
        <p:grpSp>
          <p:nvGrpSpPr>
            <p:cNvPr id="3" name="Group 6"/>
            <p:cNvGrpSpPr>
              <a:grpSpLocks/>
            </p:cNvGrpSpPr>
            <p:nvPr/>
          </p:nvGrpSpPr>
          <p:grpSpPr bwMode="auto">
            <a:xfrm>
              <a:off x="4767335" y="1163818"/>
              <a:ext cx="3881989" cy="2364013"/>
              <a:chOff x="319" y="853"/>
              <a:chExt cx="5054" cy="3254"/>
            </a:xfrm>
            <a:solidFill>
              <a:schemeClr val="accent1">
                <a:lumMod val="75000"/>
              </a:schemeClr>
            </a:solidFill>
          </p:grpSpPr>
          <p:sp>
            <p:nvSpPr>
              <p:cNvPr id="8298" name="Freeform 7"/>
              <p:cNvSpPr>
                <a:spLocks/>
              </p:cNvSpPr>
              <p:nvPr/>
            </p:nvSpPr>
            <p:spPr bwMode="auto">
              <a:xfrm>
                <a:off x="319" y="1752"/>
                <a:ext cx="804" cy="1405"/>
              </a:xfrm>
              <a:custGeom>
                <a:avLst/>
                <a:gdLst>
                  <a:gd name="T0" fmla="*/ 76 w 804"/>
                  <a:gd name="T1" fmla="*/ 0 h 1405"/>
                  <a:gd name="T2" fmla="*/ 435 w 804"/>
                  <a:gd name="T3" fmla="*/ 101 h 1405"/>
                  <a:gd name="T4" fmla="*/ 364 w 804"/>
                  <a:gd name="T5" fmla="*/ 480 h 1405"/>
                  <a:gd name="T6" fmla="*/ 788 w 804"/>
                  <a:gd name="T7" fmla="*/ 1102 h 1405"/>
                  <a:gd name="T8" fmla="*/ 783 w 804"/>
                  <a:gd name="T9" fmla="*/ 1162 h 1405"/>
                  <a:gd name="T10" fmla="*/ 804 w 804"/>
                  <a:gd name="T11" fmla="*/ 1213 h 1405"/>
                  <a:gd name="T12" fmla="*/ 778 w 804"/>
                  <a:gd name="T13" fmla="*/ 1238 h 1405"/>
                  <a:gd name="T14" fmla="*/ 758 w 804"/>
                  <a:gd name="T15" fmla="*/ 1294 h 1405"/>
                  <a:gd name="T16" fmla="*/ 733 w 804"/>
                  <a:gd name="T17" fmla="*/ 1344 h 1405"/>
                  <a:gd name="T18" fmla="*/ 758 w 804"/>
                  <a:gd name="T19" fmla="*/ 1365 h 1405"/>
                  <a:gd name="T20" fmla="*/ 733 w 804"/>
                  <a:gd name="T21" fmla="*/ 1405 h 1405"/>
                  <a:gd name="T22" fmla="*/ 490 w 804"/>
                  <a:gd name="T23" fmla="*/ 1385 h 1405"/>
                  <a:gd name="T24" fmla="*/ 475 w 804"/>
                  <a:gd name="T25" fmla="*/ 1324 h 1405"/>
                  <a:gd name="T26" fmla="*/ 450 w 804"/>
                  <a:gd name="T27" fmla="*/ 1253 h 1405"/>
                  <a:gd name="T28" fmla="*/ 409 w 804"/>
                  <a:gd name="T29" fmla="*/ 1213 h 1405"/>
                  <a:gd name="T30" fmla="*/ 374 w 804"/>
                  <a:gd name="T31" fmla="*/ 1203 h 1405"/>
                  <a:gd name="T32" fmla="*/ 374 w 804"/>
                  <a:gd name="T33" fmla="*/ 1188 h 1405"/>
                  <a:gd name="T34" fmla="*/ 339 w 804"/>
                  <a:gd name="T35" fmla="*/ 1157 h 1405"/>
                  <a:gd name="T36" fmla="*/ 288 w 804"/>
                  <a:gd name="T37" fmla="*/ 1142 h 1405"/>
                  <a:gd name="T38" fmla="*/ 268 w 804"/>
                  <a:gd name="T39" fmla="*/ 1102 h 1405"/>
                  <a:gd name="T40" fmla="*/ 233 w 804"/>
                  <a:gd name="T41" fmla="*/ 1092 h 1405"/>
                  <a:gd name="T42" fmla="*/ 182 w 804"/>
                  <a:gd name="T43" fmla="*/ 1046 h 1405"/>
                  <a:gd name="T44" fmla="*/ 202 w 804"/>
                  <a:gd name="T45" fmla="*/ 986 h 1405"/>
                  <a:gd name="T46" fmla="*/ 121 w 804"/>
                  <a:gd name="T47" fmla="*/ 758 h 1405"/>
                  <a:gd name="T48" fmla="*/ 137 w 804"/>
                  <a:gd name="T49" fmla="*/ 758 h 1405"/>
                  <a:gd name="T50" fmla="*/ 137 w 804"/>
                  <a:gd name="T51" fmla="*/ 728 h 1405"/>
                  <a:gd name="T52" fmla="*/ 111 w 804"/>
                  <a:gd name="T53" fmla="*/ 718 h 1405"/>
                  <a:gd name="T54" fmla="*/ 81 w 804"/>
                  <a:gd name="T55" fmla="*/ 607 h 1405"/>
                  <a:gd name="T56" fmla="*/ 96 w 804"/>
                  <a:gd name="T57" fmla="*/ 602 h 1405"/>
                  <a:gd name="T58" fmla="*/ 121 w 804"/>
                  <a:gd name="T59" fmla="*/ 622 h 1405"/>
                  <a:gd name="T60" fmla="*/ 106 w 804"/>
                  <a:gd name="T61" fmla="*/ 581 h 1405"/>
                  <a:gd name="T62" fmla="*/ 167 w 804"/>
                  <a:gd name="T63" fmla="*/ 566 h 1405"/>
                  <a:gd name="T64" fmla="*/ 147 w 804"/>
                  <a:gd name="T65" fmla="*/ 546 h 1405"/>
                  <a:gd name="T66" fmla="*/ 111 w 804"/>
                  <a:gd name="T67" fmla="*/ 551 h 1405"/>
                  <a:gd name="T68" fmla="*/ 91 w 804"/>
                  <a:gd name="T69" fmla="*/ 571 h 1405"/>
                  <a:gd name="T70" fmla="*/ 46 w 804"/>
                  <a:gd name="T71" fmla="*/ 506 h 1405"/>
                  <a:gd name="T72" fmla="*/ 25 w 804"/>
                  <a:gd name="T73" fmla="*/ 455 h 1405"/>
                  <a:gd name="T74" fmla="*/ 20 w 804"/>
                  <a:gd name="T75" fmla="*/ 405 h 1405"/>
                  <a:gd name="T76" fmla="*/ 20 w 804"/>
                  <a:gd name="T77" fmla="*/ 309 h 1405"/>
                  <a:gd name="T78" fmla="*/ 10 w 804"/>
                  <a:gd name="T79" fmla="*/ 283 h 1405"/>
                  <a:gd name="T80" fmla="*/ 0 w 804"/>
                  <a:gd name="T81" fmla="*/ 228 h 1405"/>
                  <a:gd name="T82" fmla="*/ 10 w 804"/>
                  <a:gd name="T83" fmla="*/ 187 h 1405"/>
                  <a:gd name="T84" fmla="*/ 20 w 804"/>
                  <a:gd name="T85" fmla="*/ 147 h 1405"/>
                  <a:gd name="T86" fmla="*/ 40 w 804"/>
                  <a:gd name="T87" fmla="*/ 122 h 1405"/>
                  <a:gd name="T88" fmla="*/ 35 w 804"/>
                  <a:gd name="T89" fmla="*/ 86 h 1405"/>
                  <a:gd name="T90" fmla="*/ 66 w 804"/>
                  <a:gd name="T91" fmla="*/ 66 h 1405"/>
                  <a:gd name="T92" fmla="*/ 76 w 804"/>
                  <a:gd name="T93" fmla="*/ 0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4"/>
                  <a:gd name="T142" fmla="*/ 0 h 1405"/>
                  <a:gd name="T143" fmla="*/ 804 w 804"/>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1405">
                    <a:moveTo>
                      <a:pt x="76" y="0"/>
                    </a:moveTo>
                    <a:lnTo>
                      <a:pt x="435" y="101"/>
                    </a:lnTo>
                    <a:lnTo>
                      <a:pt x="364" y="480"/>
                    </a:lnTo>
                    <a:lnTo>
                      <a:pt x="788" y="1102"/>
                    </a:lnTo>
                    <a:lnTo>
                      <a:pt x="783" y="1162"/>
                    </a:lnTo>
                    <a:lnTo>
                      <a:pt x="804" y="1213"/>
                    </a:lnTo>
                    <a:lnTo>
                      <a:pt x="778" y="1238"/>
                    </a:lnTo>
                    <a:lnTo>
                      <a:pt x="758" y="1294"/>
                    </a:lnTo>
                    <a:lnTo>
                      <a:pt x="733" y="1344"/>
                    </a:lnTo>
                    <a:lnTo>
                      <a:pt x="758" y="1365"/>
                    </a:lnTo>
                    <a:lnTo>
                      <a:pt x="733" y="1405"/>
                    </a:lnTo>
                    <a:lnTo>
                      <a:pt x="490" y="1385"/>
                    </a:lnTo>
                    <a:lnTo>
                      <a:pt x="475" y="1324"/>
                    </a:lnTo>
                    <a:lnTo>
                      <a:pt x="450" y="1253"/>
                    </a:lnTo>
                    <a:lnTo>
                      <a:pt x="409" y="1213"/>
                    </a:lnTo>
                    <a:lnTo>
                      <a:pt x="374" y="1203"/>
                    </a:lnTo>
                    <a:lnTo>
                      <a:pt x="374" y="1188"/>
                    </a:lnTo>
                    <a:lnTo>
                      <a:pt x="339" y="1157"/>
                    </a:lnTo>
                    <a:lnTo>
                      <a:pt x="288" y="1142"/>
                    </a:lnTo>
                    <a:lnTo>
                      <a:pt x="268" y="1102"/>
                    </a:lnTo>
                    <a:lnTo>
                      <a:pt x="233" y="1092"/>
                    </a:lnTo>
                    <a:lnTo>
                      <a:pt x="182" y="1046"/>
                    </a:lnTo>
                    <a:lnTo>
                      <a:pt x="202" y="986"/>
                    </a:lnTo>
                    <a:lnTo>
                      <a:pt x="121" y="758"/>
                    </a:lnTo>
                    <a:lnTo>
                      <a:pt x="137" y="758"/>
                    </a:lnTo>
                    <a:lnTo>
                      <a:pt x="137" y="728"/>
                    </a:lnTo>
                    <a:lnTo>
                      <a:pt x="111" y="718"/>
                    </a:lnTo>
                    <a:lnTo>
                      <a:pt x="81" y="607"/>
                    </a:lnTo>
                    <a:lnTo>
                      <a:pt x="96" y="602"/>
                    </a:lnTo>
                    <a:lnTo>
                      <a:pt x="121" y="622"/>
                    </a:lnTo>
                    <a:lnTo>
                      <a:pt x="106" y="581"/>
                    </a:lnTo>
                    <a:lnTo>
                      <a:pt x="167" y="566"/>
                    </a:lnTo>
                    <a:lnTo>
                      <a:pt x="147" y="546"/>
                    </a:lnTo>
                    <a:lnTo>
                      <a:pt x="111" y="551"/>
                    </a:lnTo>
                    <a:lnTo>
                      <a:pt x="91" y="571"/>
                    </a:lnTo>
                    <a:lnTo>
                      <a:pt x="46" y="506"/>
                    </a:lnTo>
                    <a:lnTo>
                      <a:pt x="25" y="455"/>
                    </a:lnTo>
                    <a:lnTo>
                      <a:pt x="20" y="405"/>
                    </a:lnTo>
                    <a:lnTo>
                      <a:pt x="20" y="309"/>
                    </a:lnTo>
                    <a:lnTo>
                      <a:pt x="10" y="283"/>
                    </a:lnTo>
                    <a:lnTo>
                      <a:pt x="0" y="228"/>
                    </a:lnTo>
                    <a:lnTo>
                      <a:pt x="10" y="187"/>
                    </a:lnTo>
                    <a:lnTo>
                      <a:pt x="20" y="147"/>
                    </a:lnTo>
                    <a:lnTo>
                      <a:pt x="40" y="122"/>
                    </a:lnTo>
                    <a:lnTo>
                      <a:pt x="35" y="86"/>
                    </a:lnTo>
                    <a:lnTo>
                      <a:pt x="66" y="66"/>
                    </a:lnTo>
                    <a:lnTo>
                      <a:pt x="76" y="0"/>
                    </a:lnTo>
                    <a:close/>
                  </a:path>
                </a:pathLst>
              </a:custGeom>
              <a:grpFill/>
              <a:ln w="0">
                <a:solidFill>
                  <a:srgbClr val="000000"/>
                </a:solidFill>
                <a:prstDash val="solid"/>
                <a:round/>
                <a:headEnd/>
                <a:tailEnd/>
              </a:ln>
            </p:spPr>
            <p:txBody>
              <a:bodyPr/>
              <a:lstStyle/>
              <a:p>
                <a:endParaRPr lang="en-US"/>
              </a:p>
            </p:txBody>
          </p:sp>
          <p:sp>
            <p:nvSpPr>
              <p:cNvPr id="8299" name="Freeform 8"/>
              <p:cNvSpPr>
                <a:spLocks/>
              </p:cNvSpPr>
              <p:nvPr/>
            </p:nvSpPr>
            <p:spPr bwMode="auto">
              <a:xfrm>
                <a:off x="683" y="1853"/>
                <a:ext cx="611" cy="1001"/>
              </a:xfrm>
              <a:custGeom>
                <a:avLst/>
                <a:gdLst>
                  <a:gd name="T0" fmla="*/ 71 w 611"/>
                  <a:gd name="T1" fmla="*/ 0 h 1001"/>
                  <a:gd name="T2" fmla="*/ 0 w 611"/>
                  <a:gd name="T3" fmla="*/ 379 h 1001"/>
                  <a:gd name="T4" fmla="*/ 424 w 611"/>
                  <a:gd name="T5" fmla="*/ 1001 h 1001"/>
                  <a:gd name="T6" fmla="*/ 424 w 611"/>
                  <a:gd name="T7" fmla="*/ 874 h 1001"/>
                  <a:gd name="T8" fmla="*/ 440 w 611"/>
                  <a:gd name="T9" fmla="*/ 849 h 1001"/>
                  <a:gd name="T10" fmla="*/ 460 w 611"/>
                  <a:gd name="T11" fmla="*/ 849 h 1001"/>
                  <a:gd name="T12" fmla="*/ 470 w 611"/>
                  <a:gd name="T13" fmla="*/ 874 h 1001"/>
                  <a:gd name="T14" fmla="*/ 500 w 611"/>
                  <a:gd name="T15" fmla="*/ 859 h 1001"/>
                  <a:gd name="T16" fmla="*/ 510 w 611"/>
                  <a:gd name="T17" fmla="*/ 763 h 1001"/>
                  <a:gd name="T18" fmla="*/ 611 w 611"/>
                  <a:gd name="T19" fmla="*/ 112 h 1001"/>
                  <a:gd name="T20" fmla="*/ 339 w 611"/>
                  <a:gd name="T21" fmla="*/ 61 h 1001"/>
                  <a:gd name="T22" fmla="*/ 71 w 611"/>
                  <a:gd name="T23" fmla="*/ 0 h 10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1"/>
                  <a:gd name="T37" fmla="*/ 0 h 1001"/>
                  <a:gd name="T38" fmla="*/ 611 w 611"/>
                  <a:gd name="T39" fmla="*/ 1001 h 10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1" h="1001">
                    <a:moveTo>
                      <a:pt x="71" y="0"/>
                    </a:moveTo>
                    <a:lnTo>
                      <a:pt x="0" y="379"/>
                    </a:lnTo>
                    <a:lnTo>
                      <a:pt x="424" y="1001"/>
                    </a:lnTo>
                    <a:lnTo>
                      <a:pt x="424" y="874"/>
                    </a:lnTo>
                    <a:lnTo>
                      <a:pt x="440" y="849"/>
                    </a:lnTo>
                    <a:lnTo>
                      <a:pt x="460" y="849"/>
                    </a:lnTo>
                    <a:lnTo>
                      <a:pt x="470" y="874"/>
                    </a:lnTo>
                    <a:lnTo>
                      <a:pt x="500" y="859"/>
                    </a:lnTo>
                    <a:lnTo>
                      <a:pt x="510" y="763"/>
                    </a:lnTo>
                    <a:lnTo>
                      <a:pt x="611" y="112"/>
                    </a:lnTo>
                    <a:lnTo>
                      <a:pt x="339" y="61"/>
                    </a:lnTo>
                    <a:lnTo>
                      <a:pt x="71" y="0"/>
                    </a:lnTo>
                    <a:close/>
                  </a:path>
                </a:pathLst>
              </a:custGeom>
              <a:grpFill/>
              <a:ln w="0">
                <a:solidFill>
                  <a:srgbClr val="000000"/>
                </a:solidFill>
                <a:prstDash val="solid"/>
                <a:round/>
                <a:headEnd/>
                <a:tailEnd/>
              </a:ln>
            </p:spPr>
            <p:txBody>
              <a:bodyPr/>
              <a:lstStyle/>
              <a:p>
                <a:endParaRPr lang="en-US"/>
              </a:p>
            </p:txBody>
          </p:sp>
          <p:sp>
            <p:nvSpPr>
              <p:cNvPr id="8300" name="Freeform 9"/>
              <p:cNvSpPr>
                <a:spLocks/>
              </p:cNvSpPr>
              <p:nvPr/>
            </p:nvSpPr>
            <p:spPr bwMode="auto">
              <a:xfrm>
                <a:off x="1193" y="1965"/>
                <a:ext cx="536" cy="702"/>
              </a:xfrm>
              <a:custGeom>
                <a:avLst/>
                <a:gdLst>
                  <a:gd name="T0" fmla="*/ 101 w 536"/>
                  <a:gd name="T1" fmla="*/ 0 h 702"/>
                  <a:gd name="T2" fmla="*/ 0 w 536"/>
                  <a:gd name="T3" fmla="*/ 651 h 702"/>
                  <a:gd name="T4" fmla="*/ 496 w 536"/>
                  <a:gd name="T5" fmla="*/ 702 h 702"/>
                  <a:gd name="T6" fmla="*/ 536 w 536"/>
                  <a:gd name="T7" fmla="*/ 181 h 702"/>
                  <a:gd name="T8" fmla="*/ 359 w 536"/>
                  <a:gd name="T9" fmla="*/ 166 h 702"/>
                  <a:gd name="T10" fmla="*/ 369 w 536"/>
                  <a:gd name="T11" fmla="*/ 50 h 702"/>
                  <a:gd name="T12" fmla="*/ 101 w 536"/>
                  <a:gd name="T13" fmla="*/ 0 h 702"/>
                  <a:gd name="T14" fmla="*/ 0 60000 65536"/>
                  <a:gd name="T15" fmla="*/ 0 60000 65536"/>
                  <a:gd name="T16" fmla="*/ 0 60000 65536"/>
                  <a:gd name="T17" fmla="*/ 0 60000 65536"/>
                  <a:gd name="T18" fmla="*/ 0 60000 65536"/>
                  <a:gd name="T19" fmla="*/ 0 60000 65536"/>
                  <a:gd name="T20" fmla="*/ 0 60000 65536"/>
                  <a:gd name="T21" fmla="*/ 0 w 536"/>
                  <a:gd name="T22" fmla="*/ 0 h 702"/>
                  <a:gd name="T23" fmla="*/ 536 w 536"/>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6" h="702">
                    <a:moveTo>
                      <a:pt x="101" y="0"/>
                    </a:moveTo>
                    <a:lnTo>
                      <a:pt x="0" y="651"/>
                    </a:lnTo>
                    <a:lnTo>
                      <a:pt x="496" y="702"/>
                    </a:lnTo>
                    <a:lnTo>
                      <a:pt x="536" y="181"/>
                    </a:lnTo>
                    <a:lnTo>
                      <a:pt x="359" y="166"/>
                    </a:lnTo>
                    <a:lnTo>
                      <a:pt x="369" y="50"/>
                    </a:lnTo>
                    <a:lnTo>
                      <a:pt x="101" y="0"/>
                    </a:lnTo>
                    <a:close/>
                  </a:path>
                </a:pathLst>
              </a:custGeom>
              <a:grpFill/>
              <a:ln w="0">
                <a:solidFill>
                  <a:srgbClr val="000000"/>
                </a:solidFill>
                <a:prstDash val="solid"/>
                <a:round/>
                <a:headEnd/>
                <a:tailEnd/>
              </a:ln>
            </p:spPr>
            <p:txBody>
              <a:bodyPr/>
              <a:lstStyle/>
              <a:p>
                <a:endParaRPr lang="en-US"/>
              </a:p>
            </p:txBody>
          </p:sp>
          <p:sp>
            <p:nvSpPr>
              <p:cNvPr id="8301" name="Freeform 10"/>
              <p:cNvSpPr>
                <a:spLocks/>
              </p:cNvSpPr>
              <p:nvPr/>
            </p:nvSpPr>
            <p:spPr bwMode="auto">
              <a:xfrm>
                <a:off x="1689" y="2146"/>
                <a:ext cx="692" cy="561"/>
              </a:xfrm>
              <a:custGeom>
                <a:avLst/>
                <a:gdLst>
                  <a:gd name="T0" fmla="*/ 0 w 692"/>
                  <a:gd name="T1" fmla="*/ 521 h 561"/>
                  <a:gd name="T2" fmla="*/ 591 w 692"/>
                  <a:gd name="T3" fmla="*/ 561 h 561"/>
                  <a:gd name="T4" fmla="*/ 692 w 692"/>
                  <a:gd name="T5" fmla="*/ 556 h 561"/>
                  <a:gd name="T6" fmla="*/ 692 w 692"/>
                  <a:gd name="T7" fmla="*/ 36 h 561"/>
                  <a:gd name="T8" fmla="*/ 520 w 692"/>
                  <a:gd name="T9" fmla="*/ 36 h 561"/>
                  <a:gd name="T10" fmla="*/ 40 w 692"/>
                  <a:gd name="T11" fmla="*/ 0 h 561"/>
                  <a:gd name="T12" fmla="*/ 0 w 692"/>
                  <a:gd name="T13" fmla="*/ 521 h 561"/>
                  <a:gd name="T14" fmla="*/ 0 60000 65536"/>
                  <a:gd name="T15" fmla="*/ 0 60000 65536"/>
                  <a:gd name="T16" fmla="*/ 0 60000 65536"/>
                  <a:gd name="T17" fmla="*/ 0 60000 65536"/>
                  <a:gd name="T18" fmla="*/ 0 60000 65536"/>
                  <a:gd name="T19" fmla="*/ 0 60000 65536"/>
                  <a:gd name="T20" fmla="*/ 0 60000 65536"/>
                  <a:gd name="T21" fmla="*/ 0 w 692"/>
                  <a:gd name="T22" fmla="*/ 0 h 561"/>
                  <a:gd name="T23" fmla="*/ 692 w 692"/>
                  <a:gd name="T24" fmla="*/ 561 h 5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2" h="561">
                    <a:moveTo>
                      <a:pt x="0" y="521"/>
                    </a:moveTo>
                    <a:lnTo>
                      <a:pt x="591" y="561"/>
                    </a:lnTo>
                    <a:lnTo>
                      <a:pt x="692" y="556"/>
                    </a:lnTo>
                    <a:lnTo>
                      <a:pt x="692" y="36"/>
                    </a:lnTo>
                    <a:lnTo>
                      <a:pt x="520" y="36"/>
                    </a:lnTo>
                    <a:lnTo>
                      <a:pt x="40" y="0"/>
                    </a:lnTo>
                    <a:lnTo>
                      <a:pt x="0" y="521"/>
                    </a:lnTo>
                    <a:close/>
                  </a:path>
                </a:pathLst>
              </a:custGeom>
              <a:grpFill/>
              <a:ln w="0">
                <a:solidFill>
                  <a:srgbClr val="000000"/>
                </a:solidFill>
                <a:prstDash val="solid"/>
                <a:round/>
                <a:headEnd/>
                <a:tailEnd/>
              </a:ln>
            </p:spPr>
            <p:txBody>
              <a:bodyPr/>
              <a:lstStyle/>
              <a:p>
                <a:endParaRPr lang="en-US"/>
              </a:p>
            </p:txBody>
          </p:sp>
          <p:sp>
            <p:nvSpPr>
              <p:cNvPr id="8302" name="Freeform 11"/>
              <p:cNvSpPr>
                <a:spLocks/>
              </p:cNvSpPr>
              <p:nvPr/>
            </p:nvSpPr>
            <p:spPr bwMode="auto">
              <a:xfrm>
                <a:off x="2280" y="2677"/>
                <a:ext cx="854" cy="424"/>
              </a:xfrm>
              <a:custGeom>
                <a:avLst/>
                <a:gdLst>
                  <a:gd name="T0" fmla="*/ 101 w 854"/>
                  <a:gd name="T1" fmla="*/ 25 h 424"/>
                  <a:gd name="T2" fmla="*/ 0 w 854"/>
                  <a:gd name="T3" fmla="*/ 30 h 424"/>
                  <a:gd name="T4" fmla="*/ 0 w 854"/>
                  <a:gd name="T5" fmla="*/ 81 h 424"/>
                  <a:gd name="T6" fmla="*/ 303 w 854"/>
                  <a:gd name="T7" fmla="*/ 91 h 424"/>
                  <a:gd name="T8" fmla="*/ 308 w 854"/>
                  <a:gd name="T9" fmla="*/ 349 h 424"/>
                  <a:gd name="T10" fmla="*/ 328 w 854"/>
                  <a:gd name="T11" fmla="*/ 364 h 424"/>
                  <a:gd name="T12" fmla="*/ 354 w 854"/>
                  <a:gd name="T13" fmla="*/ 354 h 424"/>
                  <a:gd name="T14" fmla="*/ 384 w 854"/>
                  <a:gd name="T15" fmla="*/ 374 h 424"/>
                  <a:gd name="T16" fmla="*/ 475 w 854"/>
                  <a:gd name="T17" fmla="*/ 394 h 424"/>
                  <a:gd name="T18" fmla="*/ 510 w 854"/>
                  <a:gd name="T19" fmla="*/ 384 h 424"/>
                  <a:gd name="T20" fmla="*/ 556 w 854"/>
                  <a:gd name="T21" fmla="*/ 414 h 424"/>
                  <a:gd name="T22" fmla="*/ 596 w 854"/>
                  <a:gd name="T23" fmla="*/ 404 h 424"/>
                  <a:gd name="T24" fmla="*/ 627 w 854"/>
                  <a:gd name="T25" fmla="*/ 419 h 424"/>
                  <a:gd name="T26" fmla="*/ 662 w 854"/>
                  <a:gd name="T27" fmla="*/ 404 h 424"/>
                  <a:gd name="T28" fmla="*/ 682 w 854"/>
                  <a:gd name="T29" fmla="*/ 424 h 424"/>
                  <a:gd name="T30" fmla="*/ 718 w 854"/>
                  <a:gd name="T31" fmla="*/ 404 h 424"/>
                  <a:gd name="T32" fmla="*/ 814 w 854"/>
                  <a:gd name="T33" fmla="*/ 399 h 424"/>
                  <a:gd name="T34" fmla="*/ 829 w 854"/>
                  <a:gd name="T35" fmla="*/ 419 h 424"/>
                  <a:gd name="T36" fmla="*/ 854 w 854"/>
                  <a:gd name="T37" fmla="*/ 419 h 424"/>
                  <a:gd name="T38" fmla="*/ 854 w 854"/>
                  <a:gd name="T39" fmla="*/ 202 h 424"/>
                  <a:gd name="T40" fmla="*/ 839 w 854"/>
                  <a:gd name="T41" fmla="*/ 61 h 424"/>
                  <a:gd name="T42" fmla="*/ 829 w 854"/>
                  <a:gd name="T43" fmla="*/ 0 h 424"/>
                  <a:gd name="T44" fmla="*/ 586 w 854"/>
                  <a:gd name="T45" fmla="*/ 25 h 424"/>
                  <a:gd name="T46" fmla="*/ 101 w 854"/>
                  <a:gd name="T47" fmla="*/ 25 h 4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4"/>
                  <a:gd name="T73" fmla="*/ 0 h 424"/>
                  <a:gd name="T74" fmla="*/ 854 w 854"/>
                  <a:gd name="T75" fmla="*/ 424 h 4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4" h="424">
                    <a:moveTo>
                      <a:pt x="101" y="25"/>
                    </a:moveTo>
                    <a:lnTo>
                      <a:pt x="0" y="30"/>
                    </a:lnTo>
                    <a:lnTo>
                      <a:pt x="0" y="81"/>
                    </a:lnTo>
                    <a:lnTo>
                      <a:pt x="303" y="91"/>
                    </a:lnTo>
                    <a:lnTo>
                      <a:pt x="308" y="349"/>
                    </a:lnTo>
                    <a:lnTo>
                      <a:pt x="328" y="364"/>
                    </a:lnTo>
                    <a:lnTo>
                      <a:pt x="354" y="354"/>
                    </a:lnTo>
                    <a:lnTo>
                      <a:pt x="384" y="374"/>
                    </a:lnTo>
                    <a:lnTo>
                      <a:pt x="475" y="394"/>
                    </a:lnTo>
                    <a:lnTo>
                      <a:pt x="510" y="384"/>
                    </a:lnTo>
                    <a:lnTo>
                      <a:pt x="556" y="414"/>
                    </a:lnTo>
                    <a:lnTo>
                      <a:pt x="596" y="404"/>
                    </a:lnTo>
                    <a:lnTo>
                      <a:pt x="627" y="419"/>
                    </a:lnTo>
                    <a:lnTo>
                      <a:pt x="662" y="404"/>
                    </a:lnTo>
                    <a:lnTo>
                      <a:pt x="682" y="424"/>
                    </a:lnTo>
                    <a:lnTo>
                      <a:pt x="718" y="404"/>
                    </a:lnTo>
                    <a:lnTo>
                      <a:pt x="814" y="399"/>
                    </a:lnTo>
                    <a:lnTo>
                      <a:pt x="829" y="419"/>
                    </a:lnTo>
                    <a:lnTo>
                      <a:pt x="854" y="419"/>
                    </a:lnTo>
                    <a:lnTo>
                      <a:pt x="854" y="202"/>
                    </a:lnTo>
                    <a:lnTo>
                      <a:pt x="839" y="61"/>
                    </a:lnTo>
                    <a:lnTo>
                      <a:pt x="829" y="0"/>
                    </a:lnTo>
                    <a:lnTo>
                      <a:pt x="586" y="25"/>
                    </a:lnTo>
                    <a:lnTo>
                      <a:pt x="101" y="25"/>
                    </a:lnTo>
                    <a:close/>
                  </a:path>
                </a:pathLst>
              </a:custGeom>
              <a:grpFill/>
              <a:ln w="0">
                <a:solidFill>
                  <a:srgbClr val="000000"/>
                </a:solidFill>
                <a:prstDash val="solid"/>
                <a:round/>
                <a:headEnd/>
                <a:tailEnd/>
              </a:ln>
            </p:spPr>
            <p:txBody>
              <a:bodyPr/>
              <a:lstStyle/>
              <a:p>
                <a:endParaRPr lang="en-US"/>
              </a:p>
            </p:txBody>
          </p:sp>
          <p:sp>
            <p:nvSpPr>
              <p:cNvPr id="8303" name="Freeform 12"/>
              <p:cNvSpPr>
                <a:spLocks/>
              </p:cNvSpPr>
              <p:nvPr/>
            </p:nvSpPr>
            <p:spPr bwMode="auto">
              <a:xfrm>
                <a:off x="572" y="904"/>
                <a:ext cx="642" cy="515"/>
              </a:xfrm>
              <a:custGeom>
                <a:avLst/>
                <a:gdLst>
                  <a:gd name="T0" fmla="*/ 197 w 642"/>
                  <a:gd name="T1" fmla="*/ 0 h 515"/>
                  <a:gd name="T2" fmla="*/ 419 w 642"/>
                  <a:gd name="T3" fmla="*/ 60 h 515"/>
                  <a:gd name="T4" fmla="*/ 642 w 642"/>
                  <a:gd name="T5" fmla="*/ 121 h 515"/>
                  <a:gd name="T6" fmla="*/ 571 w 642"/>
                  <a:gd name="T7" fmla="*/ 439 h 515"/>
                  <a:gd name="T8" fmla="*/ 576 w 642"/>
                  <a:gd name="T9" fmla="*/ 469 h 515"/>
                  <a:gd name="T10" fmla="*/ 566 w 642"/>
                  <a:gd name="T11" fmla="*/ 515 h 515"/>
                  <a:gd name="T12" fmla="*/ 429 w 642"/>
                  <a:gd name="T13" fmla="*/ 469 h 515"/>
                  <a:gd name="T14" fmla="*/ 414 w 642"/>
                  <a:gd name="T15" fmla="*/ 475 h 515"/>
                  <a:gd name="T16" fmla="*/ 202 w 642"/>
                  <a:gd name="T17" fmla="*/ 454 h 515"/>
                  <a:gd name="T18" fmla="*/ 182 w 642"/>
                  <a:gd name="T19" fmla="*/ 439 h 515"/>
                  <a:gd name="T20" fmla="*/ 96 w 642"/>
                  <a:gd name="T21" fmla="*/ 429 h 515"/>
                  <a:gd name="T22" fmla="*/ 81 w 642"/>
                  <a:gd name="T23" fmla="*/ 399 h 515"/>
                  <a:gd name="T24" fmla="*/ 70 w 642"/>
                  <a:gd name="T25" fmla="*/ 358 h 515"/>
                  <a:gd name="T26" fmla="*/ 20 w 642"/>
                  <a:gd name="T27" fmla="*/ 333 h 515"/>
                  <a:gd name="T28" fmla="*/ 0 w 642"/>
                  <a:gd name="T29" fmla="*/ 308 h 515"/>
                  <a:gd name="T30" fmla="*/ 0 w 642"/>
                  <a:gd name="T31" fmla="*/ 262 h 515"/>
                  <a:gd name="T32" fmla="*/ 15 w 642"/>
                  <a:gd name="T33" fmla="*/ 247 h 515"/>
                  <a:gd name="T34" fmla="*/ 5 w 642"/>
                  <a:gd name="T35" fmla="*/ 222 h 515"/>
                  <a:gd name="T36" fmla="*/ 30 w 642"/>
                  <a:gd name="T37" fmla="*/ 222 h 515"/>
                  <a:gd name="T38" fmla="*/ 10 w 642"/>
                  <a:gd name="T39" fmla="*/ 192 h 515"/>
                  <a:gd name="T40" fmla="*/ 5 w 642"/>
                  <a:gd name="T41" fmla="*/ 85 h 515"/>
                  <a:gd name="T42" fmla="*/ 20 w 642"/>
                  <a:gd name="T43" fmla="*/ 35 h 515"/>
                  <a:gd name="T44" fmla="*/ 91 w 642"/>
                  <a:gd name="T45" fmla="*/ 85 h 515"/>
                  <a:gd name="T46" fmla="*/ 141 w 642"/>
                  <a:gd name="T47" fmla="*/ 106 h 515"/>
                  <a:gd name="T48" fmla="*/ 161 w 642"/>
                  <a:gd name="T49" fmla="*/ 131 h 515"/>
                  <a:gd name="T50" fmla="*/ 146 w 642"/>
                  <a:gd name="T51" fmla="*/ 156 h 515"/>
                  <a:gd name="T52" fmla="*/ 121 w 642"/>
                  <a:gd name="T53" fmla="*/ 176 h 515"/>
                  <a:gd name="T54" fmla="*/ 161 w 642"/>
                  <a:gd name="T55" fmla="*/ 176 h 515"/>
                  <a:gd name="T56" fmla="*/ 151 w 642"/>
                  <a:gd name="T57" fmla="*/ 207 h 515"/>
                  <a:gd name="T58" fmla="*/ 111 w 642"/>
                  <a:gd name="T59" fmla="*/ 212 h 515"/>
                  <a:gd name="T60" fmla="*/ 111 w 642"/>
                  <a:gd name="T61" fmla="*/ 232 h 515"/>
                  <a:gd name="T62" fmla="*/ 161 w 642"/>
                  <a:gd name="T63" fmla="*/ 212 h 515"/>
                  <a:gd name="T64" fmla="*/ 182 w 642"/>
                  <a:gd name="T65" fmla="*/ 171 h 515"/>
                  <a:gd name="T66" fmla="*/ 207 w 642"/>
                  <a:gd name="T67" fmla="*/ 126 h 515"/>
                  <a:gd name="T68" fmla="*/ 217 w 642"/>
                  <a:gd name="T69" fmla="*/ 60 h 515"/>
                  <a:gd name="T70" fmla="*/ 197 w 642"/>
                  <a:gd name="T71" fmla="*/ 0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2"/>
                  <a:gd name="T109" fmla="*/ 0 h 515"/>
                  <a:gd name="T110" fmla="*/ 642 w 642"/>
                  <a:gd name="T111" fmla="*/ 515 h 5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2" h="515">
                    <a:moveTo>
                      <a:pt x="197" y="0"/>
                    </a:moveTo>
                    <a:lnTo>
                      <a:pt x="419" y="60"/>
                    </a:lnTo>
                    <a:lnTo>
                      <a:pt x="642" y="121"/>
                    </a:lnTo>
                    <a:lnTo>
                      <a:pt x="571" y="439"/>
                    </a:lnTo>
                    <a:lnTo>
                      <a:pt x="576" y="469"/>
                    </a:lnTo>
                    <a:lnTo>
                      <a:pt x="566" y="515"/>
                    </a:lnTo>
                    <a:lnTo>
                      <a:pt x="429" y="469"/>
                    </a:lnTo>
                    <a:lnTo>
                      <a:pt x="414" y="475"/>
                    </a:lnTo>
                    <a:lnTo>
                      <a:pt x="202" y="454"/>
                    </a:lnTo>
                    <a:lnTo>
                      <a:pt x="182" y="439"/>
                    </a:lnTo>
                    <a:lnTo>
                      <a:pt x="96" y="429"/>
                    </a:lnTo>
                    <a:lnTo>
                      <a:pt x="81" y="399"/>
                    </a:lnTo>
                    <a:lnTo>
                      <a:pt x="70" y="358"/>
                    </a:lnTo>
                    <a:lnTo>
                      <a:pt x="20" y="333"/>
                    </a:lnTo>
                    <a:lnTo>
                      <a:pt x="0" y="308"/>
                    </a:lnTo>
                    <a:lnTo>
                      <a:pt x="0" y="262"/>
                    </a:lnTo>
                    <a:lnTo>
                      <a:pt x="15" y="247"/>
                    </a:lnTo>
                    <a:lnTo>
                      <a:pt x="5" y="222"/>
                    </a:lnTo>
                    <a:lnTo>
                      <a:pt x="30" y="222"/>
                    </a:lnTo>
                    <a:lnTo>
                      <a:pt x="10" y="192"/>
                    </a:lnTo>
                    <a:lnTo>
                      <a:pt x="5" y="85"/>
                    </a:lnTo>
                    <a:lnTo>
                      <a:pt x="20" y="35"/>
                    </a:lnTo>
                    <a:lnTo>
                      <a:pt x="91" y="85"/>
                    </a:lnTo>
                    <a:lnTo>
                      <a:pt x="141" y="106"/>
                    </a:lnTo>
                    <a:lnTo>
                      <a:pt x="161" y="131"/>
                    </a:lnTo>
                    <a:lnTo>
                      <a:pt x="146" y="156"/>
                    </a:lnTo>
                    <a:lnTo>
                      <a:pt x="121" y="176"/>
                    </a:lnTo>
                    <a:lnTo>
                      <a:pt x="161" y="176"/>
                    </a:lnTo>
                    <a:lnTo>
                      <a:pt x="151" y="207"/>
                    </a:lnTo>
                    <a:lnTo>
                      <a:pt x="111" y="212"/>
                    </a:lnTo>
                    <a:lnTo>
                      <a:pt x="111" y="232"/>
                    </a:lnTo>
                    <a:lnTo>
                      <a:pt x="161" y="212"/>
                    </a:lnTo>
                    <a:lnTo>
                      <a:pt x="182" y="171"/>
                    </a:lnTo>
                    <a:lnTo>
                      <a:pt x="207" y="126"/>
                    </a:lnTo>
                    <a:lnTo>
                      <a:pt x="217" y="60"/>
                    </a:lnTo>
                    <a:lnTo>
                      <a:pt x="197" y="0"/>
                    </a:lnTo>
                    <a:close/>
                  </a:path>
                </a:pathLst>
              </a:custGeom>
              <a:grpFill/>
              <a:ln w="0">
                <a:solidFill>
                  <a:srgbClr val="000000"/>
                </a:solidFill>
                <a:prstDash val="solid"/>
                <a:round/>
                <a:headEnd/>
                <a:tailEnd/>
              </a:ln>
            </p:spPr>
            <p:txBody>
              <a:bodyPr/>
              <a:lstStyle/>
              <a:p>
                <a:endParaRPr lang="en-US"/>
              </a:p>
            </p:txBody>
          </p:sp>
          <p:sp>
            <p:nvSpPr>
              <p:cNvPr id="8304" name="Freeform 13"/>
              <p:cNvSpPr>
                <a:spLocks/>
              </p:cNvSpPr>
              <p:nvPr/>
            </p:nvSpPr>
            <p:spPr bwMode="auto">
              <a:xfrm>
                <a:off x="395" y="1227"/>
                <a:ext cx="753" cy="687"/>
              </a:xfrm>
              <a:custGeom>
                <a:avLst/>
                <a:gdLst>
                  <a:gd name="T0" fmla="*/ 743 w 753"/>
                  <a:gd name="T1" fmla="*/ 192 h 687"/>
                  <a:gd name="T2" fmla="*/ 753 w 753"/>
                  <a:gd name="T3" fmla="*/ 227 h 687"/>
                  <a:gd name="T4" fmla="*/ 743 w 753"/>
                  <a:gd name="T5" fmla="*/ 258 h 687"/>
                  <a:gd name="T6" fmla="*/ 712 w 753"/>
                  <a:gd name="T7" fmla="*/ 313 h 687"/>
                  <a:gd name="T8" fmla="*/ 677 w 753"/>
                  <a:gd name="T9" fmla="*/ 369 h 687"/>
                  <a:gd name="T10" fmla="*/ 677 w 753"/>
                  <a:gd name="T11" fmla="*/ 399 h 687"/>
                  <a:gd name="T12" fmla="*/ 702 w 753"/>
                  <a:gd name="T13" fmla="*/ 424 h 687"/>
                  <a:gd name="T14" fmla="*/ 657 w 753"/>
                  <a:gd name="T15" fmla="*/ 520 h 687"/>
                  <a:gd name="T16" fmla="*/ 627 w 753"/>
                  <a:gd name="T17" fmla="*/ 687 h 687"/>
                  <a:gd name="T18" fmla="*/ 359 w 753"/>
                  <a:gd name="T19" fmla="*/ 626 h 687"/>
                  <a:gd name="T20" fmla="*/ 0 w 753"/>
                  <a:gd name="T21" fmla="*/ 525 h 687"/>
                  <a:gd name="T22" fmla="*/ 0 w 753"/>
                  <a:gd name="T23" fmla="*/ 394 h 687"/>
                  <a:gd name="T24" fmla="*/ 30 w 753"/>
                  <a:gd name="T25" fmla="*/ 338 h 687"/>
                  <a:gd name="T26" fmla="*/ 76 w 753"/>
                  <a:gd name="T27" fmla="*/ 283 h 687"/>
                  <a:gd name="T28" fmla="*/ 81 w 753"/>
                  <a:gd name="T29" fmla="*/ 242 h 687"/>
                  <a:gd name="T30" fmla="*/ 172 w 753"/>
                  <a:gd name="T31" fmla="*/ 0 h 687"/>
                  <a:gd name="T32" fmla="*/ 197 w 753"/>
                  <a:gd name="T33" fmla="*/ 10 h 687"/>
                  <a:gd name="T34" fmla="*/ 247 w 753"/>
                  <a:gd name="T35" fmla="*/ 35 h 687"/>
                  <a:gd name="T36" fmla="*/ 258 w 753"/>
                  <a:gd name="T37" fmla="*/ 76 h 687"/>
                  <a:gd name="T38" fmla="*/ 273 w 753"/>
                  <a:gd name="T39" fmla="*/ 106 h 687"/>
                  <a:gd name="T40" fmla="*/ 359 w 753"/>
                  <a:gd name="T41" fmla="*/ 116 h 687"/>
                  <a:gd name="T42" fmla="*/ 379 w 753"/>
                  <a:gd name="T43" fmla="*/ 131 h 687"/>
                  <a:gd name="T44" fmla="*/ 591 w 753"/>
                  <a:gd name="T45" fmla="*/ 152 h 687"/>
                  <a:gd name="T46" fmla="*/ 606 w 753"/>
                  <a:gd name="T47" fmla="*/ 146 h 687"/>
                  <a:gd name="T48" fmla="*/ 743 w 753"/>
                  <a:gd name="T49" fmla="*/ 192 h 6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3"/>
                  <a:gd name="T76" fmla="*/ 0 h 687"/>
                  <a:gd name="T77" fmla="*/ 753 w 753"/>
                  <a:gd name="T78" fmla="*/ 687 h 6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3" h="687">
                    <a:moveTo>
                      <a:pt x="743" y="192"/>
                    </a:moveTo>
                    <a:lnTo>
                      <a:pt x="753" y="227"/>
                    </a:lnTo>
                    <a:lnTo>
                      <a:pt x="743" y="258"/>
                    </a:lnTo>
                    <a:lnTo>
                      <a:pt x="712" y="313"/>
                    </a:lnTo>
                    <a:lnTo>
                      <a:pt x="677" y="369"/>
                    </a:lnTo>
                    <a:lnTo>
                      <a:pt x="677" y="399"/>
                    </a:lnTo>
                    <a:lnTo>
                      <a:pt x="702" y="424"/>
                    </a:lnTo>
                    <a:lnTo>
                      <a:pt x="657" y="520"/>
                    </a:lnTo>
                    <a:lnTo>
                      <a:pt x="627" y="687"/>
                    </a:lnTo>
                    <a:lnTo>
                      <a:pt x="359" y="626"/>
                    </a:lnTo>
                    <a:lnTo>
                      <a:pt x="0" y="525"/>
                    </a:lnTo>
                    <a:lnTo>
                      <a:pt x="0" y="394"/>
                    </a:lnTo>
                    <a:lnTo>
                      <a:pt x="30" y="338"/>
                    </a:lnTo>
                    <a:lnTo>
                      <a:pt x="76" y="283"/>
                    </a:lnTo>
                    <a:lnTo>
                      <a:pt x="81" y="242"/>
                    </a:lnTo>
                    <a:lnTo>
                      <a:pt x="172" y="0"/>
                    </a:lnTo>
                    <a:lnTo>
                      <a:pt x="197" y="10"/>
                    </a:lnTo>
                    <a:lnTo>
                      <a:pt x="247" y="35"/>
                    </a:lnTo>
                    <a:lnTo>
                      <a:pt x="258" y="76"/>
                    </a:lnTo>
                    <a:lnTo>
                      <a:pt x="273" y="106"/>
                    </a:lnTo>
                    <a:lnTo>
                      <a:pt x="359" y="116"/>
                    </a:lnTo>
                    <a:lnTo>
                      <a:pt x="379" y="131"/>
                    </a:lnTo>
                    <a:lnTo>
                      <a:pt x="591" y="152"/>
                    </a:lnTo>
                    <a:lnTo>
                      <a:pt x="606" y="146"/>
                    </a:lnTo>
                    <a:lnTo>
                      <a:pt x="743" y="192"/>
                    </a:lnTo>
                    <a:close/>
                  </a:path>
                </a:pathLst>
              </a:custGeom>
              <a:grpFill/>
              <a:ln w="0">
                <a:solidFill>
                  <a:srgbClr val="000000"/>
                </a:solidFill>
                <a:prstDash val="solid"/>
                <a:round/>
                <a:headEnd/>
                <a:tailEnd/>
              </a:ln>
            </p:spPr>
            <p:txBody>
              <a:bodyPr/>
              <a:lstStyle/>
              <a:p>
                <a:endParaRPr lang="en-US"/>
              </a:p>
            </p:txBody>
          </p:sp>
          <p:sp>
            <p:nvSpPr>
              <p:cNvPr id="8305" name="Freeform 14"/>
              <p:cNvSpPr>
                <a:spLocks/>
              </p:cNvSpPr>
              <p:nvPr/>
            </p:nvSpPr>
            <p:spPr bwMode="auto">
              <a:xfrm>
                <a:off x="1022" y="1025"/>
                <a:ext cx="586" cy="990"/>
              </a:xfrm>
              <a:custGeom>
                <a:avLst/>
                <a:gdLst>
                  <a:gd name="T0" fmla="*/ 0 w 586"/>
                  <a:gd name="T1" fmla="*/ 889 h 990"/>
                  <a:gd name="T2" fmla="*/ 272 w 586"/>
                  <a:gd name="T3" fmla="*/ 940 h 990"/>
                  <a:gd name="T4" fmla="*/ 540 w 586"/>
                  <a:gd name="T5" fmla="*/ 990 h 990"/>
                  <a:gd name="T6" fmla="*/ 586 w 586"/>
                  <a:gd name="T7" fmla="*/ 657 h 990"/>
                  <a:gd name="T8" fmla="*/ 550 w 586"/>
                  <a:gd name="T9" fmla="*/ 626 h 990"/>
                  <a:gd name="T10" fmla="*/ 510 w 586"/>
                  <a:gd name="T11" fmla="*/ 636 h 990"/>
                  <a:gd name="T12" fmla="*/ 434 w 586"/>
                  <a:gd name="T13" fmla="*/ 611 h 990"/>
                  <a:gd name="T14" fmla="*/ 399 w 586"/>
                  <a:gd name="T15" fmla="*/ 611 h 990"/>
                  <a:gd name="T16" fmla="*/ 384 w 586"/>
                  <a:gd name="T17" fmla="*/ 581 h 990"/>
                  <a:gd name="T18" fmla="*/ 363 w 586"/>
                  <a:gd name="T19" fmla="*/ 485 h 990"/>
                  <a:gd name="T20" fmla="*/ 323 w 586"/>
                  <a:gd name="T21" fmla="*/ 485 h 990"/>
                  <a:gd name="T22" fmla="*/ 318 w 586"/>
                  <a:gd name="T23" fmla="*/ 455 h 990"/>
                  <a:gd name="T24" fmla="*/ 333 w 586"/>
                  <a:gd name="T25" fmla="*/ 424 h 990"/>
                  <a:gd name="T26" fmla="*/ 333 w 586"/>
                  <a:gd name="T27" fmla="*/ 379 h 990"/>
                  <a:gd name="T28" fmla="*/ 313 w 586"/>
                  <a:gd name="T29" fmla="*/ 343 h 990"/>
                  <a:gd name="T30" fmla="*/ 298 w 586"/>
                  <a:gd name="T31" fmla="*/ 359 h 990"/>
                  <a:gd name="T32" fmla="*/ 298 w 586"/>
                  <a:gd name="T33" fmla="*/ 328 h 990"/>
                  <a:gd name="T34" fmla="*/ 262 w 586"/>
                  <a:gd name="T35" fmla="*/ 212 h 990"/>
                  <a:gd name="T36" fmla="*/ 262 w 586"/>
                  <a:gd name="T37" fmla="*/ 167 h 990"/>
                  <a:gd name="T38" fmla="*/ 247 w 586"/>
                  <a:gd name="T39" fmla="*/ 167 h 990"/>
                  <a:gd name="T40" fmla="*/ 283 w 586"/>
                  <a:gd name="T41" fmla="*/ 25 h 990"/>
                  <a:gd name="T42" fmla="*/ 192 w 586"/>
                  <a:gd name="T43" fmla="*/ 0 h 990"/>
                  <a:gd name="T44" fmla="*/ 121 w 586"/>
                  <a:gd name="T45" fmla="*/ 318 h 990"/>
                  <a:gd name="T46" fmla="*/ 126 w 586"/>
                  <a:gd name="T47" fmla="*/ 348 h 990"/>
                  <a:gd name="T48" fmla="*/ 116 w 586"/>
                  <a:gd name="T49" fmla="*/ 394 h 990"/>
                  <a:gd name="T50" fmla="*/ 126 w 586"/>
                  <a:gd name="T51" fmla="*/ 429 h 990"/>
                  <a:gd name="T52" fmla="*/ 116 w 586"/>
                  <a:gd name="T53" fmla="*/ 460 h 990"/>
                  <a:gd name="T54" fmla="*/ 85 w 586"/>
                  <a:gd name="T55" fmla="*/ 515 h 990"/>
                  <a:gd name="T56" fmla="*/ 50 w 586"/>
                  <a:gd name="T57" fmla="*/ 571 h 990"/>
                  <a:gd name="T58" fmla="*/ 50 w 586"/>
                  <a:gd name="T59" fmla="*/ 601 h 990"/>
                  <a:gd name="T60" fmla="*/ 75 w 586"/>
                  <a:gd name="T61" fmla="*/ 626 h 990"/>
                  <a:gd name="T62" fmla="*/ 30 w 586"/>
                  <a:gd name="T63" fmla="*/ 722 h 990"/>
                  <a:gd name="T64" fmla="*/ 0 w 586"/>
                  <a:gd name="T65" fmla="*/ 889 h 9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6"/>
                  <a:gd name="T100" fmla="*/ 0 h 990"/>
                  <a:gd name="T101" fmla="*/ 586 w 586"/>
                  <a:gd name="T102" fmla="*/ 990 h 9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6" h="990">
                    <a:moveTo>
                      <a:pt x="0" y="889"/>
                    </a:moveTo>
                    <a:lnTo>
                      <a:pt x="272" y="940"/>
                    </a:lnTo>
                    <a:lnTo>
                      <a:pt x="540" y="990"/>
                    </a:lnTo>
                    <a:lnTo>
                      <a:pt x="586" y="657"/>
                    </a:lnTo>
                    <a:lnTo>
                      <a:pt x="550" y="626"/>
                    </a:lnTo>
                    <a:lnTo>
                      <a:pt x="510" y="636"/>
                    </a:lnTo>
                    <a:lnTo>
                      <a:pt x="434" y="611"/>
                    </a:lnTo>
                    <a:lnTo>
                      <a:pt x="399" y="611"/>
                    </a:lnTo>
                    <a:lnTo>
                      <a:pt x="384" y="581"/>
                    </a:lnTo>
                    <a:lnTo>
                      <a:pt x="363" y="485"/>
                    </a:lnTo>
                    <a:lnTo>
                      <a:pt x="323" y="485"/>
                    </a:lnTo>
                    <a:lnTo>
                      <a:pt x="318" y="455"/>
                    </a:lnTo>
                    <a:lnTo>
                      <a:pt x="333" y="424"/>
                    </a:lnTo>
                    <a:lnTo>
                      <a:pt x="333" y="379"/>
                    </a:lnTo>
                    <a:lnTo>
                      <a:pt x="313" y="343"/>
                    </a:lnTo>
                    <a:lnTo>
                      <a:pt x="298" y="359"/>
                    </a:lnTo>
                    <a:lnTo>
                      <a:pt x="298" y="328"/>
                    </a:lnTo>
                    <a:lnTo>
                      <a:pt x="262" y="212"/>
                    </a:lnTo>
                    <a:lnTo>
                      <a:pt x="262" y="167"/>
                    </a:lnTo>
                    <a:lnTo>
                      <a:pt x="247" y="167"/>
                    </a:lnTo>
                    <a:lnTo>
                      <a:pt x="283" y="25"/>
                    </a:lnTo>
                    <a:lnTo>
                      <a:pt x="192" y="0"/>
                    </a:lnTo>
                    <a:lnTo>
                      <a:pt x="121" y="318"/>
                    </a:lnTo>
                    <a:lnTo>
                      <a:pt x="126" y="348"/>
                    </a:lnTo>
                    <a:lnTo>
                      <a:pt x="116" y="394"/>
                    </a:lnTo>
                    <a:lnTo>
                      <a:pt x="126" y="429"/>
                    </a:lnTo>
                    <a:lnTo>
                      <a:pt x="116" y="460"/>
                    </a:lnTo>
                    <a:lnTo>
                      <a:pt x="85" y="515"/>
                    </a:lnTo>
                    <a:lnTo>
                      <a:pt x="50" y="571"/>
                    </a:lnTo>
                    <a:lnTo>
                      <a:pt x="50" y="601"/>
                    </a:lnTo>
                    <a:lnTo>
                      <a:pt x="75" y="626"/>
                    </a:lnTo>
                    <a:lnTo>
                      <a:pt x="30" y="722"/>
                    </a:lnTo>
                    <a:lnTo>
                      <a:pt x="0" y="889"/>
                    </a:lnTo>
                    <a:close/>
                  </a:path>
                </a:pathLst>
              </a:custGeom>
              <a:grpFill/>
              <a:ln w="0">
                <a:solidFill>
                  <a:srgbClr val="000000"/>
                </a:solidFill>
                <a:prstDash val="solid"/>
                <a:round/>
                <a:headEnd/>
                <a:tailEnd/>
              </a:ln>
            </p:spPr>
            <p:txBody>
              <a:bodyPr/>
              <a:lstStyle/>
              <a:p>
                <a:endParaRPr lang="en-US"/>
              </a:p>
            </p:txBody>
          </p:sp>
          <p:sp>
            <p:nvSpPr>
              <p:cNvPr id="8306" name="Freeform 15"/>
              <p:cNvSpPr>
                <a:spLocks/>
              </p:cNvSpPr>
              <p:nvPr/>
            </p:nvSpPr>
            <p:spPr bwMode="auto">
              <a:xfrm>
                <a:off x="1269" y="1050"/>
                <a:ext cx="981" cy="632"/>
              </a:xfrm>
              <a:custGeom>
                <a:avLst/>
                <a:gdLst>
                  <a:gd name="T0" fmla="*/ 339 w 981"/>
                  <a:gd name="T1" fmla="*/ 632 h 632"/>
                  <a:gd name="T2" fmla="*/ 349 w 981"/>
                  <a:gd name="T3" fmla="*/ 571 h 632"/>
                  <a:gd name="T4" fmla="*/ 955 w 981"/>
                  <a:gd name="T5" fmla="*/ 622 h 632"/>
                  <a:gd name="T6" fmla="*/ 965 w 981"/>
                  <a:gd name="T7" fmla="*/ 510 h 632"/>
                  <a:gd name="T8" fmla="*/ 981 w 981"/>
                  <a:gd name="T9" fmla="*/ 91 h 632"/>
                  <a:gd name="T10" fmla="*/ 667 w 981"/>
                  <a:gd name="T11" fmla="*/ 81 h 632"/>
                  <a:gd name="T12" fmla="*/ 455 w 981"/>
                  <a:gd name="T13" fmla="*/ 56 h 632"/>
                  <a:gd name="T14" fmla="*/ 96 w 981"/>
                  <a:gd name="T15" fmla="*/ 5 h 632"/>
                  <a:gd name="T16" fmla="*/ 36 w 981"/>
                  <a:gd name="T17" fmla="*/ 0 h 632"/>
                  <a:gd name="T18" fmla="*/ 0 w 981"/>
                  <a:gd name="T19" fmla="*/ 142 h 632"/>
                  <a:gd name="T20" fmla="*/ 15 w 981"/>
                  <a:gd name="T21" fmla="*/ 142 h 632"/>
                  <a:gd name="T22" fmla="*/ 15 w 981"/>
                  <a:gd name="T23" fmla="*/ 187 h 632"/>
                  <a:gd name="T24" fmla="*/ 51 w 981"/>
                  <a:gd name="T25" fmla="*/ 303 h 632"/>
                  <a:gd name="T26" fmla="*/ 51 w 981"/>
                  <a:gd name="T27" fmla="*/ 334 h 632"/>
                  <a:gd name="T28" fmla="*/ 66 w 981"/>
                  <a:gd name="T29" fmla="*/ 318 h 632"/>
                  <a:gd name="T30" fmla="*/ 86 w 981"/>
                  <a:gd name="T31" fmla="*/ 354 h 632"/>
                  <a:gd name="T32" fmla="*/ 86 w 981"/>
                  <a:gd name="T33" fmla="*/ 399 h 632"/>
                  <a:gd name="T34" fmla="*/ 71 w 981"/>
                  <a:gd name="T35" fmla="*/ 430 h 632"/>
                  <a:gd name="T36" fmla="*/ 76 w 981"/>
                  <a:gd name="T37" fmla="*/ 460 h 632"/>
                  <a:gd name="T38" fmla="*/ 116 w 981"/>
                  <a:gd name="T39" fmla="*/ 460 h 632"/>
                  <a:gd name="T40" fmla="*/ 137 w 981"/>
                  <a:gd name="T41" fmla="*/ 556 h 632"/>
                  <a:gd name="T42" fmla="*/ 152 w 981"/>
                  <a:gd name="T43" fmla="*/ 586 h 632"/>
                  <a:gd name="T44" fmla="*/ 187 w 981"/>
                  <a:gd name="T45" fmla="*/ 586 h 632"/>
                  <a:gd name="T46" fmla="*/ 263 w 981"/>
                  <a:gd name="T47" fmla="*/ 611 h 632"/>
                  <a:gd name="T48" fmla="*/ 303 w 981"/>
                  <a:gd name="T49" fmla="*/ 601 h 632"/>
                  <a:gd name="T50" fmla="*/ 339 w 981"/>
                  <a:gd name="T51" fmla="*/ 632 h 6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1"/>
                  <a:gd name="T79" fmla="*/ 0 h 632"/>
                  <a:gd name="T80" fmla="*/ 981 w 981"/>
                  <a:gd name="T81" fmla="*/ 632 h 6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1" h="632">
                    <a:moveTo>
                      <a:pt x="339" y="632"/>
                    </a:moveTo>
                    <a:lnTo>
                      <a:pt x="349" y="571"/>
                    </a:lnTo>
                    <a:lnTo>
                      <a:pt x="955" y="622"/>
                    </a:lnTo>
                    <a:lnTo>
                      <a:pt x="965" y="510"/>
                    </a:lnTo>
                    <a:lnTo>
                      <a:pt x="981" y="91"/>
                    </a:lnTo>
                    <a:lnTo>
                      <a:pt x="667" y="81"/>
                    </a:lnTo>
                    <a:lnTo>
                      <a:pt x="455" y="56"/>
                    </a:lnTo>
                    <a:lnTo>
                      <a:pt x="96" y="5"/>
                    </a:lnTo>
                    <a:lnTo>
                      <a:pt x="36" y="0"/>
                    </a:lnTo>
                    <a:lnTo>
                      <a:pt x="0" y="142"/>
                    </a:lnTo>
                    <a:lnTo>
                      <a:pt x="15" y="142"/>
                    </a:lnTo>
                    <a:lnTo>
                      <a:pt x="15" y="187"/>
                    </a:lnTo>
                    <a:lnTo>
                      <a:pt x="51" y="303"/>
                    </a:lnTo>
                    <a:lnTo>
                      <a:pt x="51" y="334"/>
                    </a:lnTo>
                    <a:lnTo>
                      <a:pt x="66" y="318"/>
                    </a:lnTo>
                    <a:lnTo>
                      <a:pt x="86" y="354"/>
                    </a:lnTo>
                    <a:lnTo>
                      <a:pt x="86" y="399"/>
                    </a:lnTo>
                    <a:lnTo>
                      <a:pt x="71" y="430"/>
                    </a:lnTo>
                    <a:lnTo>
                      <a:pt x="76" y="460"/>
                    </a:lnTo>
                    <a:lnTo>
                      <a:pt x="116" y="460"/>
                    </a:lnTo>
                    <a:lnTo>
                      <a:pt x="137" y="556"/>
                    </a:lnTo>
                    <a:lnTo>
                      <a:pt x="152" y="586"/>
                    </a:lnTo>
                    <a:lnTo>
                      <a:pt x="187" y="586"/>
                    </a:lnTo>
                    <a:lnTo>
                      <a:pt x="263" y="611"/>
                    </a:lnTo>
                    <a:lnTo>
                      <a:pt x="303" y="601"/>
                    </a:lnTo>
                    <a:lnTo>
                      <a:pt x="339" y="632"/>
                    </a:lnTo>
                    <a:close/>
                  </a:path>
                </a:pathLst>
              </a:custGeom>
              <a:grpFill/>
              <a:ln w="0">
                <a:solidFill>
                  <a:srgbClr val="000000"/>
                </a:solidFill>
                <a:prstDash val="solid"/>
                <a:round/>
                <a:headEnd/>
                <a:tailEnd/>
              </a:ln>
            </p:spPr>
            <p:txBody>
              <a:bodyPr/>
              <a:lstStyle/>
              <a:p>
                <a:endParaRPr lang="en-US"/>
              </a:p>
            </p:txBody>
          </p:sp>
          <p:sp>
            <p:nvSpPr>
              <p:cNvPr id="8307" name="Freeform 16"/>
              <p:cNvSpPr>
                <a:spLocks/>
              </p:cNvSpPr>
              <p:nvPr/>
            </p:nvSpPr>
            <p:spPr bwMode="auto">
              <a:xfrm>
                <a:off x="1552" y="1621"/>
                <a:ext cx="672" cy="561"/>
              </a:xfrm>
              <a:custGeom>
                <a:avLst/>
                <a:gdLst>
                  <a:gd name="T0" fmla="*/ 672 w 672"/>
                  <a:gd name="T1" fmla="*/ 51 h 561"/>
                  <a:gd name="T2" fmla="*/ 66 w 672"/>
                  <a:gd name="T3" fmla="*/ 0 h 561"/>
                  <a:gd name="T4" fmla="*/ 56 w 672"/>
                  <a:gd name="T5" fmla="*/ 61 h 561"/>
                  <a:gd name="T6" fmla="*/ 10 w 672"/>
                  <a:gd name="T7" fmla="*/ 394 h 561"/>
                  <a:gd name="T8" fmla="*/ 0 w 672"/>
                  <a:gd name="T9" fmla="*/ 510 h 561"/>
                  <a:gd name="T10" fmla="*/ 177 w 672"/>
                  <a:gd name="T11" fmla="*/ 525 h 561"/>
                  <a:gd name="T12" fmla="*/ 657 w 672"/>
                  <a:gd name="T13" fmla="*/ 561 h 561"/>
                  <a:gd name="T14" fmla="*/ 667 w 672"/>
                  <a:gd name="T15" fmla="*/ 303 h 561"/>
                  <a:gd name="T16" fmla="*/ 672 w 672"/>
                  <a:gd name="T17" fmla="*/ 51 h 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561"/>
                  <a:gd name="T29" fmla="*/ 672 w 672"/>
                  <a:gd name="T30" fmla="*/ 561 h 5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561">
                    <a:moveTo>
                      <a:pt x="672" y="51"/>
                    </a:moveTo>
                    <a:lnTo>
                      <a:pt x="66" y="0"/>
                    </a:lnTo>
                    <a:lnTo>
                      <a:pt x="56" y="61"/>
                    </a:lnTo>
                    <a:lnTo>
                      <a:pt x="10" y="394"/>
                    </a:lnTo>
                    <a:lnTo>
                      <a:pt x="0" y="510"/>
                    </a:lnTo>
                    <a:lnTo>
                      <a:pt x="177" y="525"/>
                    </a:lnTo>
                    <a:lnTo>
                      <a:pt x="657" y="561"/>
                    </a:lnTo>
                    <a:lnTo>
                      <a:pt x="667" y="303"/>
                    </a:lnTo>
                    <a:lnTo>
                      <a:pt x="672" y="51"/>
                    </a:lnTo>
                    <a:close/>
                  </a:path>
                </a:pathLst>
              </a:custGeom>
              <a:grpFill/>
              <a:ln w="0">
                <a:solidFill>
                  <a:srgbClr val="000000"/>
                </a:solidFill>
                <a:prstDash val="solid"/>
                <a:round/>
                <a:headEnd/>
                <a:tailEnd/>
              </a:ln>
            </p:spPr>
            <p:txBody>
              <a:bodyPr/>
              <a:lstStyle/>
              <a:p>
                <a:endParaRPr lang="en-US"/>
              </a:p>
            </p:txBody>
          </p:sp>
          <p:sp>
            <p:nvSpPr>
              <p:cNvPr id="8308" name="Freeform 17"/>
              <p:cNvSpPr>
                <a:spLocks/>
              </p:cNvSpPr>
              <p:nvPr/>
            </p:nvSpPr>
            <p:spPr bwMode="auto">
              <a:xfrm>
                <a:off x="4498" y="2015"/>
                <a:ext cx="435" cy="227"/>
              </a:xfrm>
              <a:custGeom>
                <a:avLst/>
                <a:gdLst>
                  <a:gd name="T0" fmla="*/ 435 w 435"/>
                  <a:gd name="T1" fmla="*/ 137 h 227"/>
                  <a:gd name="T2" fmla="*/ 425 w 435"/>
                  <a:gd name="T3" fmla="*/ 217 h 227"/>
                  <a:gd name="T4" fmla="*/ 390 w 435"/>
                  <a:gd name="T5" fmla="*/ 227 h 227"/>
                  <a:gd name="T6" fmla="*/ 364 w 435"/>
                  <a:gd name="T7" fmla="*/ 192 h 227"/>
                  <a:gd name="T8" fmla="*/ 319 w 435"/>
                  <a:gd name="T9" fmla="*/ 157 h 227"/>
                  <a:gd name="T10" fmla="*/ 314 w 435"/>
                  <a:gd name="T11" fmla="*/ 126 h 227"/>
                  <a:gd name="T12" fmla="*/ 329 w 435"/>
                  <a:gd name="T13" fmla="*/ 126 h 227"/>
                  <a:gd name="T14" fmla="*/ 329 w 435"/>
                  <a:gd name="T15" fmla="*/ 96 h 227"/>
                  <a:gd name="T16" fmla="*/ 319 w 435"/>
                  <a:gd name="T17" fmla="*/ 66 h 227"/>
                  <a:gd name="T18" fmla="*/ 329 w 435"/>
                  <a:gd name="T19" fmla="*/ 30 h 227"/>
                  <a:gd name="T20" fmla="*/ 304 w 435"/>
                  <a:gd name="T21" fmla="*/ 51 h 227"/>
                  <a:gd name="T22" fmla="*/ 283 w 435"/>
                  <a:gd name="T23" fmla="*/ 71 h 227"/>
                  <a:gd name="T24" fmla="*/ 289 w 435"/>
                  <a:gd name="T25" fmla="*/ 137 h 227"/>
                  <a:gd name="T26" fmla="*/ 314 w 435"/>
                  <a:gd name="T27" fmla="*/ 177 h 227"/>
                  <a:gd name="T28" fmla="*/ 324 w 435"/>
                  <a:gd name="T29" fmla="*/ 212 h 227"/>
                  <a:gd name="T30" fmla="*/ 304 w 435"/>
                  <a:gd name="T31" fmla="*/ 222 h 227"/>
                  <a:gd name="T32" fmla="*/ 263 w 435"/>
                  <a:gd name="T33" fmla="*/ 192 h 227"/>
                  <a:gd name="T34" fmla="*/ 238 w 435"/>
                  <a:gd name="T35" fmla="*/ 192 h 227"/>
                  <a:gd name="T36" fmla="*/ 243 w 435"/>
                  <a:gd name="T37" fmla="*/ 157 h 227"/>
                  <a:gd name="T38" fmla="*/ 258 w 435"/>
                  <a:gd name="T39" fmla="*/ 137 h 227"/>
                  <a:gd name="T40" fmla="*/ 198 w 435"/>
                  <a:gd name="T41" fmla="*/ 101 h 227"/>
                  <a:gd name="T42" fmla="*/ 177 w 435"/>
                  <a:gd name="T43" fmla="*/ 106 h 227"/>
                  <a:gd name="T44" fmla="*/ 162 w 435"/>
                  <a:gd name="T45" fmla="*/ 76 h 227"/>
                  <a:gd name="T46" fmla="*/ 127 w 435"/>
                  <a:gd name="T47" fmla="*/ 66 h 227"/>
                  <a:gd name="T48" fmla="*/ 107 w 435"/>
                  <a:gd name="T49" fmla="*/ 91 h 227"/>
                  <a:gd name="T50" fmla="*/ 61 w 435"/>
                  <a:gd name="T51" fmla="*/ 91 h 227"/>
                  <a:gd name="T52" fmla="*/ 46 w 435"/>
                  <a:gd name="T53" fmla="*/ 126 h 227"/>
                  <a:gd name="T54" fmla="*/ 11 w 435"/>
                  <a:gd name="T55" fmla="*/ 131 h 227"/>
                  <a:gd name="T56" fmla="*/ 0 w 435"/>
                  <a:gd name="T57" fmla="*/ 76 h 227"/>
                  <a:gd name="T58" fmla="*/ 324 w 435"/>
                  <a:gd name="T59" fmla="*/ 0 h 227"/>
                  <a:gd name="T60" fmla="*/ 380 w 435"/>
                  <a:gd name="T61" fmla="*/ 152 h 227"/>
                  <a:gd name="T62" fmla="*/ 435 w 435"/>
                  <a:gd name="T63" fmla="*/ 137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5"/>
                  <a:gd name="T97" fmla="*/ 0 h 227"/>
                  <a:gd name="T98" fmla="*/ 435 w 435"/>
                  <a:gd name="T99" fmla="*/ 227 h 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5" h="227">
                    <a:moveTo>
                      <a:pt x="435" y="137"/>
                    </a:moveTo>
                    <a:lnTo>
                      <a:pt x="425" y="217"/>
                    </a:lnTo>
                    <a:lnTo>
                      <a:pt x="390" y="227"/>
                    </a:lnTo>
                    <a:lnTo>
                      <a:pt x="364" y="192"/>
                    </a:lnTo>
                    <a:lnTo>
                      <a:pt x="319" y="157"/>
                    </a:lnTo>
                    <a:lnTo>
                      <a:pt x="314" y="126"/>
                    </a:lnTo>
                    <a:lnTo>
                      <a:pt x="329" y="126"/>
                    </a:lnTo>
                    <a:lnTo>
                      <a:pt x="329" y="96"/>
                    </a:lnTo>
                    <a:lnTo>
                      <a:pt x="319" y="66"/>
                    </a:lnTo>
                    <a:lnTo>
                      <a:pt x="329" y="30"/>
                    </a:lnTo>
                    <a:lnTo>
                      <a:pt x="304" y="51"/>
                    </a:lnTo>
                    <a:lnTo>
                      <a:pt x="283" y="71"/>
                    </a:lnTo>
                    <a:lnTo>
                      <a:pt x="289" y="137"/>
                    </a:lnTo>
                    <a:lnTo>
                      <a:pt x="314" y="177"/>
                    </a:lnTo>
                    <a:lnTo>
                      <a:pt x="324" y="212"/>
                    </a:lnTo>
                    <a:lnTo>
                      <a:pt x="304" y="222"/>
                    </a:lnTo>
                    <a:lnTo>
                      <a:pt x="263" y="192"/>
                    </a:lnTo>
                    <a:lnTo>
                      <a:pt x="238" y="192"/>
                    </a:lnTo>
                    <a:lnTo>
                      <a:pt x="243" y="157"/>
                    </a:lnTo>
                    <a:lnTo>
                      <a:pt x="258" y="137"/>
                    </a:lnTo>
                    <a:lnTo>
                      <a:pt x="198" y="101"/>
                    </a:lnTo>
                    <a:lnTo>
                      <a:pt x="177" y="106"/>
                    </a:lnTo>
                    <a:lnTo>
                      <a:pt x="162" y="76"/>
                    </a:lnTo>
                    <a:lnTo>
                      <a:pt x="127" y="66"/>
                    </a:lnTo>
                    <a:lnTo>
                      <a:pt x="107" y="91"/>
                    </a:lnTo>
                    <a:lnTo>
                      <a:pt x="61" y="91"/>
                    </a:lnTo>
                    <a:lnTo>
                      <a:pt x="46" y="126"/>
                    </a:lnTo>
                    <a:lnTo>
                      <a:pt x="11" y="131"/>
                    </a:lnTo>
                    <a:lnTo>
                      <a:pt x="0" y="76"/>
                    </a:lnTo>
                    <a:lnTo>
                      <a:pt x="324" y="0"/>
                    </a:lnTo>
                    <a:lnTo>
                      <a:pt x="380" y="152"/>
                    </a:lnTo>
                    <a:lnTo>
                      <a:pt x="435" y="137"/>
                    </a:lnTo>
                    <a:close/>
                  </a:path>
                </a:pathLst>
              </a:custGeom>
              <a:grpFill/>
              <a:ln w="0">
                <a:solidFill>
                  <a:srgbClr val="000000"/>
                </a:solidFill>
                <a:prstDash val="solid"/>
                <a:round/>
                <a:headEnd/>
                <a:tailEnd/>
              </a:ln>
            </p:spPr>
            <p:txBody>
              <a:bodyPr/>
              <a:lstStyle/>
              <a:p>
                <a:endParaRPr lang="en-US"/>
              </a:p>
            </p:txBody>
          </p:sp>
          <p:sp>
            <p:nvSpPr>
              <p:cNvPr id="8309" name="Freeform 18"/>
              <p:cNvSpPr>
                <a:spLocks/>
              </p:cNvSpPr>
              <p:nvPr/>
            </p:nvSpPr>
            <p:spPr bwMode="auto">
              <a:xfrm>
                <a:off x="3614" y="2298"/>
                <a:ext cx="698" cy="389"/>
              </a:xfrm>
              <a:custGeom>
                <a:avLst/>
                <a:gdLst>
                  <a:gd name="T0" fmla="*/ 25 w 698"/>
                  <a:gd name="T1" fmla="*/ 389 h 389"/>
                  <a:gd name="T2" fmla="*/ 30 w 698"/>
                  <a:gd name="T3" fmla="*/ 369 h 389"/>
                  <a:gd name="T4" fmla="*/ 10 w 698"/>
                  <a:gd name="T5" fmla="*/ 354 h 389"/>
                  <a:gd name="T6" fmla="*/ 0 w 698"/>
                  <a:gd name="T7" fmla="*/ 339 h 389"/>
                  <a:gd name="T8" fmla="*/ 15 w 698"/>
                  <a:gd name="T9" fmla="*/ 318 h 389"/>
                  <a:gd name="T10" fmla="*/ 81 w 698"/>
                  <a:gd name="T11" fmla="*/ 318 h 389"/>
                  <a:gd name="T12" fmla="*/ 76 w 698"/>
                  <a:gd name="T13" fmla="*/ 293 h 389"/>
                  <a:gd name="T14" fmla="*/ 101 w 698"/>
                  <a:gd name="T15" fmla="*/ 278 h 389"/>
                  <a:gd name="T16" fmla="*/ 86 w 698"/>
                  <a:gd name="T17" fmla="*/ 263 h 389"/>
                  <a:gd name="T18" fmla="*/ 116 w 698"/>
                  <a:gd name="T19" fmla="*/ 212 h 389"/>
                  <a:gd name="T20" fmla="*/ 147 w 698"/>
                  <a:gd name="T21" fmla="*/ 187 h 389"/>
                  <a:gd name="T22" fmla="*/ 268 w 698"/>
                  <a:gd name="T23" fmla="*/ 172 h 389"/>
                  <a:gd name="T24" fmla="*/ 273 w 698"/>
                  <a:gd name="T25" fmla="*/ 136 h 389"/>
                  <a:gd name="T26" fmla="*/ 308 w 698"/>
                  <a:gd name="T27" fmla="*/ 162 h 389"/>
                  <a:gd name="T28" fmla="*/ 334 w 698"/>
                  <a:gd name="T29" fmla="*/ 106 h 389"/>
                  <a:gd name="T30" fmla="*/ 359 w 698"/>
                  <a:gd name="T31" fmla="*/ 61 h 389"/>
                  <a:gd name="T32" fmla="*/ 399 w 698"/>
                  <a:gd name="T33" fmla="*/ 20 h 389"/>
                  <a:gd name="T34" fmla="*/ 475 w 698"/>
                  <a:gd name="T35" fmla="*/ 0 h 389"/>
                  <a:gd name="T36" fmla="*/ 511 w 698"/>
                  <a:gd name="T37" fmla="*/ 25 h 389"/>
                  <a:gd name="T38" fmla="*/ 541 w 698"/>
                  <a:gd name="T39" fmla="*/ 5 h 389"/>
                  <a:gd name="T40" fmla="*/ 566 w 698"/>
                  <a:gd name="T41" fmla="*/ 20 h 389"/>
                  <a:gd name="T42" fmla="*/ 576 w 698"/>
                  <a:gd name="T43" fmla="*/ 0 h 389"/>
                  <a:gd name="T44" fmla="*/ 596 w 698"/>
                  <a:gd name="T45" fmla="*/ 0 h 389"/>
                  <a:gd name="T46" fmla="*/ 632 w 698"/>
                  <a:gd name="T47" fmla="*/ 35 h 389"/>
                  <a:gd name="T48" fmla="*/ 642 w 698"/>
                  <a:gd name="T49" fmla="*/ 101 h 389"/>
                  <a:gd name="T50" fmla="*/ 667 w 698"/>
                  <a:gd name="T51" fmla="*/ 121 h 389"/>
                  <a:gd name="T52" fmla="*/ 677 w 698"/>
                  <a:gd name="T53" fmla="*/ 152 h 389"/>
                  <a:gd name="T54" fmla="*/ 698 w 698"/>
                  <a:gd name="T55" fmla="*/ 152 h 389"/>
                  <a:gd name="T56" fmla="*/ 672 w 698"/>
                  <a:gd name="T57" fmla="*/ 197 h 389"/>
                  <a:gd name="T58" fmla="*/ 642 w 698"/>
                  <a:gd name="T59" fmla="*/ 212 h 389"/>
                  <a:gd name="T60" fmla="*/ 637 w 698"/>
                  <a:gd name="T61" fmla="*/ 253 h 389"/>
                  <a:gd name="T62" fmla="*/ 576 w 698"/>
                  <a:gd name="T63" fmla="*/ 293 h 389"/>
                  <a:gd name="T64" fmla="*/ 167 w 698"/>
                  <a:gd name="T65" fmla="*/ 359 h 389"/>
                  <a:gd name="T66" fmla="*/ 126 w 698"/>
                  <a:gd name="T67" fmla="*/ 354 h 389"/>
                  <a:gd name="T68" fmla="*/ 131 w 698"/>
                  <a:gd name="T69" fmla="*/ 374 h 389"/>
                  <a:gd name="T70" fmla="*/ 25 w 698"/>
                  <a:gd name="T71" fmla="*/ 389 h 3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8"/>
                  <a:gd name="T109" fmla="*/ 0 h 389"/>
                  <a:gd name="T110" fmla="*/ 698 w 698"/>
                  <a:gd name="T111" fmla="*/ 389 h 3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8" h="389">
                    <a:moveTo>
                      <a:pt x="25" y="389"/>
                    </a:moveTo>
                    <a:lnTo>
                      <a:pt x="30" y="369"/>
                    </a:lnTo>
                    <a:lnTo>
                      <a:pt x="10" y="354"/>
                    </a:lnTo>
                    <a:lnTo>
                      <a:pt x="0" y="339"/>
                    </a:lnTo>
                    <a:lnTo>
                      <a:pt x="15" y="318"/>
                    </a:lnTo>
                    <a:lnTo>
                      <a:pt x="81" y="318"/>
                    </a:lnTo>
                    <a:lnTo>
                      <a:pt x="76" y="293"/>
                    </a:lnTo>
                    <a:lnTo>
                      <a:pt x="101" y="278"/>
                    </a:lnTo>
                    <a:lnTo>
                      <a:pt x="86" y="263"/>
                    </a:lnTo>
                    <a:lnTo>
                      <a:pt x="116" y="212"/>
                    </a:lnTo>
                    <a:lnTo>
                      <a:pt x="147" y="187"/>
                    </a:lnTo>
                    <a:lnTo>
                      <a:pt x="268" y="172"/>
                    </a:lnTo>
                    <a:lnTo>
                      <a:pt x="273" y="136"/>
                    </a:lnTo>
                    <a:lnTo>
                      <a:pt x="308" y="162"/>
                    </a:lnTo>
                    <a:lnTo>
                      <a:pt x="334" y="106"/>
                    </a:lnTo>
                    <a:lnTo>
                      <a:pt x="359" y="61"/>
                    </a:lnTo>
                    <a:lnTo>
                      <a:pt x="399" y="20"/>
                    </a:lnTo>
                    <a:lnTo>
                      <a:pt x="475" y="0"/>
                    </a:lnTo>
                    <a:lnTo>
                      <a:pt x="511" y="25"/>
                    </a:lnTo>
                    <a:lnTo>
                      <a:pt x="541" y="5"/>
                    </a:lnTo>
                    <a:lnTo>
                      <a:pt x="566" y="20"/>
                    </a:lnTo>
                    <a:lnTo>
                      <a:pt x="576" y="0"/>
                    </a:lnTo>
                    <a:lnTo>
                      <a:pt x="596" y="0"/>
                    </a:lnTo>
                    <a:lnTo>
                      <a:pt x="632" y="35"/>
                    </a:lnTo>
                    <a:lnTo>
                      <a:pt x="642" y="101"/>
                    </a:lnTo>
                    <a:lnTo>
                      <a:pt x="667" y="121"/>
                    </a:lnTo>
                    <a:lnTo>
                      <a:pt x="677" y="152"/>
                    </a:lnTo>
                    <a:lnTo>
                      <a:pt x="698" y="152"/>
                    </a:lnTo>
                    <a:lnTo>
                      <a:pt x="672" y="197"/>
                    </a:lnTo>
                    <a:lnTo>
                      <a:pt x="642" y="212"/>
                    </a:lnTo>
                    <a:lnTo>
                      <a:pt x="637" y="253"/>
                    </a:lnTo>
                    <a:lnTo>
                      <a:pt x="576" y="293"/>
                    </a:lnTo>
                    <a:lnTo>
                      <a:pt x="167" y="359"/>
                    </a:lnTo>
                    <a:lnTo>
                      <a:pt x="126" y="354"/>
                    </a:lnTo>
                    <a:lnTo>
                      <a:pt x="131" y="374"/>
                    </a:lnTo>
                    <a:lnTo>
                      <a:pt x="25" y="389"/>
                    </a:lnTo>
                    <a:close/>
                  </a:path>
                </a:pathLst>
              </a:custGeom>
              <a:grpFill/>
              <a:ln w="0">
                <a:solidFill>
                  <a:srgbClr val="000000"/>
                </a:solidFill>
                <a:prstDash val="solid"/>
                <a:round/>
                <a:headEnd/>
                <a:tailEnd/>
              </a:ln>
            </p:spPr>
            <p:txBody>
              <a:bodyPr/>
              <a:lstStyle/>
              <a:p>
                <a:endParaRPr lang="en-US"/>
              </a:p>
            </p:txBody>
          </p:sp>
          <p:sp>
            <p:nvSpPr>
              <p:cNvPr id="8310" name="Freeform 19"/>
              <p:cNvSpPr>
                <a:spLocks/>
              </p:cNvSpPr>
              <p:nvPr/>
            </p:nvSpPr>
            <p:spPr bwMode="auto">
              <a:xfrm>
                <a:off x="4822" y="1985"/>
                <a:ext cx="116" cy="182"/>
              </a:xfrm>
              <a:custGeom>
                <a:avLst/>
                <a:gdLst>
                  <a:gd name="T0" fmla="*/ 0 w 116"/>
                  <a:gd name="T1" fmla="*/ 30 h 182"/>
                  <a:gd name="T2" fmla="*/ 56 w 116"/>
                  <a:gd name="T3" fmla="*/ 182 h 182"/>
                  <a:gd name="T4" fmla="*/ 111 w 116"/>
                  <a:gd name="T5" fmla="*/ 167 h 182"/>
                  <a:gd name="T6" fmla="*/ 116 w 116"/>
                  <a:gd name="T7" fmla="*/ 146 h 182"/>
                  <a:gd name="T8" fmla="*/ 96 w 116"/>
                  <a:gd name="T9" fmla="*/ 126 h 182"/>
                  <a:gd name="T10" fmla="*/ 71 w 116"/>
                  <a:gd name="T11" fmla="*/ 111 h 182"/>
                  <a:gd name="T12" fmla="*/ 40 w 116"/>
                  <a:gd name="T13" fmla="*/ 40 h 182"/>
                  <a:gd name="T14" fmla="*/ 45 w 116"/>
                  <a:gd name="T15" fmla="*/ 10 h 182"/>
                  <a:gd name="T16" fmla="*/ 15 w 116"/>
                  <a:gd name="T17" fmla="*/ 0 h 182"/>
                  <a:gd name="T18" fmla="*/ 0 w 116"/>
                  <a:gd name="T19" fmla="*/ 3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82"/>
                  <a:gd name="T32" fmla="*/ 116 w 11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82">
                    <a:moveTo>
                      <a:pt x="0" y="30"/>
                    </a:moveTo>
                    <a:lnTo>
                      <a:pt x="56" y="182"/>
                    </a:lnTo>
                    <a:lnTo>
                      <a:pt x="111" y="167"/>
                    </a:lnTo>
                    <a:lnTo>
                      <a:pt x="116" y="146"/>
                    </a:lnTo>
                    <a:lnTo>
                      <a:pt x="96" y="126"/>
                    </a:lnTo>
                    <a:lnTo>
                      <a:pt x="71" y="111"/>
                    </a:lnTo>
                    <a:lnTo>
                      <a:pt x="40" y="40"/>
                    </a:lnTo>
                    <a:lnTo>
                      <a:pt x="45" y="10"/>
                    </a:lnTo>
                    <a:lnTo>
                      <a:pt x="15" y="0"/>
                    </a:lnTo>
                    <a:lnTo>
                      <a:pt x="0" y="30"/>
                    </a:lnTo>
                    <a:close/>
                  </a:path>
                </a:pathLst>
              </a:custGeom>
              <a:grpFill/>
              <a:ln w="0">
                <a:solidFill>
                  <a:srgbClr val="000000"/>
                </a:solidFill>
                <a:prstDash val="solid"/>
                <a:round/>
                <a:headEnd/>
                <a:tailEnd/>
              </a:ln>
            </p:spPr>
            <p:txBody>
              <a:bodyPr/>
              <a:lstStyle/>
              <a:p>
                <a:endParaRPr lang="en-US"/>
              </a:p>
            </p:txBody>
          </p:sp>
          <p:sp>
            <p:nvSpPr>
              <p:cNvPr id="8311" name="Freeform 20"/>
              <p:cNvSpPr>
                <a:spLocks/>
              </p:cNvSpPr>
              <p:nvPr/>
            </p:nvSpPr>
            <p:spPr bwMode="auto">
              <a:xfrm>
                <a:off x="4883" y="2232"/>
                <a:ext cx="40" cy="117"/>
              </a:xfrm>
              <a:custGeom>
                <a:avLst/>
                <a:gdLst>
                  <a:gd name="T0" fmla="*/ 0 w 40"/>
                  <a:gd name="T1" fmla="*/ 61 h 117"/>
                  <a:gd name="T2" fmla="*/ 20 w 40"/>
                  <a:gd name="T3" fmla="*/ 117 h 117"/>
                  <a:gd name="T4" fmla="*/ 30 w 40"/>
                  <a:gd name="T5" fmla="*/ 101 h 117"/>
                  <a:gd name="T6" fmla="*/ 25 w 40"/>
                  <a:gd name="T7" fmla="*/ 61 h 117"/>
                  <a:gd name="T8" fmla="*/ 35 w 40"/>
                  <a:gd name="T9" fmla="*/ 61 h 117"/>
                  <a:gd name="T10" fmla="*/ 40 w 40"/>
                  <a:gd name="T11" fmla="*/ 0 h 117"/>
                  <a:gd name="T12" fmla="*/ 5 w 40"/>
                  <a:gd name="T13" fmla="*/ 10 h 117"/>
                  <a:gd name="T14" fmla="*/ 0 w 40"/>
                  <a:gd name="T15" fmla="*/ 61 h 11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17"/>
                  <a:gd name="T26" fmla="*/ 40 w 40"/>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17">
                    <a:moveTo>
                      <a:pt x="0" y="61"/>
                    </a:moveTo>
                    <a:lnTo>
                      <a:pt x="20" y="117"/>
                    </a:lnTo>
                    <a:lnTo>
                      <a:pt x="30" y="101"/>
                    </a:lnTo>
                    <a:lnTo>
                      <a:pt x="25" y="61"/>
                    </a:lnTo>
                    <a:lnTo>
                      <a:pt x="35" y="61"/>
                    </a:lnTo>
                    <a:lnTo>
                      <a:pt x="40" y="0"/>
                    </a:lnTo>
                    <a:lnTo>
                      <a:pt x="5" y="10"/>
                    </a:lnTo>
                    <a:lnTo>
                      <a:pt x="0" y="61"/>
                    </a:lnTo>
                    <a:close/>
                  </a:path>
                </a:pathLst>
              </a:custGeom>
              <a:grpFill/>
              <a:ln w="0">
                <a:solidFill>
                  <a:srgbClr val="000000"/>
                </a:solidFill>
                <a:prstDash val="solid"/>
                <a:round/>
                <a:headEnd/>
                <a:tailEnd/>
              </a:ln>
            </p:spPr>
            <p:txBody>
              <a:bodyPr/>
              <a:lstStyle/>
              <a:p>
                <a:endParaRPr lang="en-US"/>
              </a:p>
            </p:txBody>
          </p:sp>
          <p:sp>
            <p:nvSpPr>
              <p:cNvPr id="8312" name="Freeform 21"/>
              <p:cNvSpPr>
                <a:spLocks/>
              </p:cNvSpPr>
              <p:nvPr/>
            </p:nvSpPr>
            <p:spPr bwMode="auto">
              <a:xfrm>
                <a:off x="4246" y="2025"/>
                <a:ext cx="429" cy="460"/>
              </a:xfrm>
              <a:custGeom>
                <a:avLst/>
                <a:gdLst>
                  <a:gd name="T0" fmla="*/ 131 w 429"/>
                  <a:gd name="T1" fmla="*/ 0 h 460"/>
                  <a:gd name="T2" fmla="*/ 151 w 429"/>
                  <a:gd name="T3" fmla="*/ 91 h 460"/>
                  <a:gd name="T4" fmla="*/ 252 w 429"/>
                  <a:gd name="T5" fmla="*/ 66 h 460"/>
                  <a:gd name="T6" fmla="*/ 263 w 429"/>
                  <a:gd name="T7" fmla="*/ 121 h 460"/>
                  <a:gd name="T8" fmla="*/ 298 w 429"/>
                  <a:gd name="T9" fmla="*/ 116 h 460"/>
                  <a:gd name="T10" fmla="*/ 313 w 429"/>
                  <a:gd name="T11" fmla="*/ 81 h 460"/>
                  <a:gd name="T12" fmla="*/ 359 w 429"/>
                  <a:gd name="T13" fmla="*/ 81 h 460"/>
                  <a:gd name="T14" fmla="*/ 379 w 429"/>
                  <a:gd name="T15" fmla="*/ 56 h 460"/>
                  <a:gd name="T16" fmla="*/ 414 w 429"/>
                  <a:gd name="T17" fmla="*/ 66 h 460"/>
                  <a:gd name="T18" fmla="*/ 429 w 429"/>
                  <a:gd name="T19" fmla="*/ 96 h 460"/>
                  <a:gd name="T20" fmla="*/ 384 w 429"/>
                  <a:gd name="T21" fmla="*/ 81 h 460"/>
                  <a:gd name="T22" fmla="*/ 359 w 429"/>
                  <a:gd name="T23" fmla="*/ 152 h 460"/>
                  <a:gd name="T24" fmla="*/ 333 w 429"/>
                  <a:gd name="T25" fmla="*/ 177 h 460"/>
                  <a:gd name="T26" fmla="*/ 323 w 429"/>
                  <a:gd name="T27" fmla="*/ 223 h 460"/>
                  <a:gd name="T28" fmla="*/ 288 w 429"/>
                  <a:gd name="T29" fmla="*/ 243 h 460"/>
                  <a:gd name="T30" fmla="*/ 273 w 429"/>
                  <a:gd name="T31" fmla="*/ 233 h 460"/>
                  <a:gd name="T32" fmla="*/ 247 w 429"/>
                  <a:gd name="T33" fmla="*/ 248 h 460"/>
                  <a:gd name="T34" fmla="*/ 258 w 429"/>
                  <a:gd name="T35" fmla="*/ 268 h 460"/>
                  <a:gd name="T36" fmla="*/ 237 w 429"/>
                  <a:gd name="T37" fmla="*/ 334 h 460"/>
                  <a:gd name="T38" fmla="*/ 237 w 429"/>
                  <a:gd name="T39" fmla="*/ 369 h 460"/>
                  <a:gd name="T40" fmla="*/ 172 w 429"/>
                  <a:gd name="T41" fmla="*/ 420 h 460"/>
                  <a:gd name="T42" fmla="*/ 156 w 429"/>
                  <a:gd name="T43" fmla="*/ 420 h 460"/>
                  <a:gd name="T44" fmla="*/ 136 w 429"/>
                  <a:gd name="T45" fmla="*/ 450 h 460"/>
                  <a:gd name="T46" fmla="*/ 96 w 429"/>
                  <a:gd name="T47" fmla="*/ 460 h 460"/>
                  <a:gd name="T48" fmla="*/ 76 w 429"/>
                  <a:gd name="T49" fmla="*/ 425 h 460"/>
                  <a:gd name="T50" fmla="*/ 45 w 429"/>
                  <a:gd name="T51" fmla="*/ 425 h 460"/>
                  <a:gd name="T52" fmla="*/ 35 w 429"/>
                  <a:gd name="T53" fmla="*/ 394 h 460"/>
                  <a:gd name="T54" fmla="*/ 10 w 429"/>
                  <a:gd name="T55" fmla="*/ 374 h 460"/>
                  <a:gd name="T56" fmla="*/ 0 w 429"/>
                  <a:gd name="T57" fmla="*/ 308 h 460"/>
                  <a:gd name="T58" fmla="*/ 20 w 429"/>
                  <a:gd name="T59" fmla="*/ 293 h 460"/>
                  <a:gd name="T60" fmla="*/ 30 w 429"/>
                  <a:gd name="T61" fmla="*/ 273 h 460"/>
                  <a:gd name="T62" fmla="*/ 30 w 429"/>
                  <a:gd name="T63" fmla="*/ 248 h 460"/>
                  <a:gd name="T64" fmla="*/ 45 w 429"/>
                  <a:gd name="T65" fmla="*/ 217 h 460"/>
                  <a:gd name="T66" fmla="*/ 60 w 429"/>
                  <a:gd name="T67" fmla="*/ 212 h 460"/>
                  <a:gd name="T68" fmla="*/ 66 w 429"/>
                  <a:gd name="T69" fmla="*/ 182 h 460"/>
                  <a:gd name="T70" fmla="*/ 76 w 429"/>
                  <a:gd name="T71" fmla="*/ 157 h 460"/>
                  <a:gd name="T72" fmla="*/ 86 w 429"/>
                  <a:gd name="T73" fmla="*/ 142 h 460"/>
                  <a:gd name="T74" fmla="*/ 86 w 429"/>
                  <a:gd name="T75" fmla="*/ 152 h 460"/>
                  <a:gd name="T76" fmla="*/ 106 w 429"/>
                  <a:gd name="T77" fmla="*/ 127 h 460"/>
                  <a:gd name="T78" fmla="*/ 121 w 429"/>
                  <a:gd name="T79" fmla="*/ 86 h 460"/>
                  <a:gd name="T80" fmla="*/ 121 w 429"/>
                  <a:gd name="T81" fmla="*/ 31 h 460"/>
                  <a:gd name="T82" fmla="*/ 131 w 429"/>
                  <a:gd name="T83" fmla="*/ 0 h 4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9"/>
                  <a:gd name="T127" fmla="*/ 0 h 460"/>
                  <a:gd name="T128" fmla="*/ 429 w 429"/>
                  <a:gd name="T129" fmla="*/ 460 h 4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9" h="460">
                    <a:moveTo>
                      <a:pt x="131" y="0"/>
                    </a:moveTo>
                    <a:lnTo>
                      <a:pt x="151" y="91"/>
                    </a:lnTo>
                    <a:lnTo>
                      <a:pt x="252" y="66"/>
                    </a:lnTo>
                    <a:lnTo>
                      <a:pt x="263" y="121"/>
                    </a:lnTo>
                    <a:lnTo>
                      <a:pt x="298" y="116"/>
                    </a:lnTo>
                    <a:lnTo>
                      <a:pt x="313" y="81"/>
                    </a:lnTo>
                    <a:lnTo>
                      <a:pt x="359" y="81"/>
                    </a:lnTo>
                    <a:lnTo>
                      <a:pt x="379" y="56"/>
                    </a:lnTo>
                    <a:lnTo>
                      <a:pt x="414" y="66"/>
                    </a:lnTo>
                    <a:lnTo>
                      <a:pt x="429" y="96"/>
                    </a:lnTo>
                    <a:lnTo>
                      <a:pt x="384" y="81"/>
                    </a:lnTo>
                    <a:lnTo>
                      <a:pt x="359" y="152"/>
                    </a:lnTo>
                    <a:lnTo>
                      <a:pt x="333" y="177"/>
                    </a:lnTo>
                    <a:lnTo>
                      <a:pt x="323" y="223"/>
                    </a:lnTo>
                    <a:lnTo>
                      <a:pt x="288" y="243"/>
                    </a:lnTo>
                    <a:lnTo>
                      <a:pt x="273" y="233"/>
                    </a:lnTo>
                    <a:lnTo>
                      <a:pt x="247" y="248"/>
                    </a:lnTo>
                    <a:lnTo>
                      <a:pt x="258" y="268"/>
                    </a:lnTo>
                    <a:lnTo>
                      <a:pt x="237" y="334"/>
                    </a:lnTo>
                    <a:lnTo>
                      <a:pt x="237" y="369"/>
                    </a:lnTo>
                    <a:lnTo>
                      <a:pt x="172" y="420"/>
                    </a:lnTo>
                    <a:lnTo>
                      <a:pt x="156" y="420"/>
                    </a:lnTo>
                    <a:lnTo>
                      <a:pt x="136" y="450"/>
                    </a:lnTo>
                    <a:lnTo>
                      <a:pt x="96" y="460"/>
                    </a:lnTo>
                    <a:lnTo>
                      <a:pt x="76" y="425"/>
                    </a:lnTo>
                    <a:lnTo>
                      <a:pt x="45" y="425"/>
                    </a:lnTo>
                    <a:lnTo>
                      <a:pt x="35" y="394"/>
                    </a:lnTo>
                    <a:lnTo>
                      <a:pt x="10" y="374"/>
                    </a:lnTo>
                    <a:lnTo>
                      <a:pt x="0" y="308"/>
                    </a:lnTo>
                    <a:lnTo>
                      <a:pt x="20" y="293"/>
                    </a:lnTo>
                    <a:lnTo>
                      <a:pt x="30" y="273"/>
                    </a:lnTo>
                    <a:lnTo>
                      <a:pt x="30" y="248"/>
                    </a:lnTo>
                    <a:lnTo>
                      <a:pt x="45" y="217"/>
                    </a:lnTo>
                    <a:lnTo>
                      <a:pt x="60" y="212"/>
                    </a:lnTo>
                    <a:lnTo>
                      <a:pt x="66" y="182"/>
                    </a:lnTo>
                    <a:lnTo>
                      <a:pt x="76" y="157"/>
                    </a:lnTo>
                    <a:lnTo>
                      <a:pt x="86" y="142"/>
                    </a:lnTo>
                    <a:lnTo>
                      <a:pt x="86" y="152"/>
                    </a:lnTo>
                    <a:lnTo>
                      <a:pt x="106" y="127"/>
                    </a:lnTo>
                    <a:lnTo>
                      <a:pt x="121" y="86"/>
                    </a:lnTo>
                    <a:lnTo>
                      <a:pt x="121" y="31"/>
                    </a:lnTo>
                    <a:lnTo>
                      <a:pt x="131" y="0"/>
                    </a:lnTo>
                    <a:close/>
                  </a:path>
                </a:pathLst>
              </a:custGeom>
              <a:grpFill/>
              <a:ln w="0">
                <a:solidFill>
                  <a:srgbClr val="000000"/>
                </a:solidFill>
                <a:prstDash val="solid"/>
                <a:round/>
                <a:headEnd/>
                <a:tailEnd/>
              </a:ln>
            </p:spPr>
            <p:txBody>
              <a:bodyPr/>
              <a:lstStyle/>
              <a:p>
                <a:endParaRPr lang="en-US"/>
              </a:p>
            </p:txBody>
          </p:sp>
          <p:sp>
            <p:nvSpPr>
              <p:cNvPr id="8313" name="Freeform 22"/>
              <p:cNvSpPr>
                <a:spLocks/>
              </p:cNvSpPr>
              <p:nvPr/>
            </p:nvSpPr>
            <p:spPr bwMode="auto">
              <a:xfrm>
                <a:off x="4190" y="2106"/>
                <a:ext cx="728" cy="485"/>
              </a:xfrm>
              <a:custGeom>
                <a:avLst/>
                <a:gdLst>
                  <a:gd name="T0" fmla="*/ 485 w 728"/>
                  <a:gd name="T1" fmla="*/ 15 h 485"/>
                  <a:gd name="T2" fmla="*/ 440 w 728"/>
                  <a:gd name="T3" fmla="*/ 0 h 485"/>
                  <a:gd name="T4" fmla="*/ 415 w 728"/>
                  <a:gd name="T5" fmla="*/ 71 h 485"/>
                  <a:gd name="T6" fmla="*/ 389 w 728"/>
                  <a:gd name="T7" fmla="*/ 96 h 485"/>
                  <a:gd name="T8" fmla="*/ 379 w 728"/>
                  <a:gd name="T9" fmla="*/ 142 h 485"/>
                  <a:gd name="T10" fmla="*/ 344 w 728"/>
                  <a:gd name="T11" fmla="*/ 162 h 485"/>
                  <a:gd name="T12" fmla="*/ 329 w 728"/>
                  <a:gd name="T13" fmla="*/ 152 h 485"/>
                  <a:gd name="T14" fmla="*/ 303 w 728"/>
                  <a:gd name="T15" fmla="*/ 167 h 485"/>
                  <a:gd name="T16" fmla="*/ 314 w 728"/>
                  <a:gd name="T17" fmla="*/ 187 h 485"/>
                  <a:gd name="T18" fmla="*/ 293 w 728"/>
                  <a:gd name="T19" fmla="*/ 253 h 485"/>
                  <a:gd name="T20" fmla="*/ 293 w 728"/>
                  <a:gd name="T21" fmla="*/ 288 h 485"/>
                  <a:gd name="T22" fmla="*/ 228 w 728"/>
                  <a:gd name="T23" fmla="*/ 339 h 485"/>
                  <a:gd name="T24" fmla="*/ 212 w 728"/>
                  <a:gd name="T25" fmla="*/ 339 h 485"/>
                  <a:gd name="T26" fmla="*/ 192 w 728"/>
                  <a:gd name="T27" fmla="*/ 369 h 485"/>
                  <a:gd name="T28" fmla="*/ 152 w 728"/>
                  <a:gd name="T29" fmla="*/ 379 h 485"/>
                  <a:gd name="T30" fmla="*/ 132 w 728"/>
                  <a:gd name="T31" fmla="*/ 344 h 485"/>
                  <a:gd name="T32" fmla="*/ 122 w 728"/>
                  <a:gd name="T33" fmla="*/ 344 h 485"/>
                  <a:gd name="T34" fmla="*/ 96 w 728"/>
                  <a:gd name="T35" fmla="*/ 389 h 485"/>
                  <a:gd name="T36" fmla="*/ 66 w 728"/>
                  <a:gd name="T37" fmla="*/ 404 h 485"/>
                  <a:gd name="T38" fmla="*/ 61 w 728"/>
                  <a:gd name="T39" fmla="*/ 445 h 485"/>
                  <a:gd name="T40" fmla="*/ 0 w 728"/>
                  <a:gd name="T41" fmla="*/ 485 h 485"/>
                  <a:gd name="T42" fmla="*/ 187 w 728"/>
                  <a:gd name="T43" fmla="*/ 450 h 485"/>
                  <a:gd name="T44" fmla="*/ 728 w 728"/>
                  <a:gd name="T45" fmla="*/ 323 h 485"/>
                  <a:gd name="T46" fmla="*/ 713 w 728"/>
                  <a:gd name="T47" fmla="*/ 273 h 485"/>
                  <a:gd name="T48" fmla="*/ 682 w 728"/>
                  <a:gd name="T49" fmla="*/ 268 h 485"/>
                  <a:gd name="T50" fmla="*/ 667 w 728"/>
                  <a:gd name="T51" fmla="*/ 288 h 485"/>
                  <a:gd name="T52" fmla="*/ 652 w 728"/>
                  <a:gd name="T53" fmla="*/ 278 h 485"/>
                  <a:gd name="T54" fmla="*/ 662 w 728"/>
                  <a:gd name="T55" fmla="*/ 263 h 485"/>
                  <a:gd name="T56" fmla="*/ 662 w 728"/>
                  <a:gd name="T57" fmla="*/ 243 h 485"/>
                  <a:gd name="T58" fmla="*/ 647 w 728"/>
                  <a:gd name="T59" fmla="*/ 232 h 485"/>
                  <a:gd name="T60" fmla="*/ 667 w 728"/>
                  <a:gd name="T61" fmla="*/ 217 h 485"/>
                  <a:gd name="T62" fmla="*/ 652 w 728"/>
                  <a:gd name="T63" fmla="*/ 197 h 485"/>
                  <a:gd name="T64" fmla="*/ 612 w 728"/>
                  <a:gd name="T65" fmla="*/ 172 h 485"/>
                  <a:gd name="T66" fmla="*/ 647 w 728"/>
                  <a:gd name="T67" fmla="*/ 172 h 485"/>
                  <a:gd name="T68" fmla="*/ 637 w 728"/>
                  <a:gd name="T69" fmla="*/ 147 h 485"/>
                  <a:gd name="T70" fmla="*/ 612 w 728"/>
                  <a:gd name="T71" fmla="*/ 131 h 485"/>
                  <a:gd name="T72" fmla="*/ 571 w 728"/>
                  <a:gd name="T73" fmla="*/ 101 h 485"/>
                  <a:gd name="T74" fmla="*/ 546 w 728"/>
                  <a:gd name="T75" fmla="*/ 101 h 485"/>
                  <a:gd name="T76" fmla="*/ 551 w 728"/>
                  <a:gd name="T77" fmla="*/ 66 h 485"/>
                  <a:gd name="T78" fmla="*/ 566 w 728"/>
                  <a:gd name="T79" fmla="*/ 46 h 485"/>
                  <a:gd name="T80" fmla="*/ 506 w 728"/>
                  <a:gd name="T81" fmla="*/ 10 h 485"/>
                  <a:gd name="T82" fmla="*/ 485 w 728"/>
                  <a:gd name="T83" fmla="*/ 15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8"/>
                  <a:gd name="T127" fmla="*/ 0 h 485"/>
                  <a:gd name="T128" fmla="*/ 728 w 728"/>
                  <a:gd name="T129" fmla="*/ 485 h 4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8" h="485">
                    <a:moveTo>
                      <a:pt x="485" y="15"/>
                    </a:moveTo>
                    <a:lnTo>
                      <a:pt x="440" y="0"/>
                    </a:lnTo>
                    <a:lnTo>
                      <a:pt x="415" y="71"/>
                    </a:lnTo>
                    <a:lnTo>
                      <a:pt x="389" y="96"/>
                    </a:lnTo>
                    <a:lnTo>
                      <a:pt x="379" y="142"/>
                    </a:lnTo>
                    <a:lnTo>
                      <a:pt x="344" y="162"/>
                    </a:lnTo>
                    <a:lnTo>
                      <a:pt x="329" y="152"/>
                    </a:lnTo>
                    <a:lnTo>
                      <a:pt x="303" y="167"/>
                    </a:lnTo>
                    <a:lnTo>
                      <a:pt x="314" y="187"/>
                    </a:lnTo>
                    <a:lnTo>
                      <a:pt x="293" y="253"/>
                    </a:lnTo>
                    <a:lnTo>
                      <a:pt x="293" y="288"/>
                    </a:lnTo>
                    <a:lnTo>
                      <a:pt x="228" y="339"/>
                    </a:lnTo>
                    <a:lnTo>
                      <a:pt x="212" y="339"/>
                    </a:lnTo>
                    <a:lnTo>
                      <a:pt x="192" y="369"/>
                    </a:lnTo>
                    <a:lnTo>
                      <a:pt x="152" y="379"/>
                    </a:lnTo>
                    <a:lnTo>
                      <a:pt x="132" y="344"/>
                    </a:lnTo>
                    <a:lnTo>
                      <a:pt x="122" y="344"/>
                    </a:lnTo>
                    <a:lnTo>
                      <a:pt x="96" y="389"/>
                    </a:lnTo>
                    <a:lnTo>
                      <a:pt x="66" y="404"/>
                    </a:lnTo>
                    <a:lnTo>
                      <a:pt x="61" y="445"/>
                    </a:lnTo>
                    <a:lnTo>
                      <a:pt x="0" y="485"/>
                    </a:lnTo>
                    <a:lnTo>
                      <a:pt x="187" y="450"/>
                    </a:lnTo>
                    <a:lnTo>
                      <a:pt x="728" y="323"/>
                    </a:lnTo>
                    <a:lnTo>
                      <a:pt x="713" y="273"/>
                    </a:lnTo>
                    <a:lnTo>
                      <a:pt x="682" y="268"/>
                    </a:lnTo>
                    <a:lnTo>
                      <a:pt x="667" y="288"/>
                    </a:lnTo>
                    <a:lnTo>
                      <a:pt x="652" y="278"/>
                    </a:lnTo>
                    <a:lnTo>
                      <a:pt x="662" y="263"/>
                    </a:lnTo>
                    <a:lnTo>
                      <a:pt x="662" y="243"/>
                    </a:lnTo>
                    <a:lnTo>
                      <a:pt x="647" y="232"/>
                    </a:lnTo>
                    <a:lnTo>
                      <a:pt x="667" y="217"/>
                    </a:lnTo>
                    <a:lnTo>
                      <a:pt x="652" y="197"/>
                    </a:lnTo>
                    <a:lnTo>
                      <a:pt x="612" y="172"/>
                    </a:lnTo>
                    <a:lnTo>
                      <a:pt x="647" y="172"/>
                    </a:lnTo>
                    <a:lnTo>
                      <a:pt x="637" y="147"/>
                    </a:lnTo>
                    <a:lnTo>
                      <a:pt x="612" y="131"/>
                    </a:lnTo>
                    <a:lnTo>
                      <a:pt x="571" y="101"/>
                    </a:lnTo>
                    <a:lnTo>
                      <a:pt x="546" y="101"/>
                    </a:lnTo>
                    <a:lnTo>
                      <a:pt x="551" y="66"/>
                    </a:lnTo>
                    <a:lnTo>
                      <a:pt x="566" y="46"/>
                    </a:lnTo>
                    <a:lnTo>
                      <a:pt x="506" y="10"/>
                    </a:lnTo>
                    <a:lnTo>
                      <a:pt x="485" y="15"/>
                    </a:lnTo>
                    <a:close/>
                  </a:path>
                </a:pathLst>
              </a:custGeom>
              <a:grpFill/>
              <a:ln w="0">
                <a:solidFill>
                  <a:srgbClr val="000000"/>
                </a:solidFill>
                <a:prstDash val="solid"/>
                <a:round/>
                <a:headEnd/>
                <a:tailEnd/>
              </a:ln>
            </p:spPr>
            <p:txBody>
              <a:bodyPr/>
              <a:lstStyle/>
              <a:p>
                <a:endParaRPr lang="en-US"/>
              </a:p>
            </p:txBody>
          </p:sp>
          <p:sp>
            <p:nvSpPr>
              <p:cNvPr id="8314" name="Freeform 23"/>
              <p:cNvSpPr>
                <a:spLocks/>
              </p:cNvSpPr>
              <p:nvPr/>
            </p:nvSpPr>
            <p:spPr bwMode="auto">
              <a:xfrm>
                <a:off x="1047" y="2616"/>
                <a:ext cx="642" cy="794"/>
              </a:xfrm>
              <a:custGeom>
                <a:avLst/>
                <a:gdLst>
                  <a:gd name="T0" fmla="*/ 642 w 642"/>
                  <a:gd name="T1" fmla="*/ 51 h 794"/>
                  <a:gd name="T2" fmla="*/ 576 w 642"/>
                  <a:gd name="T3" fmla="*/ 794 h 794"/>
                  <a:gd name="T4" fmla="*/ 343 w 642"/>
                  <a:gd name="T5" fmla="*/ 773 h 794"/>
                  <a:gd name="T6" fmla="*/ 0 w 642"/>
                  <a:gd name="T7" fmla="*/ 581 h 794"/>
                  <a:gd name="T8" fmla="*/ 5 w 642"/>
                  <a:gd name="T9" fmla="*/ 541 h 794"/>
                  <a:gd name="T10" fmla="*/ 30 w 642"/>
                  <a:gd name="T11" fmla="*/ 501 h 794"/>
                  <a:gd name="T12" fmla="*/ 5 w 642"/>
                  <a:gd name="T13" fmla="*/ 480 h 794"/>
                  <a:gd name="T14" fmla="*/ 30 w 642"/>
                  <a:gd name="T15" fmla="*/ 430 h 794"/>
                  <a:gd name="T16" fmla="*/ 50 w 642"/>
                  <a:gd name="T17" fmla="*/ 374 h 794"/>
                  <a:gd name="T18" fmla="*/ 76 w 642"/>
                  <a:gd name="T19" fmla="*/ 349 h 794"/>
                  <a:gd name="T20" fmla="*/ 55 w 642"/>
                  <a:gd name="T21" fmla="*/ 298 h 794"/>
                  <a:gd name="T22" fmla="*/ 60 w 642"/>
                  <a:gd name="T23" fmla="*/ 238 h 794"/>
                  <a:gd name="T24" fmla="*/ 60 w 642"/>
                  <a:gd name="T25" fmla="*/ 111 h 794"/>
                  <a:gd name="T26" fmla="*/ 76 w 642"/>
                  <a:gd name="T27" fmla="*/ 86 h 794"/>
                  <a:gd name="T28" fmla="*/ 96 w 642"/>
                  <a:gd name="T29" fmla="*/ 86 h 794"/>
                  <a:gd name="T30" fmla="*/ 106 w 642"/>
                  <a:gd name="T31" fmla="*/ 111 h 794"/>
                  <a:gd name="T32" fmla="*/ 136 w 642"/>
                  <a:gd name="T33" fmla="*/ 96 h 794"/>
                  <a:gd name="T34" fmla="*/ 146 w 642"/>
                  <a:gd name="T35" fmla="*/ 0 h 794"/>
                  <a:gd name="T36" fmla="*/ 642 w 642"/>
                  <a:gd name="T37" fmla="*/ 51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794"/>
                  <a:gd name="T59" fmla="*/ 642 w 642"/>
                  <a:gd name="T60" fmla="*/ 794 h 7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794">
                    <a:moveTo>
                      <a:pt x="642" y="51"/>
                    </a:moveTo>
                    <a:lnTo>
                      <a:pt x="576" y="794"/>
                    </a:lnTo>
                    <a:lnTo>
                      <a:pt x="343" y="773"/>
                    </a:lnTo>
                    <a:lnTo>
                      <a:pt x="0" y="581"/>
                    </a:lnTo>
                    <a:lnTo>
                      <a:pt x="5" y="541"/>
                    </a:lnTo>
                    <a:lnTo>
                      <a:pt x="30" y="501"/>
                    </a:lnTo>
                    <a:lnTo>
                      <a:pt x="5" y="480"/>
                    </a:lnTo>
                    <a:lnTo>
                      <a:pt x="30" y="430"/>
                    </a:lnTo>
                    <a:lnTo>
                      <a:pt x="50" y="374"/>
                    </a:lnTo>
                    <a:lnTo>
                      <a:pt x="76" y="349"/>
                    </a:lnTo>
                    <a:lnTo>
                      <a:pt x="55" y="298"/>
                    </a:lnTo>
                    <a:lnTo>
                      <a:pt x="60" y="238"/>
                    </a:lnTo>
                    <a:lnTo>
                      <a:pt x="60" y="111"/>
                    </a:lnTo>
                    <a:lnTo>
                      <a:pt x="76" y="86"/>
                    </a:lnTo>
                    <a:lnTo>
                      <a:pt x="96" y="86"/>
                    </a:lnTo>
                    <a:lnTo>
                      <a:pt x="106" y="111"/>
                    </a:lnTo>
                    <a:lnTo>
                      <a:pt x="136" y="96"/>
                    </a:lnTo>
                    <a:lnTo>
                      <a:pt x="146" y="0"/>
                    </a:lnTo>
                    <a:lnTo>
                      <a:pt x="642" y="51"/>
                    </a:lnTo>
                    <a:close/>
                  </a:path>
                </a:pathLst>
              </a:custGeom>
              <a:grpFill/>
              <a:ln w="0">
                <a:solidFill>
                  <a:srgbClr val="000000"/>
                </a:solidFill>
                <a:prstDash val="solid"/>
                <a:round/>
                <a:headEnd/>
                <a:tailEnd/>
              </a:ln>
            </p:spPr>
            <p:txBody>
              <a:bodyPr/>
              <a:lstStyle/>
              <a:p>
                <a:endParaRPr lang="en-US"/>
              </a:p>
            </p:txBody>
          </p:sp>
          <p:sp>
            <p:nvSpPr>
              <p:cNvPr id="8315" name="Freeform 24"/>
              <p:cNvSpPr>
                <a:spLocks/>
              </p:cNvSpPr>
              <p:nvPr/>
            </p:nvSpPr>
            <p:spPr bwMode="auto">
              <a:xfrm>
                <a:off x="1623" y="2667"/>
                <a:ext cx="657" cy="748"/>
              </a:xfrm>
              <a:custGeom>
                <a:avLst/>
                <a:gdLst>
                  <a:gd name="T0" fmla="*/ 0 w 657"/>
                  <a:gd name="T1" fmla="*/ 743 h 748"/>
                  <a:gd name="T2" fmla="*/ 86 w 657"/>
                  <a:gd name="T3" fmla="*/ 748 h 748"/>
                  <a:gd name="T4" fmla="*/ 96 w 657"/>
                  <a:gd name="T5" fmla="*/ 692 h 748"/>
                  <a:gd name="T6" fmla="*/ 288 w 657"/>
                  <a:gd name="T7" fmla="*/ 702 h 748"/>
                  <a:gd name="T8" fmla="*/ 288 w 657"/>
                  <a:gd name="T9" fmla="*/ 672 h 748"/>
                  <a:gd name="T10" fmla="*/ 647 w 657"/>
                  <a:gd name="T11" fmla="*/ 672 h 748"/>
                  <a:gd name="T12" fmla="*/ 657 w 657"/>
                  <a:gd name="T13" fmla="*/ 91 h 748"/>
                  <a:gd name="T14" fmla="*/ 657 w 657"/>
                  <a:gd name="T15" fmla="*/ 40 h 748"/>
                  <a:gd name="T16" fmla="*/ 66 w 657"/>
                  <a:gd name="T17" fmla="*/ 0 h 748"/>
                  <a:gd name="T18" fmla="*/ 0 w 657"/>
                  <a:gd name="T19" fmla="*/ 743 h 7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
                  <a:gd name="T31" fmla="*/ 0 h 748"/>
                  <a:gd name="T32" fmla="*/ 657 w 657"/>
                  <a:gd name="T33" fmla="*/ 748 h 7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 h="748">
                    <a:moveTo>
                      <a:pt x="0" y="743"/>
                    </a:moveTo>
                    <a:lnTo>
                      <a:pt x="86" y="748"/>
                    </a:lnTo>
                    <a:lnTo>
                      <a:pt x="96" y="692"/>
                    </a:lnTo>
                    <a:lnTo>
                      <a:pt x="288" y="702"/>
                    </a:lnTo>
                    <a:lnTo>
                      <a:pt x="288" y="672"/>
                    </a:lnTo>
                    <a:lnTo>
                      <a:pt x="647" y="672"/>
                    </a:lnTo>
                    <a:lnTo>
                      <a:pt x="657" y="91"/>
                    </a:lnTo>
                    <a:lnTo>
                      <a:pt x="657" y="40"/>
                    </a:lnTo>
                    <a:lnTo>
                      <a:pt x="66" y="0"/>
                    </a:lnTo>
                    <a:lnTo>
                      <a:pt x="0" y="743"/>
                    </a:lnTo>
                    <a:close/>
                  </a:path>
                </a:pathLst>
              </a:custGeom>
              <a:grpFill/>
              <a:ln w="0">
                <a:solidFill>
                  <a:srgbClr val="000000"/>
                </a:solidFill>
                <a:prstDash val="solid"/>
                <a:round/>
                <a:headEnd/>
                <a:tailEnd/>
              </a:ln>
            </p:spPr>
            <p:txBody>
              <a:bodyPr/>
              <a:lstStyle/>
              <a:p>
                <a:endParaRPr lang="en-US"/>
              </a:p>
            </p:txBody>
          </p:sp>
          <p:sp>
            <p:nvSpPr>
              <p:cNvPr id="8316" name="Freeform 25"/>
              <p:cNvSpPr>
                <a:spLocks/>
              </p:cNvSpPr>
              <p:nvPr/>
            </p:nvSpPr>
            <p:spPr bwMode="auto">
              <a:xfrm>
                <a:off x="1911" y="2758"/>
                <a:ext cx="1354" cy="1349"/>
              </a:xfrm>
              <a:custGeom>
                <a:avLst/>
                <a:gdLst>
                  <a:gd name="T0" fmla="*/ 1274 w 1354"/>
                  <a:gd name="T1" fmla="*/ 369 h 1349"/>
                  <a:gd name="T2" fmla="*/ 1289 w 1354"/>
                  <a:gd name="T3" fmla="*/ 556 h 1349"/>
                  <a:gd name="T4" fmla="*/ 1314 w 1354"/>
                  <a:gd name="T5" fmla="*/ 631 h 1349"/>
                  <a:gd name="T6" fmla="*/ 1334 w 1354"/>
                  <a:gd name="T7" fmla="*/ 763 h 1349"/>
                  <a:gd name="T8" fmla="*/ 1299 w 1354"/>
                  <a:gd name="T9" fmla="*/ 849 h 1349"/>
                  <a:gd name="T10" fmla="*/ 1233 w 1354"/>
                  <a:gd name="T11" fmla="*/ 884 h 1349"/>
                  <a:gd name="T12" fmla="*/ 1213 w 1354"/>
                  <a:gd name="T13" fmla="*/ 849 h 1349"/>
                  <a:gd name="T14" fmla="*/ 1213 w 1354"/>
                  <a:gd name="T15" fmla="*/ 904 h 1349"/>
                  <a:gd name="T16" fmla="*/ 1112 w 1354"/>
                  <a:gd name="T17" fmla="*/ 990 h 1349"/>
                  <a:gd name="T18" fmla="*/ 1051 w 1354"/>
                  <a:gd name="T19" fmla="*/ 1000 h 1349"/>
                  <a:gd name="T20" fmla="*/ 1026 w 1354"/>
                  <a:gd name="T21" fmla="*/ 1036 h 1349"/>
                  <a:gd name="T22" fmla="*/ 1011 w 1354"/>
                  <a:gd name="T23" fmla="*/ 1061 h 1349"/>
                  <a:gd name="T24" fmla="*/ 925 w 1354"/>
                  <a:gd name="T25" fmla="*/ 1152 h 1349"/>
                  <a:gd name="T26" fmla="*/ 955 w 1354"/>
                  <a:gd name="T27" fmla="*/ 1187 h 1349"/>
                  <a:gd name="T28" fmla="*/ 996 w 1354"/>
                  <a:gd name="T29" fmla="*/ 1339 h 1349"/>
                  <a:gd name="T30" fmla="*/ 940 w 1354"/>
                  <a:gd name="T31" fmla="*/ 1324 h 1349"/>
                  <a:gd name="T32" fmla="*/ 783 w 1354"/>
                  <a:gd name="T33" fmla="*/ 1253 h 1349"/>
                  <a:gd name="T34" fmla="*/ 627 w 1354"/>
                  <a:gd name="T35" fmla="*/ 1041 h 1349"/>
                  <a:gd name="T36" fmla="*/ 536 w 1354"/>
                  <a:gd name="T37" fmla="*/ 884 h 1349"/>
                  <a:gd name="T38" fmla="*/ 399 w 1354"/>
                  <a:gd name="T39" fmla="*/ 874 h 1349"/>
                  <a:gd name="T40" fmla="*/ 334 w 1354"/>
                  <a:gd name="T41" fmla="*/ 934 h 1349"/>
                  <a:gd name="T42" fmla="*/ 212 w 1354"/>
                  <a:gd name="T43" fmla="*/ 889 h 1349"/>
                  <a:gd name="T44" fmla="*/ 131 w 1354"/>
                  <a:gd name="T45" fmla="*/ 768 h 1349"/>
                  <a:gd name="T46" fmla="*/ 66 w 1354"/>
                  <a:gd name="T47" fmla="*/ 692 h 1349"/>
                  <a:gd name="T48" fmla="*/ 0 w 1354"/>
                  <a:gd name="T49" fmla="*/ 611 h 1349"/>
                  <a:gd name="T50" fmla="*/ 359 w 1354"/>
                  <a:gd name="T51" fmla="*/ 581 h 1349"/>
                  <a:gd name="T52" fmla="*/ 672 w 1354"/>
                  <a:gd name="T53" fmla="*/ 10 h 1349"/>
                  <a:gd name="T54" fmla="*/ 697 w 1354"/>
                  <a:gd name="T55" fmla="*/ 283 h 1349"/>
                  <a:gd name="T56" fmla="*/ 753 w 1354"/>
                  <a:gd name="T57" fmla="*/ 293 h 1349"/>
                  <a:gd name="T58" fmla="*/ 879 w 1354"/>
                  <a:gd name="T59" fmla="*/ 303 h 1349"/>
                  <a:gd name="T60" fmla="*/ 965 w 1354"/>
                  <a:gd name="T61" fmla="*/ 323 h 1349"/>
                  <a:gd name="T62" fmla="*/ 1031 w 1354"/>
                  <a:gd name="T63" fmla="*/ 323 h 1349"/>
                  <a:gd name="T64" fmla="*/ 1087 w 1354"/>
                  <a:gd name="T65" fmla="*/ 323 h 1349"/>
                  <a:gd name="T66" fmla="*/ 1198 w 1354"/>
                  <a:gd name="T67" fmla="*/ 338 h 13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4"/>
                  <a:gd name="T103" fmla="*/ 0 h 1349"/>
                  <a:gd name="T104" fmla="*/ 1354 w 1354"/>
                  <a:gd name="T105" fmla="*/ 1349 h 13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4" h="1349">
                    <a:moveTo>
                      <a:pt x="1223" y="338"/>
                    </a:moveTo>
                    <a:lnTo>
                      <a:pt x="1274" y="369"/>
                    </a:lnTo>
                    <a:lnTo>
                      <a:pt x="1279" y="449"/>
                    </a:lnTo>
                    <a:lnTo>
                      <a:pt x="1289" y="556"/>
                    </a:lnTo>
                    <a:lnTo>
                      <a:pt x="1304" y="581"/>
                    </a:lnTo>
                    <a:lnTo>
                      <a:pt x="1314" y="631"/>
                    </a:lnTo>
                    <a:lnTo>
                      <a:pt x="1354" y="697"/>
                    </a:lnTo>
                    <a:lnTo>
                      <a:pt x="1334" y="763"/>
                    </a:lnTo>
                    <a:lnTo>
                      <a:pt x="1334" y="833"/>
                    </a:lnTo>
                    <a:lnTo>
                      <a:pt x="1299" y="849"/>
                    </a:lnTo>
                    <a:lnTo>
                      <a:pt x="1258" y="889"/>
                    </a:lnTo>
                    <a:lnTo>
                      <a:pt x="1233" y="884"/>
                    </a:lnTo>
                    <a:lnTo>
                      <a:pt x="1238" y="849"/>
                    </a:lnTo>
                    <a:lnTo>
                      <a:pt x="1213" y="849"/>
                    </a:lnTo>
                    <a:lnTo>
                      <a:pt x="1208" y="869"/>
                    </a:lnTo>
                    <a:lnTo>
                      <a:pt x="1213" y="904"/>
                    </a:lnTo>
                    <a:lnTo>
                      <a:pt x="1172" y="945"/>
                    </a:lnTo>
                    <a:lnTo>
                      <a:pt x="1112" y="990"/>
                    </a:lnTo>
                    <a:lnTo>
                      <a:pt x="1066" y="1010"/>
                    </a:lnTo>
                    <a:lnTo>
                      <a:pt x="1051" y="1000"/>
                    </a:lnTo>
                    <a:lnTo>
                      <a:pt x="1021" y="1015"/>
                    </a:lnTo>
                    <a:lnTo>
                      <a:pt x="1026" y="1036"/>
                    </a:lnTo>
                    <a:lnTo>
                      <a:pt x="1001" y="1036"/>
                    </a:lnTo>
                    <a:lnTo>
                      <a:pt x="1011" y="1061"/>
                    </a:lnTo>
                    <a:lnTo>
                      <a:pt x="965" y="1147"/>
                    </a:lnTo>
                    <a:lnTo>
                      <a:pt x="925" y="1152"/>
                    </a:lnTo>
                    <a:lnTo>
                      <a:pt x="955" y="1167"/>
                    </a:lnTo>
                    <a:lnTo>
                      <a:pt x="955" y="1187"/>
                    </a:lnTo>
                    <a:lnTo>
                      <a:pt x="970" y="1187"/>
                    </a:lnTo>
                    <a:lnTo>
                      <a:pt x="996" y="1339"/>
                    </a:lnTo>
                    <a:lnTo>
                      <a:pt x="965" y="1349"/>
                    </a:lnTo>
                    <a:lnTo>
                      <a:pt x="940" y="1324"/>
                    </a:lnTo>
                    <a:lnTo>
                      <a:pt x="900" y="1324"/>
                    </a:lnTo>
                    <a:lnTo>
                      <a:pt x="783" y="1253"/>
                    </a:lnTo>
                    <a:lnTo>
                      <a:pt x="718" y="1126"/>
                    </a:lnTo>
                    <a:lnTo>
                      <a:pt x="627" y="1041"/>
                    </a:lnTo>
                    <a:lnTo>
                      <a:pt x="611" y="995"/>
                    </a:lnTo>
                    <a:lnTo>
                      <a:pt x="536" y="884"/>
                    </a:lnTo>
                    <a:lnTo>
                      <a:pt x="470" y="864"/>
                    </a:lnTo>
                    <a:lnTo>
                      <a:pt x="399" y="874"/>
                    </a:lnTo>
                    <a:lnTo>
                      <a:pt x="379" y="919"/>
                    </a:lnTo>
                    <a:lnTo>
                      <a:pt x="334" y="934"/>
                    </a:lnTo>
                    <a:lnTo>
                      <a:pt x="308" y="970"/>
                    </a:lnTo>
                    <a:lnTo>
                      <a:pt x="212" y="889"/>
                    </a:lnTo>
                    <a:lnTo>
                      <a:pt x="172" y="844"/>
                    </a:lnTo>
                    <a:lnTo>
                      <a:pt x="131" y="768"/>
                    </a:lnTo>
                    <a:lnTo>
                      <a:pt x="91" y="743"/>
                    </a:lnTo>
                    <a:lnTo>
                      <a:pt x="66" y="692"/>
                    </a:lnTo>
                    <a:lnTo>
                      <a:pt x="40" y="657"/>
                    </a:lnTo>
                    <a:lnTo>
                      <a:pt x="0" y="611"/>
                    </a:lnTo>
                    <a:lnTo>
                      <a:pt x="0" y="581"/>
                    </a:lnTo>
                    <a:lnTo>
                      <a:pt x="359" y="581"/>
                    </a:lnTo>
                    <a:lnTo>
                      <a:pt x="369" y="0"/>
                    </a:lnTo>
                    <a:lnTo>
                      <a:pt x="672" y="10"/>
                    </a:lnTo>
                    <a:lnTo>
                      <a:pt x="677" y="268"/>
                    </a:lnTo>
                    <a:lnTo>
                      <a:pt x="697" y="283"/>
                    </a:lnTo>
                    <a:lnTo>
                      <a:pt x="723" y="273"/>
                    </a:lnTo>
                    <a:lnTo>
                      <a:pt x="753" y="293"/>
                    </a:lnTo>
                    <a:lnTo>
                      <a:pt x="844" y="313"/>
                    </a:lnTo>
                    <a:lnTo>
                      <a:pt x="879" y="303"/>
                    </a:lnTo>
                    <a:lnTo>
                      <a:pt x="925" y="333"/>
                    </a:lnTo>
                    <a:lnTo>
                      <a:pt x="965" y="323"/>
                    </a:lnTo>
                    <a:lnTo>
                      <a:pt x="996" y="338"/>
                    </a:lnTo>
                    <a:lnTo>
                      <a:pt x="1031" y="323"/>
                    </a:lnTo>
                    <a:lnTo>
                      <a:pt x="1051" y="343"/>
                    </a:lnTo>
                    <a:lnTo>
                      <a:pt x="1087" y="323"/>
                    </a:lnTo>
                    <a:lnTo>
                      <a:pt x="1183" y="318"/>
                    </a:lnTo>
                    <a:lnTo>
                      <a:pt x="1198" y="338"/>
                    </a:lnTo>
                    <a:lnTo>
                      <a:pt x="1223" y="338"/>
                    </a:lnTo>
                    <a:close/>
                  </a:path>
                </a:pathLst>
              </a:custGeom>
              <a:grpFill/>
              <a:ln w="0">
                <a:solidFill>
                  <a:srgbClr val="000000"/>
                </a:solidFill>
                <a:prstDash val="solid"/>
                <a:round/>
                <a:headEnd/>
                <a:tailEnd/>
              </a:ln>
            </p:spPr>
            <p:txBody>
              <a:bodyPr/>
              <a:lstStyle/>
              <a:p>
                <a:endParaRPr lang="en-US"/>
              </a:p>
            </p:txBody>
          </p:sp>
          <p:sp>
            <p:nvSpPr>
              <p:cNvPr id="8317" name="Freeform 26"/>
              <p:cNvSpPr>
                <a:spLocks/>
              </p:cNvSpPr>
              <p:nvPr/>
            </p:nvSpPr>
            <p:spPr bwMode="auto">
              <a:xfrm>
                <a:off x="3119" y="2702"/>
                <a:ext cx="475" cy="505"/>
              </a:xfrm>
              <a:custGeom>
                <a:avLst/>
                <a:gdLst>
                  <a:gd name="T0" fmla="*/ 15 w 475"/>
                  <a:gd name="T1" fmla="*/ 394 h 505"/>
                  <a:gd name="T2" fmla="*/ 15 w 475"/>
                  <a:gd name="T3" fmla="*/ 177 h 505"/>
                  <a:gd name="T4" fmla="*/ 0 w 475"/>
                  <a:gd name="T5" fmla="*/ 36 h 505"/>
                  <a:gd name="T6" fmla="*/ 182 w 475"/>
                  <a:gd name="T7" fmla="*/ 25 h 505"/>
                  <a:gd name="T8" fmla="*/ 439 w 475"/>
                  <a:gd name="T9" fmla="*/ 0 h 505"/>
                  <a:gd name="T10" fmla="*/ 424 w 475"/>
                  <a:gd name="T11" fmla="*/ 56 h 505"/>
                  <a:gd name="T12" fmla="*/ 475 w 475"/>
                  <a:gd name="T13" fmla="*/ 56 h 505"/>
                  <a:gd name="T14" fmla="*/ 465 w 475"/>
                  <a:gd name="T15" fmla="*/ 142 h 505"/>
                  <a:gd name="T16" fmla="*/ 445 w 475"/>
                  <a:gd name="T17" fmla="*/ 162 h 505"/>
                  <a:gd name="T18" fmla="*/ 460 w 475"/>
                  <a:gd name="T19" fmla="*/ 162 h 505"/>
                  <a:gd name="T20" fmla="*/ 439 w 475"/>
                  <a:gd name="T21" fmla="*/ 197 h 505"/>
                  <a:gd name="T22" fmla="*/ 369 w 475"/>
                  <a:gd name="T23" fmla="*/ 334 h 505"/>
                  <a:gd name="T24" fmla="*/ 369 w 475"/>
                  <a:gd name="T25" fmla="*/ 404 h 505"/>
                  <a:gd name="T26" fmla="*/ 384 w 475"/>
                  <a:gd name="T27" fmla="*/ 415 h 505"/>
                  <a:gd name="T28" fmla="*/ 374 w 475"/>
                  <a:gd name="T29" fmla="*/ 470 h 505"/>
                  <a:gd name="T30" fmla="*/ 71 w 475"/>
                  <a:gd name="T31" fmla="*/ 505 h 505"/>
                  <a:gd name="T32" fmla="*/ 66 w 475"/>
                  <a:gd name="T33" fmla="*/ 425 h 505"/>
                  <a:gd name="T34" fmla="*/ 15 w 475"/>
                  <a:gd name="T35" fmla="*/ 394 h 5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5"/>
                  <a:gd name="T55" fmla="*/ 0 h 505"/>
                  <a:gd name="T56" fmla="*/ 475 w 475"/>
                  <a:gd name="T57" fmla="*/ 505 h 5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5" h="505">
                    <a:moveTo>
                      <a:pt x="15" y="394"/>
                    </a:moveTo>
                    <a:lnTo>
                      <a:pt x="15" y="177"/>
                    </a:lnTo>
                    <a:lnTo>
                      <a:pt x="0" y="36"/>
                    </a:lnTo>
                    <a:lnTo>
                      <a:pt x="182" y="25"/>
                    </a:lnTo>
                    <a:lnTo>
                      <a:pt x="439" y="0"/>
                    </a:lnTo>
                    <a:lnTo>
                      <a:pt x="424" y="56"/>
                    </a:lnTo>
                    <a:lnTo>
                      <a:pt x="475" y="56"/>
                    </a:lnTo>
                    <a:lnTo>
                      <a:pt x="465" y="142"/>
                    </a:lnTo>
                    <a:lnTo>
                      <a:pt x="445" y="162"/>
                    </a:lnTo>
                    <a:lnTo>
                      <a:pt x="460" y="162"/>
                    </a:lnTo>
                    <a:lnTo>
                      <a:pt x="439" y="197"/>
                    </a:lnTo>
                    <a:lnTo>
                      <a:pt x="369" y="334"/>
                    </a:lnTo>
                    <a:lnTo>
                      <a:pt x="369" y="404"/>
                    </a:lnTo>
                    <a:lnTo>
                      <a:pt x="384" y="415"/>
                    </a:lnTo>
                    <a:lnTo>
                      <a:pt x="374" y="470"/>
                    </a:lnTo>
                    <a:lnTo>
                      <a:pt x="71" y="505"/>
                    </a:lnTo>
                    <a:lnTo>
                      <a:pt x="66" y="425"/>
                    </a:lnTo>
                    <a:lnTo>
                      <a:pt x="15" y="394"/>
                    </a:lnTo>
                    <a:close/>
                  </a:path>
                </a:pathLst>
              </a:custGeom>
              <a:grpFill/>
              <a:ln w="0">
                <a:solidFill>
                  <a:srgbClr val="000000"/>
                </a:solidFill>
                <a:prstDash val="solid"/>
                <a:round/>
                <a:headEnd/>
                <a:tailEnd/>
              </a:ln>
            </p:spPr>
            <p:txBody>
              <a:bodyPr/>
              <a:lstStyle/>
              <a:p>
                <a:endParaRPr lang="en-US"/>
              </a:p>
            </p:txBody>
          </p:sp>
          <p:sp>
            <p:nvSpPr>
              <p:cNvPr id="8318" name="Freeform 27"/>
              <p:cNvSpPr>
                <a:spLocks/>
              </p:cNvSpPr>
              <p:nvPr/>
            </p:nvSpPr>
            <p:spPr bwMode="auto">
              <a:xfrm>
                <a:off x="3190" y="3172"/>
                <a:ext cx="566" cy="485"/>
              </a:xfrm>
              <a:custGeom>
                <a:avLst/>
                <a:gdLst>
                  <a:gd name="T0" fmla="*/ 0 w 566"/>
                  <a:gd name="T1" fmla="*/ 35 h 485"/>
                  <a:gd name="T2" fmla="*/ 303 w 566"/>
                  <a:gd name="T3" fmla="*/ 0 h 485"/>
                  <a:gd name="T4" fmla="*/ 333 w 566"/>
                  <a:gd name="T5" fmla="*/ 81 h 485"/>
                  <a:gd name="T6" fmla="*/ 272 w 566"/>
                  <a:gd name="T7" fmla="*/ 227 h 485"/>
                  <a:gd name="T8" fmla="*/ 278 w 566"/>
                  <a:gd name="T9" fmla="*/ 253 h 485"/>
                  <a:gd name="T10" fmla="*/ 459 w 566"/>
                  <a:gd name="T11" fmla="*/ 238 h 485"/>
                  <a:gd name="T12" fmla="*/ 470 w 566"/>
                  <a:gd name="T13" fmla="*/ 248 h 485"/>
                  <a:gd name="T14" fmla="*/ 459 w 566"/>
                  <a:gd name="T15" fmla="*/ 273 h 485"/>
                  <a:gd name="T16" fmla="*/ 485 w 566"/>
                  <a:gd name="T17" fmla="*/ 329 h 485"/>
                  <a:gd name="T18" fmla="*/ 475 w 566"/>
                  <a:gd name="T19" fmla="*/ 349 h 485"/>
                  <a:gd name="T20" fmla="*/ 485 w 566"/>
                  <a:gd name="T21" fmla="*/ 364 h 485"/>
                  <a:gd name="T22" fmla="*/ 515 w 566"/>
                  <a:gd name="T23" fmla="*/ 354 h 485"/>
                  <a:gd name="T24" fmla="*/ 525 w 566"/>
                  <a:gd name="T25" fmla="*/ 379 h 485"/>
                  <a:gd name="T26" fmla="*/ 510 w 566"/>
                  <a:gd name="T27" fmla="*/ 424 h 485"/>
                  <a:gd name="T28" fmla="*/ 566 w 566"/>
                  <a:gd name="T29" fmla="*/ 450 h 485"/>
                  <a:gd name="T30" fmla="*/ 530 w 566"/>
                  <a:gd name="T31" fmla="*/ 485 h 485"/>
                  <a:gd name="T32" fmla="*/ 530 w 566"/>
                  <a:gd name="T33" fmla="*/ 460 h 485"/>
                  <a:gd name="T34" fmla="*/ 480 w 566"/>
                  <a:gd name="T35" fmla="*/ 455 h 485"/>
                  <a:gd name="T36" fmla="*/ 465 w 566"/>
                  <a:gd name="T37" fmla="*/ 430 h 485"/>
                  <a:gd name="T38" fmla="*/ 454 w 566"/>
                  <a:gd name="T39" fmla="*/ 460 h 485"/>
                  <a:gd name="T40" fmla="*/ 414 w 566"/>
                  <a:gd name="T41" fmla="*/ 480 h 485"/>
                  <a:gd name="T42" fmla="*/ 338 w 566"/>
                  <a:gd name="T43" fmla="*/ 460 h 485"/>
                  <a:gd name="T44" fmla="*/ 353 w 566"/>
                  <a:gd name="T45" fmla="*/ 450 h 485"/>
                  <a:gd name="T46" fmla="*/ 298 w 566"/>
                  <a:gd name="T47" fmla="*/ 430 h 485"/>
                  <a:gd name="T48" fmla="*/ 262 w 566"/>
                  <a:gd name="T49" fmla="*/ 409 h 485"/>
                  <a:gd name="T50" fmla="*/ 242 w 566"/>
                  <a:gd name="T51" fmla="*/ 414 h 485"/>
                  <a:gd name="T52" fmla="*/ 247 w 566"/>
                  <a:gd name="T53" fmla="*/ 430 h 485"/>
                  <a:gd name="T54" fmla="*/ 161 w 566"/>
                  <a:gd name="T55" fmla="*/ 430 h 485"/>
                  <a:gd name="T56" fmla="*/ 96 w 566"/>
                  <a:gd name="T57" fmla="*/ 409 h 485"/>
                  <a:gd name="T58" fmla="*/ 55 w 566"/>
                  <a:gd name="T59" fmla="*/ 419 h 485"/>
                  <a:gd name="T60" fmla="*/ 55 w 566"/>
                  <a:gd name="T61" fmla="*/ 349 h 485"/>
                  <a:gd name="T62" fmla="*/ 75 w 566"/>
                  <a:gd name="T63" fmla="*/ 283 h 485"/>
                  <a:gd name="T64" fmla="*/ 35 w 566"/>
                  <a:gd name="T65" fmla="*/ 217 h 485"/>
                  <a:gd name="T66" fmla="*/ 25 w 566"/>
                  <a:gd name="T67" fmla="*/ 167 h 485"/>
                  <a:gd name="T68" fmla="*/ 10 w 566"/>
                  <a:gd name="T69" fmla="*/ 142 h 485"/>
                  <a:gd name="T70" fmla="*/ 0 w 566"/>
                  <a:gd name="T71" fmla="*/ 35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6"/>
                  <a:gd name="T109" fmla="*/ 0 h 485"/>
                  <a:gd name="T110" fmla="*/ 566 w 566"/>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6" h="485">
                    <a:moveTo>
                      <a:pt x="0" y="35"/>
                    </a:moveTo>
                    <a:lnTo>
                      <a:pt x="303" y="0"/>
                    </a:lnTo>
                    <a:lnTo>
                      <a:pt x="333" y="81"/>
                    </a:lnTo>
                    <a:lnTo>
                      <a:pt x="272" y="227"/>
                    </a:lnTo>
                    <a:lnTo>
                      <a:pt x="278" y="253"/>
                    </a:lnTo>
                    <a:lnTo>
                      <a:pt x="459" y="238"/>
                    </a:lnTo>
                    <a:lnTo>
                      <a:pt x="470" y="248"/>
                    </a:lnTo>
                    <a:lnTo>
                      <a:pt x="459" y="273"/>
                    </a:lnTo>
                    <a:lnTo>
                      <a:pt x="485" y="329"/>
                    </a:lnTo>
                    <a:lnTo>
                      <a:pt x="475" y="349"/>
                    </a:lnTo>
                    <a:lnTo>
                      <a:pt x="485" y="364"/>
                    </a:lnTo>
                    <a:lnTo>
                      <a:pt x="515" y="354"/>
                    </a:lnTo>
                    <a:lnTo>
                      <a:pt x="525" y="379"/>
                    </a:lnTo>
                    <a:lnTo>
                      <a:pt x="510" y="424"/>
                    </a:lnTo>
                    <a:lnTo>
                      <a:pt x="566" y="450"/>
                    </a:lnTo>
                    <a:lnTo>
                      <a:pt x="530" y="485"/>
                    </a:lnTo>
                    <a:lnTo>
                      <a:pt x="530" y="460"/>
                    </a:lnTo>
                    <a:lnTo>
                      <a:pt x="480" y="455"/>
                    </a:lnTo>
                    <a:lnTo>
                      <a:pt x="465" y="430"/>
                    </a:lnTo>
                    <a:lnTo>
                      <a:pt x="454" y="460"/>
                    </a:lnTo>
                    <a:lnTo>
                      <a:pt x="414" y="480"/>
                    </a:lnTo>
                    <a:lnTo>
                      <a:pt x="338" y="460"/>
                    </a:lnTo>
                    <a:lnTo>
                      <a:pt x="353" y="450"/>
                    </a:lnTo>
                    <a:lnTo>
                      <a:pt x="298" y="430"/>
                    </a:lnTo>
                    <a:lnTo>
                      <a:pt x="262" y="409"/>
                    </a:lnTo>
                    <a:lnTo>
                      <a:pt x="242" y="414"/>
                    </a:lnTo>
                    <a:lnTo>
                      <a:pt x="247" y="430"/>
                    </a:lnTo>
                    <a:lnTo>
                      <a:pt x="161" y="430"/>
                    </a:lnTo>
                    <a:lnTo>
                      <a:pt x="96" y="409"/>
                    </a:lnTo>
                    <a:lnTo>
                      <a:pt x="55" y="419"/>
                    </a:lnTo>
                    <a:lnTo>
                      <a:pt x="55" y="349"/>
                    </a:lnTo>
                    <a:lnTo>
                      <a:pt x="75" y="283"/>
                    </a:lnTo>
                    <a:lnTo>
                      <a:pt x="35" y="217"/>
                    </a:lnTo>
                    <a:lnTo>
                      <a:pt x="25" y="167"/>
                    </a:lnTo>
                    <a:lnTo>
                      <a:pt x="10" y="142"/>
                    </a:lnTo>
                    <a:lnTo>
                      <a:pt x="0" y="35"/>
                    </a:lnTo>
                    <a:close/>
                  </a:path>
                </a:pathLst>
              </a:custGeom>
              <a:grpFill/>
              <a:ln w="0">
                <a:solidFill>
                  <a:srgbClr val="000000"/>
                </a:solidFill>
                <a:prstDash val="solid"/>
                <a:round/>
                <a:headEnd/>
                <a:tailEnd/>
              </a:ln>
            </p:spPr>
            <p:txBody>
              <a:bodyPr/>
              <a:lstStyle/>
              <a:p>
                <a:endParaRPr lang="en-US"/>
              </a:p>
            </p:txBody>
          </p:sp>
          <p:sp>
            <p:nvSpPr>
              <p:cNvPr id="8319" name="Freeform 28"/>
              <p:cNvSpPr>
                <a:spLocks/>
              </p:cNvSpPr>
              <p:nvPr/>
            </p:nvSpPr>
            <p:spPr bwMode="auto">
              <a:xfrm>
                <a:off x="3462" y="2869"/>
                <a:ext cx="339" cy="632"/>
              </a:xfrm>
              <a:custGeom>
                <a:avLst/>
                <a:gdLst>
                  <a:gd name="T0" fmla="*/ 31 w 339"/>
                  <a:gd name="T1" fmla="*/ 303 h 632"/>
                  <a:gd name="T2" fmla="*/ 61 w 339"/>
                  <a:gd name="T3" fmla="*/ 384 h 632"/>
                  <a:gd name="T4" fmla="*/ 0 w 339"/>
                  <a:gd name="T5" fmla="*/ 530 h 632"/>
                  <a:gd name="T6" fmla="*/ 6 w 339"/>
                  <a:gd name="T7" fmla="*/ 556 h 632"/>
                  <a:gd name="T8" fmla="*/ 187 w 339"/>
                  <a:gd name="T9" fmla="*/ 541 h 632"/>
                  <a:gd name="T10" fmla="*/ 198 w 339"/>
                  <a:gd name="T11" fmla="*/ 551 h 632"/>
                  <a:gd name="T12" fmla="*/ 187 w 339"/>
                  <a:gd name="T13" fmla="*/ 576 h 632"/>
                  <a:gd name="T14" fmla="*/ 213 w 339"/>
                  <a:gd name="T15" fmla="*/ 632 h 632"/>
                  <a:gd name="T16" fmla="*/ 294 w 339"/>
                  <a:gd name="T17" fmla="*/ 596 h 632"/>
                  <a:gd name="T18" fmla="*/ 339 w 339"/>
                  <a:gd name="T19" fmla="*/ 596 h 632"/>
                  <a:gd name="T20" fmla="*/ 329 w 339"/>
                  <a:gd name="T21" fmla="*/ 525 h 632"/>
                  <a:gd name="T22" fmla="*/ 309 w 339"/>
                  <a:gd name="T23" fmla="*/ 389 h 632"/>
                  <a:gd name="T24" fmla="*/ 309 w 339"/>
                  <a:gd name="T25" fmla="*/ 0 h 632"/>
                  <a:gd name="T26" fmla="*/ 96 w 339"/>
                  <a:gd name="T27" fmla="*/ 30 h 632"/>
                  <a:gd name="T28" fmla="*/ 26 w 339"/>
                  <a:gd name="T29" fmla="*/ 167 h 632"/>
                  <a:gd name="T30" fmla="*/ 26 w 339"/>
                  <a:gd name="T31" fmla="*/ 237 h 632"/>
                  <a:gd name="T32" fmla="*/ 41 w 339"/>
                  <a:gd name="T33" fmla="*/ 248 h 632"/>
                  <a:gd name="T34" fmla="*/ 31 w 339"/>
                  <a:gd name="T35" fmla="*/ 303 h 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632"/>
                  <a:gd name="T56" fmla="*/ 339 w 339"/>
                  <a:gd name="T57" fmla="*/ 632 h 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632">
                    <a:moveTo>
                      <a:pt x="31" y="303"/>
                    </a:moveTo>
                    <a:lnTo>
                      <a:pt x="61" y="384"/>
                    </a:lnTo>
                    <a:lnTo>
                      <a:pt x="0" y="530"/>
                    </a:lnTo>
                    <a:lnTo>
                      <a:pt x="6" y="556"/>
                    </a:lnTo>
                    <a:lnTo>
                      <a:pt x="187" y="541"/>
                    </a:lnTo>
                    <a:lnTo>
                      <a:pt x="198" y="551"/>
                    </a:lnTo>
                    <a:lnTo>
                      <a:pt x="187" y="576"/>
                    </a:lnTo>
                    <a:lnTo>
                      <a:pt x="213" y="632"/>
                    </a:lnTo>
                    <a:lnTo>
                      <a:pt x="294" y="596"/>
                    </a:lnTo>
                    <a:lnTo>
                      <a:pt x="339" y="596"/>
                    </a:lnTo>
                    <a:lnTo>
                      <a:pt x="329" y="525"/>
                    </a:lnTo>
                    <a:lnTo>
                      <a:pt x="309" y="389"/>
                    </a:lnTo>
                    <a:lnTo>
                      <a:pt x="309" y="0"/>
                    </a:lnTo>
                    <a:lnTo>
                      <a:pt x="96" y="30"/>
                    </a:lnTo>
                    <a:lnTo>
                      <a:pt x="26" y="167"/>
                    </a:lnTo>
                    <a:lnTo>
                      <a:pt x="26" y="237"/>
                    </a:lnTo>
                    <a:lnTo>
                      <a:pt x="41" y="248"/>
                    </a:lnTo>
                    <a:lnTo>
                      <a:pt x="31" y="303"/>
                    </a:lnTo>
                    <a:close/>
                  </a:path>
                </a:pathLst>
              </a:custGeom>
              <a:grpFill/>
              <a:ln w="0">
                <a:solidFill>
                  <a:srgbClr val="000000"/>
                </a:solidFill>
                <a:prstDash val="solid"/>
                <a:round/>
                <a:headEnd/>
                <a:tailEnd/>
              </a:ln>
            </p:spPr>
            <p:txBody>
              <a:bodyPr/>
              <a:lstStyle/>
              <a:p>
                <a:endParaRPr lang="en-US"/>
              </a:p>
            </p:txBody>
          </p:sp>
          <p:sp>
            <p:nvSpPr>
              <p:cNvPr id="8320" name="Freeform 29"/>
              <p:cNvSpPr>
                <a:spLocks/>
              </p:cNvSpPr>
              <p:nvPr/>
            </p:nvSpPr>
            <p:spPr bwMode="auto">
              <a:xfrm>
                <a:off x="3771" y="2829"/>
                <a:ext cx="379" cy="565"/>
              </a:xfrm>
              <a:custGeom>
                <a:avLst/>
                <a:gdLst>
                  <a:gd name="T0" fmla="*/ 20 w 379"/>
                  <a:gd name="T1" fmla="*/ 565 h 565"/>
                  <a:gd name="T2" fmla="*/ 0 w 379"/>
                  <a:gd name="T3" fmla="*/ 429 h 565"/>
                  <a:gd name="T4" fmla="*/ 0 w 379"/>
                  <a:gd name="T5" fmla="*/ 40 h 565"/>
                  <a:gd name="T6" fmla="*/ 252 w 379"/>
                  <a:gd name="T7" fmla="*/ 0 h 565"/>
                  <a:gd name="T8" fmla="*/ 359 w 379"/>
                  <a:gd name="T9" fmla="*/ 358 h 565"/>
                  <a:gd name="T10" fmla="*/ 354 w 379"/>
                  <a:gd name="T11" fmla="*/ 409 h 565"/>
                  <a:gd name="T12" fmla="*/ 354 w 379"/>
                  <a:gd name="T13" fmla="*/ 464 h 565"/>
                  <a:gd name="T14" fmla="*/ 379 w 379"/>
                  <a:gd name="T15" fmla="*/ 510 h 565"/>
                  <a:gd name="T16" fmla="*/ 20 w 379"/>
                  <a:gd name="T17" fmla="*/ 565 h 5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9"/>
                  <a:gd name="T28" fmla="*/ 0 h 565"/>
                  <a:gd name="T29" fmla="*/ 379 w 379"/>
                  <a:gd name="T30" fmla="*/ 565 h 5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9" h="565">
                    <a:moveTo>
                      <a:pt x="20" y="565"/>
                    </a:moveTo>
                    <a:lnTo>
                      <a:pt x="0" y="429"/>
                    </a:lnTo>
                    <a:lnTo>
                      <a:pt x="0" y="40"/>
                    </a:lnTo>
                    <a:lnTo>
                      <a:pt x="252" y="0"/>
                    </a:lnTo>
                    <a:lnTo>
                      <a:pt x="359" y="358"/>
                    </a:lnTo>
                    <a:lnTo>
                      <a:pt x="354" y="409"/>
                    </a:lnTo>
                    <a:lnTo>
                      <a:pt x="354" y="464"/>
                    </a:lnTo>
                    <a:lnTo>
                      <a:pt x="379" y="510"/>
                    </a:lnTo>
                    <a:lnTo>
                      <a:pt x="20" y="565"/>
                    </a:lnTo>
                    <a:close/>
                  </a:path>
                </a:pathLst>
              </a:custGeom>
              <a:grpFill/>
              <a:ln w="0">
                <a:solidFill>
                  <a:srgbClr val="000000"/>
                </a:solidFill>
                <a:prstDash val="solid"/>
                <a:round/>
                <a:headEnd/>
                <a:tailEnd/>
              </a:ln>
            </p:spPr>
            <p:txBody>
              <a:bodyPr/>
              <a:lstStyle/>
              <a:p>
                <a:endParaRPr lang="en-US"/>
              </a:p>
            </p:txBody>
          </p:sp>
          <p:sp>
            <p:nvSpPr>
              <p:cNvPr id="8321" name="Freeform 30"/>
              <p:cNvSpPr>
                <a:spLocks/>
              </p:cNvSpPr>
              <p:nvPr/>
            </p:nvSpPr>
            <p:spPr bwMode="auto">
              <a:xfrm>
                <a:off x="3558" y="2556"/>
                <a:ext cx="819" cy="343"/>
              </a:xfrm>
              <a:custGeom>
                <a:avLst/>
                <a:gdLst>
                  <a:gd name="T0" fmla="*/ 36 w 819"/>
                  <a:gd name="T1" fmla="*/ 202 h 343"/>
                  <a:gd name="T2" fmla="*/ 46 w 819"/>
                  <a:gd name="T3" fmla="*/ 146 h 343"/>
                  <a:gd name="T4" fmla="*/ 81 w 819"/>
                  <a:gd name="T5" fmla="*/ 131 h 343"/>
                  <a:gd name="T6" fmla="*/ 187 w 819"/>
                  <a:gd name="T7" fmla="*/ 116 h 343"/>
                  <a:gd name="T8" fmla="*/ 182 w 819"/>
                  <a:gd name="T9" fmla="*/ 96 h 343"/>
                  <a:gd name="T10" fmla="*/ 223 w 819"/>
                  <a:gd name="T11" fmla="*/ 101 h 343"/>
                  <a:gd name="T12" fmla="*/ 632 w 819"/>
                  <a:gd name="T13" fmla="*/ 35 h 343"/>
                  <a:gd name="T14" fmla="*/ 819 w 819"/>
                  <a:gd name="T15" fmla="*/ 0 h 343"/>
                  <a:gd name="T16" fmla="*/ 804 w 819"/>
                  <a:gd name="T17" fmla="*/ 35 h 343"/>
                  <a:gd name="T18" fmla="*/ 769 w 819"/>
                  <a:gd name="T19" fmla="*/ 50 h 343"/>
                  <a:gd name="T20" fmla="*/ 774 w 819"/>
                  <a:gd name="T21" fmla="*/ 65 h 343"/>
                  <a:gd name="T22" fmla="*/ 754 w 819"/>
                  <a:gd name="T23" fmla="*/ 75 h 343"/>
                  <a:gd name="T24" fmla="*/ 743 w 819"/>
                  <a:gd name="T25" fmla="*/ 75 h 343"/>
                  <a:gd name="T26" fmla="*/ 713 w 819"/>
                  <a:gd name="T27" fmla="*/ 86 h 343"/>
                  <a:gd name="T28" fmla="*/ 698 w 819"/>
                  <a:gd name="T29" fmla="*/ 116 h 343"/>
                  <a:gd name="T30" fmla="*/ 693 w 819"/>
                  <a:gd name="T31" fmla="*/ 146 h 343"/>
                  <a:gd name="T32" fmla="*/ 652 w 819"/>
                  <a:gd name="T33" fmla="*/ 171 h 343"/>
                  <a:gd name="T34" fmla="*/ 617 w 819"/>
                  <a:gd name="T35" fmla="*/ 187 h 343"/>
                  <a:gd name="T36" fmla="*/ 617 w 819"/>
                  <a:gd name="T37" fmla="*/ 212 h 343"/>
                  <a:gd name="T38" fmla="*/ 577 w 819"/>
                  <a:gd name="T39" fmla="*/ 222 h 343"/>
                  <a:gd name="T40" fmla="*/ 577 w 819"/>
                  <a:gd name="T41" fmla="*/ 257 h 343"/>
                  <a:gd name="T42" fmla="*/ 465 w 819"/>
                  <a:gd name="T43" fmla="*/ 273 h 343"/>
                  <a:gd name="T44" fmla="*/ 213 w 819"/>
                  <a:gd name="T45" fmla="*/ 313 h 343"/>
                  <a:gd name="T46" fmla="*/ 0 w 819"/>
                  <a:gd name="T47" fmla="*/ 343 h 343"/>
                  <a:gd name="T48" fmla="*/ 21 w 819"/>
                  <a:gd name="T49" fmla="*/ 308 h 343"/>
                  <a:gd name="T50" fmla="*/ 6 w 819"/>
                  <a:gd name="T51" fmla="*/ 308 h 343"/>
                  <a:gd name="T52" fmla="*/ 26 w 819"/>
                  <a:gd name="T53" fmla="*/ 288 h 343"/>
                  <a:gd name="T54" fmla="*/ 36 w 819"/>
                  <a:gd name="T55" fmla="*/ 202 h 3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9"/>
                  <a:gd name="T85" fmla="*/ 0 h 343"/>
                  <a:gd name="T86" fmla="*/ 819 w 819"/>
                  <a:gd name="T87" fmla="*/ 343 h 3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9" h="343">
                    <a:moveTo>
                      <a:pt x="36" y="202"/>
                    </a:moveTo>
                    <a:lnTo>
                      <a:pt x="46" y="146"/>
                    </a:lnTo>
                    <a:lnTo>
                      <a:pt x="81" y="131"/>
                    </a:lnTo>
                    <a:lnTo>
                      <a:pt x="187" y="116"/>
                    </a:lnTo>
                    <a:lnTo>
                      <a:pt x="182" y="96"/>
                    </a:lnTo>
                    <a:lnTo>
                      <a:pt x="223" y="101"/>
                    </a:lnTo>
                    <a:lnTo>
                      <a:pt x="632" y="35"/>
                    </a:lnTo>
                    <a:lnTo>
                      <a:pt x="819" y="0"/>
                    </a:lnTo>
                    <a:lnTo>
                      <a:pt x="804" y="35"/>
                    </a:lnTo>
                    <a:lnTo>
                      <a:pt x="769" y="50"/>
                    </a:lnTo>
                    <a:lnTo>
                      <a:pt x="774" y="65"/>
                    </a:lnTo>
                    <a:lnTo>
                      <a:pt x="754" y="75"/>
                    </a:lnTo>
                    <a:lnTo>
                      <a:pt x="743" y="75"/>
                    </a:lnTo>
                    <a:lnTo>
                      <a:pt x="713" y="86"/>
                    </a:lnTo>
                    <a:lnTo>
                      <a:pt x="698" y="116"/>
                    </a:lnTo>
                    <a:lnTo>
                      <a:pt x="693" y="146"/>
                    </a:lnTo>
                    <a:lnTo>
                      <a:pt x="652" y="171"/>
                    </a:lnTo>
                    <a:lnTo>
                      <a:pt x="617" y="187"/>
                    </a:lnTo>
                    <a:lnTo>
                      <a:pt x="617" y="212"/>
                    </a:lnTo>
                    <a:lnTo>
                      <a:pt x="577" y="222"/>
                    </a:lnTo>
                    <a:lnTo>
                      <a:pt x="577" y="257"/>
                    </a:lnTo>
                    <a:lnTo>
                      <a:pt x="465" y="273"/>
                    </a:lnTo>
                    <a:lnTo>
                      <a:pt x="213" y="313"/>
                    </a:lnTo>
                    <a:lnTo>
                      <a:pt x="0" y="343"/>
                    </a:lnTo>
                    <a:lnTo>
                      <a:pt x="21" y="308"/>
                    </a:lnTo>
                    <a:lnTo>
                      <a:pt x="6" y="308"/>
                    </a:lnTo>
                    <a:lnTo>
                      <a:pt x="26" y="288"/>
                    </a:lnTo>
                    <a:lnTo>
                      <a:pt x="36" y="202"/>
                    </a:lnTo>
                    <a:close/>
                  </a:path>
                </a:pathLst>
              </a:custGeom>
              <a:grpFill/>
              <a:ln w="0">
                <a:solidFill>
                  <a:srgbClr val="000000"/>
                </a:solidFill>
                <a:prstDash val="solid"/>
                <a:round/>
                <a:headEnd/>
                <a:tailEnd/>
              </a:ln>
            </p:spPr>
            <p:txBody>
              <a:bodyPr/>
              <a:lstStyle/>
              <a:p>
                <a:endParaRPr lang="en-US"/>
              </a:p>
            </p:txBody>
          </p:sp>
          <p:sp>
            <p:nvSpPr>
              <p:cNvPr id="8322" name="Freeform 31"/>
              <p:cNvSpPr>
                <a:spLocks/>
              </p:cNvSpPr>
              <p:nvPr/>
            </p:nvSpPr>
            <p:spPr bwMode="auto">
              <a:xfrm>
                <a:off x="4135" y="2429"/>
                <a:ext cx="839" cy="384"/>
              </a:xfrm>
              <a:custGeom>
                <a:avLst/>
                <a:gdLst>
                  <a:gd name="T0" fmla="*/ 242 w 839"/>
                  <a:gd name="T1" fmla="*/ 127 h 384"/>
                  <a:gd name="T2" fmla="*/ 783 w 839"/>
                  <a:gd name="T3" fmla="*/ 0 h 384"/>
                  <a:gd name="T4" fmla="*/ 803 w 839"/>
                  <a:gd name="T5" fmla="*/ 46 h 384"/>
                  <a:gd name="T6" fmla="*/ 768 w 839"/>
                  <a:gd name="T7" fmla="*/ 51 h 384"/>
                  <a:gd name="T8" fmla="*/ 743 w 839"/>
                  <a:gd name="T9" fmla="*/ 81 h 384"/>
                  <a:gd name="T10" fmla="*/ 712 w 839"/>
                  <a:gd name="T11" fmla="*/ 61 h 384"/>
                  <a:gd name="T12" fmla="*/ 727 w 839"/>
                  <a:gd name="T13" fmla="*/ 86 h 384"/>
                  <a:gd name="T14" fmla="*/ 727 w 839"/>
                  <a:gd name="T15" fmla="*/ 106 h 384"/>
                  <a:gd name="T16" fmla="*/ 743 w 839"/>
                  <a:gd name="T17" fmla="*/ 86 h 384"/>
                  <a:gd name="T18" fmla="*/ 793 w 839"/>
                  <a:gd name="T19" fmla="*/ 71 h 384"/>
                  <a:gd name="T20" fmla="*/ 803 w 839"/>
                  <a:gd name="T21" fmla="*/ 91 h 384"/>
                  <a:gd name="T22" fmla="*/ 803 w 839"/>
                  <a:gd name="T23" fmla="*/ 66 h 384"/>
                  <a:gd name="T24" fmla="*/ 828 w 839"/>
                  <a:gd name="T25" fmla="*/ 71 h 384"/>
                  <a:gd name="T26" fmla="*/ 839 w 839"/>
                  <a:gd name="T27" fmla="*/ 106 h 384"/>
                  <a:gd name="T28" fmla="*/ 803 w 839"/>
                  <a:gd name="T29" fmla="*/ 152 h 384"/>
                  <a:gd name="T30" fmla="*/ 768 w 839"/>
                  <a:gd name="T31" fmla="*/ 152 h 384"/>
                  <a:gd name="T32" fmla="*/ 743 w 839"/>
                  <a:gd name="T33" fmla="*/ 167 h 384"/>
                  <a:gd name="T34" fmla="*/ 763 w 839"/>
                  <a:gd name="T35" fmla="*/ 187 h 384"/>
                  <a:gd name="T36" fmla="*/ 743 w 839"/>
                  <a:gd name="T37" fmla="*/ 218 h 384"/>
                  <a:gd name="T38" fmla="*/ 803 w 839"/>
                  <a:gd name="T39" fmla="*/ 197 h 384"/>
                  <a:gd name="T40" fmla="*/ 798 w 839"/>
                  <a:gd name="T41" fmla="*/ 223 h 384"/>
                  <a:gd name="T42" fmla="*/ 753 w 839"/>
                  <a:gd name="T43" fmla="*/ 273 h 384"/>
                  <a:gd name="T44" fmla="*/ 687 w 839"/>
                  <a:gd name="T45" fmla="*/ 293 h 384"/>
                  <a:gd name="T46" fmla="*/ 677 w 839"/>
                  <a:gd name="T47" fmla="*/ 364 h 384"/>
                  <a:gd name="T48" fmla="*/ 616 w 839"/>
                  <a:gd name="T49" fmla="*/ 369 h 384"/>
                  <a:gd name="T50" fmla="*/ 475 w 839"/>
                  <a:gd name="T51" fmla="*/ 298 h 384"/>
                  <a:gd name="T52" fmla="*/ 374 w 839"/>
                  <a:gd name="T53" fmla="*/ 319 h 384"/>
                  <a:gd name="T54" fmla="*/ 348 w 839"/>
                  <a:gd name="T55" fmla="*/ 309 h 384"/>
                  <a:gd name="T56" fmla="*/ 318 w 839"/>
                  <a:gd name="T57" fmla="*/ 314 h 384"/>
                  <a:gd name="T58" fmla="*/ 293 w 839"/>
                  <a:gd name="T59" fmla="*/ 309 h 384"/>
                  <a:gd name="T60" fmla="*/ 156 w 839"/>
                  <a:gd name="T61" fmla="*/ 339 h 384"/>
                  <a:gd name="T62" fmla="*/ 146 w 839"/>
                  <a:gd name="T63" fmla="*/ 354 h 384"/>
                  <a:gd name="T64" fmla="*/ 131 w 839"/>
                  <a:gd name="T65" fmla="*/ 359 h 384"/>
                  <a:gd name="T66" fmla="*/ 0 w 839"/>
                  <a:gd name="T67" fmla="*/ 384 h 384"/>
                  <a:gd name="T68" fmla="*/ 0 w 839"/>
                  <a:gd name="T69" fmla="*/ 349 h 384"/>
                  <a:gd name="T70" fmla="*/ 40 w 839"/>
                  <a:gd name="T71" fmla="*/ 339 h 384"/>
                  <a:gd name="T72" fmla="*/ 40 w 839"/>
                  <a:gd name="T73" fmla="*/ 314 h 384"/>
                  <a:gd name="T74" fmla="*/ 75 w 839"/>
                  <a:gd name="T75" fmla="*/ 298 h 384"/>
                  <a:gd name="T76" fmla="*/ 116 w 839"/>
                  <a:gd name="T77" fmla="*/ 273 h 384"/>
                  <a:gd name="T78" fmla="*/ 121 w 839"/>
                  <a:gd name="T79" fmla="*/ 243 h 384"/>
                  <a:gd name="T80" fmla="*/ 136 w 839"/>
                  <a:gd name="T81" fmla="*/ 213 h 384"/>
                  <a:gd name="T82" fmla="*/ 166 w 839"/>
                  <a:gd name="T83" fmla="*/ 202 h 384"/>
                  <a:gd name="T84" fmla="*/ 177 w 839"/>
                  <a:gd name="T85" fmla="*/ 202 h 384"/>
                  <a:gd name="T86" fmla="*/ 197 w 839"/>
                  <a:gd name="T87" fmla="*/ 192 h 384"/>
                  <a:gd name="T88" fmla="*/ 192 w 839"/>
                  <a:gd name="T89" fmla="*/ 177 h 384"/>
                  <a:gd name="T90" fmla="*/ 227 w 839"/>
                  <a:gd name="T91" fmla="*/ 162 h 384"/>
                  <a:gd name="T92" fmla="*/ 242 w 839"/>
                  <a:gd name="T93" fmla="*/ 127 h 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9"/>
                  <a:gd name="T142" fmla="*/ 0 h 384"/>
                  <a:gd name="T143" fmla="*/ 839 w 839"/>
                  <a:gd name="T144" fmla="*/ 384 h 3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9" h="384">
                    <a:moveTo>
                      <a:pt x="242" y="127"/>
                    </a:moveTo>
                    <a:lnTo>
                      <a:pt x="783" y="0"/>
                    </a:lnTo>
                    <a:lnTo>
                      <a:pt x="803" y="46"/>
                    </a:lnTo>
                    <a:lnTo>
                      <a:pt x="768" y="51"/>
                    </a:lnTo>
                    <a:lnTo>
                      <a:pt x="743" y="81"/>
                    </a:lnTo>
                    <a:lnTo>
                      <a:pt x="712" y="61"/>
                    </a:lnTo>
                    <a:lnTo>
                      <a:pt x="727" y="86"/>
                    </a:lnTo>
                    <a:lnTo>
                      <a:pt x="727" y="106"/>
                    </a:lnTo>
                    <a:lnTo>
                      <a:pt x="743" y="86"/>
                    </a:lnTo>
                    <a:lnTo>
                      <a:pt x="793" y="71"/>
                    </a:lnTo>
                    <a:lnTo>
                      <a:pt x="803" y="91"/>
                    </a:lnTo>
                    <a:lnTo>
                      <a:pt x="803" y="66"/>
                    </a:lnTo>
                    <a:lnTo>
                      <a:pt x="828" y="71"/>
                    </a:lnTo>
                    <a:lnTo>
                      <a:pt x="839" y="106"/>
                    </a:lnTo>
                    <a:lnTo>
                      <a:pt x="803" y="152"/>
                    </a:lnTo>
                    <a:lnTo>
                      <a:pt x="768" y="152"/>
                    </a:lnTo>
                    <a:lnTo>
                      <a:pt x="743" y="167"/>
                    </a:lnTo>
                    <a:lnTo>
                      <a:pt x="763" y="187"/>
                    </a:lnTo>
                    <a:lnTo>
                      <a:pt x="743" y="218"/>
                    </a:lnTo>
                    <a:lnTo>
                      <a:pt x="803" y="197"/>
                    </a:lnTo>
                    <a:lnTo>
                      <a:pt x="798" y="223"/>
                    </a:lnTo>
                    <a:lnTo>
                      <a:pt x="753" y="273"/>
                    </a:lnTo>
                    <a:lnTo>
                      <a:pt x="687" y="293"/>
                    </a:lnTo>
                    <a:lnTo>
                      <a:pt x="677" y="364"/>
                    </a:lnTo>
                    <a:lnTo>
                      <a:pt x="616" y="369"/>
                    </a:lnTo>
                    <a:lnTo>
                      <a:pt x="475" y="298"/>
                    </a:lnTo>
                    <a:lnTo>
                      <a:pt x="374" y="319"/>
                    </a:lnTo>
                    <a:lnTo>
                      <a:pt x="348" y="309"/>
                    </a:lnTo>
                    <a:lnTo>
                      <a:pt x="318" y="314"/>
                    </a:lnTo>
                    <a:lnTo>
                      <a:pt x="293" y="309"/>
                    </a:lnTo>
                    <a:lnTo>
                      <a:pt x="156" y="339"/>
                    </a:lnTo>
                    <a:lnTo>
                      <a:pt x="146" y="354"/>
                    </a:lnTo>
                    <a:lnTo>
                      <a:pt x="131" y="359"/>
                    </a:lnTo>
                    <a:lnTo>
                      <a:pt x="0" y="384"/>
                    </a:lnTo>
                    <a:lnTo>
                      <a:pt x="0" y="349"/>
                    </a:lnTo>
                    <a:lnTo>
                      <a:pt x="40" y="339"/>
                    </a:lnTo>
                    <a:lnTo>
                      <a:pt x="40" y="314"/>
                    </a:lnTo>
                    <a:lnTo>
                      <a:pt x="75" y="298"/>
                    </a:lnTo>
                    <a:lnTo>
                      <a:pt x="116" y="273"/>
                    </a:lnTo>
                    <a:lnTo>
                      <a:pt x="121" y="243"/>
                    </a:lnTo>
                    <a:lnTo>
                      <a:pt x="136" y="213"/>
                    </a:lnTo>
                    <a:lnTo>
                      <a:pt x="166" y="202"/>
                    </a:lnTo>
                    <a:lnTo>
                      <a:pt x="177" y="202"/>
                    </a:lnTo>
                    <a:lnTo>
                      <a:pt x="197" y="192"/>
                    </a:lnTo>
                    <a:lnTo>
                      <a:pt x="192" y="177"/>
                    </a:lnTo>
                    <a:lnTo>
                      <a:pt x="227" y="162"/>
                    </a:lnTo>
                    <a:lnTo>
                      <a:pt x="242" y="127"/>
                    </a:lnTo>
                    <a:close/>
                  </a:path>
                </a:pathLst>
              </a:custGeom>
              <a:grpFill/>
              <a:ln w="0">
                <a:solidFill>
                  <a:srgbClr val="000000"/>
                </a:solidFill>
                <a:prstDash val="solid"/>
                <a:round/>
                <a:headEnd/>
                <a:tailEnd/>
              </a:ln>
            </p:spPr>
            <p:txBody>
              <a:bodyPr/>
              <a:lstStyle/>
              <a:p>
                <a:endParaRPr lang="en-US"/>
              </a:p>
            </p:txBody>
          </p:sp>
          <p:sp>
            <p:nvSpPr>
              <p:cNvPr id="8323" name="Freeform 32"/>
              <p:cNvSpPr>
                <a:spLocks/>
              </p:cNvSpPr>
              <p:nvPr/>
            </p:nvSpPr>
            <p:spPr bwMode="auto">
              <a:xfrm>
                <a:off x="4256" y="2727"/>
                <a:ext cx="495" cy="384"/>
              </a:xfrm>
              <a:custGeom>
                <a:avLst/>
                <a:gdLst>
                  <a:gd name="T0" fmla="*/ 495 w 495"/>
                  <a:gd name="T1" fmla="*/ 71 h 384"/>
                  <a:gd name="T2" fmla="*/ 354 w 495"/>
                  <a:gd name="T3" fmla="*/ 0 h 384"/>
                  <a:gd name="T4" fmla="*/ 253 w 495"/>
                  <a:gd name="T5" fmla="*/ 21 h 384"/>
                  <a:gd name="T6" fmla="*/ 227 w 495"/>
                  <a:gd name="T7" fmla="*/ 11 h 384"/>
                  <a:gd name="T8" fmla="*/ 197 w 495"/>
                  <a:gd name="T9" fmla="*/ 16 h 384"/>
                  <a:gd name="T10" fmla="*/ 172 w 495"/>
                  <a:gd name="T11" fmla="*/ 11 h 384"/>
                  <a:gd name="T12" fmla="*/ 35 w 495"/>
                  <a:gd name="T13" fmla="*/ 41 h 384"/>
                  <a:gd name="T14" fmla="*/ 25 w 495"/>
                  <a:gd name="T15" fmla="*/ 56 h 384"/>
                  <a:gd name="T16" fmla="*/ 10 w 495"/>
                  <a:gd name="T17" fmla="*/ 61 h 384"/>
                  <a:gd name="T18" fmla="*/ 0 w 495"/>
                  <a:gd name="T19" fmla="*/ 96 h 384"/>
                  <a:gd name="T20" fmla="*/ 56 w 495"/>
                  <a:gd name="T21" fmla="*/ 142 h 384"/>
                  <a:gd name="T22" fmla="*/ 71 w 495"/>
                  <a:gd name="T23" fmla="*/ 177 h 384"/>
                  <a:gd name="T24" fmla="*/ 192 w 495"/>
                  <a:gd name="T25" fmla="*/ 268 h 384"/>
                  <a:gd name="T26" fmla="*/ 273 w 495"/>
                  <a:gd name="T27" fmla="*/ 364 h 384"/>
                  <a:gd name="T28" fmla="*/ 303 w 495"/>
                  <a:gd name="T29" fmla="*/ 384 h 384"/>
                  <a:gd name="T30" fmla="*/ 293 w 495"/>
                  <a:gd name="T31" fmla="*/ 334 h 384"/>
                  <a:gd name="T32" fmla="*/ 323 w 495"/>
                  <a:gd name="T33" fmla="*/ 354 h 384"/>
                  <a:gd name="T34" fmla="*/ 333 w 495"/>
                  <a:gd name="T35" fmla="*/ 344 h 384"/>
                  <a:gd name="T36" fmla="*/ 328 w 495"/>
                  <a:gd name="T37" fmla="*/ 324 h 384"/>
                  <a:gd name="T38" fmla="*/ 354 w 495"/>
                  <a:gd name="T39" fmla="*/ 324 h 384"/>
                  <a:gd name="T40" fmla="*/ 429 w 495"/>
                  <a:gd name="T41" fmla="*/ 243 h 384"/>
                  <a:gd name="T42" fmla="*/ 495 w 495"/>
                  <a:gd name="T43" fmla="*/ 71 h 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5"/>
                  <a:gd name="T67" fmla="*/ 0 h 384"/>
                  <a:gd name="T68" fmla="*/ 495 w 495"/>
                  <a:gd name="T69" fmla="*/ 384 h 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5" h="384">
                    <a:moveTo>
                      <a:pt x="495" y="71"/>
                    </a:moveTo>
                    <a:lnTo>
                      <a:pt x="354" y="0"/>
                    </a:lnTo>
                    <a:lnTo>
                      <a:pt x="253" y="21"/>
                    </a:lnTo>
                    <a:lnTo>
                      <a:pt x="227" y="11"/>
                    </a:lnTo>
                    <a:lnTo>
                      <a:pt x="197" y="16"/>
                    </a:lnTo>
                    <a:lnTo>
                      <a:pt x="172" y="11"/>
                    </a:lnTo>
                    <a:lnTo>
                      <a:pt x="35" y="41"/>
                    </a:lnTo>
                    <a:lnTo>
                      <a:pt x="25" y="56"/>
                    </a:lnTo>
                    <a:lnTo>
                      <a:pt x="10" y="61"/>
                    </a:lnTo>
                    <a:lnTo>
                      <a:pt x="0" y="96"/>
                    </a:lnTo>
                    <a:lnTo>
                      <a:pt x="56" y="142"/>
                    </a:lnTo>
                    <a:lnTo>
                      <a:pt x="71" y="177"/>
                    </a:lnTo>
                    <a:lnTo>
                      <a:pt x="192" y="268"/>
                    </a:lnTo>
                    <a:lnTo>
                      <a:pt x="273" y="364"/>
                    </a:lnTo>
                    <a:lnTo>
                      <a:pt x="303" y="384"/>
                    </a:lnTo>
                    <a:lnTo>
                      <a:pt x="293" y="334"/>
                    </a:lnTo>
                    <a:lnTo>
                      <a:pt x="323" y="354"/>
                    </a:lnTo>
                    <a:lnTo>
                      <a:pt x="333" y="344"/>
                    </a:lnTo>
                    <a:lnTo>
                      <a:pt x="328" y="324"/>
                    </a:lnTo>
                    <a:lnTo>
                      <a:pt x="354" y="324"/>
                    </a:lnTo>
                    <a:lnTo>
                      <a:pt x="429" y="243"/>
                    </a:lnTo>
                    <a:lnTo>
                      <a:pt x="495" y="71"/>
                    </a:lnTo>
                    <a:close/>
                  </a:path>
                </a:pathLst>
              </a:custGeom>
              <a:grpFill/>
              <a:ln w="0">
                <a:solidFill>
                  <a:srgbClr val="000000"/>
                </a:solidFill>
                <a:prstDash val="solid"/>
                <a:round/>
                <a:headEnd/>
                <a:tailEnd/>
              </a:ln>
            </p:spPr>
            <p:txBody>
              <a:bodyPr/>
              <a:lstStyle/>
              <a:p>
                <a:endParaRPr lang="en-US"/>
              </a:p>
            </p:txBody>
          </p:sp>
          <p:sp>
            <p:nvSpPr>
              <p:cNvPr id="8324" name="Freeform 33"/>
              <p:cNvSpPr>
                <a:spLocks/>
              </p:cNvSpPr>
              <p:nvPr/>
            </p:nvSpPr>
            <p:spPr bwMode="auto">
              <a:xfrm>
                <a:off x="4023" y="2788"/>
                <a:ext cx="536" cy="581"/>
              </a:xfrm>
              <a:custGeom>
                <a:avLst/>
                <a:gdLst>
                  <a:gd name="T0" fmla="*/ 506 w 536"/>
                  <a:gd name="T1" fmla="*/ 541 h 581"/>
                  <a:gd name="T2" fmla="*/ 481 w 536"/>
                  <a:gd name="T3" fmla="*/ 531 h 581"/>
                  <a:gd name="T4" fmla="*/ 460 w 536"/>
                  <a:gd name="T5" fmla="*/ 521 h 581"/>
                  <a:gd name="T6" fmla="*/ 455 w 536"/>
                  <a:gd name="T7" fmla="*/ 561 h 581"/>
                  <a:gd name="T8" fmla="*/ 445 w 536"/>
                  <a:gd name="T9" fmla="*/ 561 h 581"/>
                  <a:gd name="T10" fmla="*/ 430 w 536"/>
                  <a:gd name="T11" fmla="*/ 546 h 581"/>
                  <a:gd name="T12" fmla="*/ 142 w 536"/>
                  <a:gd name="T13" fmla="*/ 581 h 581"/>
                  <a:gd name="T14" fmla="*/ 127 w 536"/>
                  <a:gd name="T15" fmla="*/ 551 h 581"/>
                  <a:gd name="T16" fmla="*/ 102 w 536"/>
                  <a:gd name="T17" fmla="*/ 505 h 581"/>
                  <a:gd name="T18" fmla="*/ 102 w 536"/>
                  <a:gd name="T19" fmla="*/ 450 h 581"/>
                  <a:gd name="T20" fmla="*/ 107 w 536"/>
                  <a:gd name="T21" fmla="*/ 399 h 581"/>
                  <a:gd name="T22" fmla="*/ 0 w 536"/>
                  <a:gd name="T23" fmla="*/ 41 h 581"/>
                  <a:gd name="T24" fmla="*/ 112 w 536"/>
                  <a:gd name="T25" fmla="*/ 25 h 581"/>
                  <a:gd name="T26" fmla="*/ 243 w 536"/>
                  <a:gd name="T27" fmla="*/ 0 h 581"/>
                  <a:gd name="T28" fmla="*/ 233 w 536"/>
                  <a:gd name="T29" fmla="*/ 35 h 581"/>
                  <a:gd name="T30" fmla="*/ 289 w 536"/>
                  <a:gd name="T31" fmla="*/ 81 h 581"/>
                  <a:gd name="T32" fmla="*/ 304 w 536"/>
                  <a:gd name="T33" fmla="*/ 116 h 581"/>
                  <a:gd name="T34" fmla="*/ 425 w 536"/>
                  <a:gd name="T35" fmla="*/ 207 h 581"/>
                  <a:gd name="T36" fmla="*/ 506 w 536"/>
                  <a:gd name="T37" fmla="*/ 303 h 581"/>
                  <a:gd name="T38" fmla="*/ 536 w 536"/>
                  <a:gd name="T39" fmla="*/ 323 h 581"/>
                  <a:gd name="T40" fmla="*/ 511 w 536"/>
                  <a:gd name="T41" fmla="*/ 399 h 581"/>
                  <a:gd name="T42" fmla="*/ 511 w 536"/>
                  <a:gd name="T43" fmla="*/ 455 h 581"/>
                  <a:gd name="T44" fmla="*/ 501 w 536"/>
                  <a:gd name="T45" fmla="*/ 475 h 581"/>
                  <a:gd name="T46" fmla="*/ 506 w 536"/>
                  <a:gd name="T47" fmla="*/ 541 h 5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6"/>
                  <a:gd name="T73" fmla="*/ 0 h 581"/>
                  <a:gd name="T74" fmla="*/ 536 w 536"/>
                  <a:gd name="T75" fmla="*/ 581 h 5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6" h="581">
                    <a:moveTo>
                      <a:pt x="506" y="541"/>
                    </a:moveTo>
                    <a:lnTo>
                      <a:pt x="481" y="531"/>
                    </a:lnTo>
                    <a:lnTo>
                      <a:pt x="460" y="521"/>
                    </a:lnTo>
                    <a:lnTo>
                      <a:pt x="455" y="561"/>
                    </a:lnTo>
                    <a:lnTo>
                      <a:pt x="445" y="561"/>
                    </a:lnTo>
                    <a:lnTo>
                      <a:pt x="430" y="546"/>
                    </a:lnTo>
                    <a:lnTo>
                      <a:pt x="142" y="581"/>
                    </a:lnTo>
                    <a:lnTo>
                      <a:pt x="127" y="551"/>
                    </a:lnTo>
                    <a:lnTo>
                      <a:pt x="102" y="505"/>
                    </a:lnTo>
                    <a:lnTo>
                      <a:pt x="102" y="450"/>
                    </a:lnTo>
                    <a:lnTo>
                      <a:pt x="107" y="399"/>
                    </a:lnTo>
                    <a:lnTo>
                      <a:pt x="0" y="41"/>
                    </a:lnTo>
                    <a:lnTo>
                      <a:pt x="112" y="25"/>
                    </a:lnTo>
                    <a:lnTo>
                      <a:pt x="243" y="0"/>
                    </a:lnTo>
                    <a:lnTo>
                      <a:pt x="233" y="35"/>
                    </a:lnTo>
                    <a:lnTo>
                      <a:pt x="289" y="81"/>
                    </a:lnTo>
                    <a:lnTo>
                      <a:pt x="304" y="116"/>
                    </a:lnTo>
                    <a:lnTo>
                      <a:pt x="425" y="207"/>
                    </a:lnTo>
                    <a:lnTo>
                      <a:pt x="506" y="303"/>
                    </a:lnTo>
                    <a:lnTo>
                      <a:pt x="536" y="323"/>
                    </a:lnTo>
                    <a:lnTo>
                      <a:pt x="511" y="399"/>
                    </a:lnTo>
                    <a:lnTo>
                      <a:pt x="511" y="455"/>
                    </a:lnTo>
                    <a:lnTo>
                      <a:pt x="501" y="475"/>
                    </a:lnTo>
                    <a:lnTo>
                      <a:pt x="506" y="541"/>
                    </a:lnTo>
                    <a:close/>
                  </a:path>
                </a:pathLst>
              </a:custGeom>
              <a:grpFill/>
              <a:ln w="0">
                <a:solidFill>
                  <a:srgbClr val="000000"/>
                </a:solidFill>
                <a:prstDash val="solid"/>
                <a:round/>
                <a:headEnd/>
                <a:tailEnd/>
              </a:ln>
            </p:spPr>
            <p:txBody>
              <a:bodyPr/>
              <a:lstStyle/>
              <a:p>
                <a:endParaRPr lang="en-US"/>
              </a:p>
            </p:txBody>
          </p:sp>
          <p:sp>
            <p:nvSpPr>
              <p:cNvPr id="8325" name="Freeform 34"/>
              <p:cNvSpPr>
                <a:spLocks/>
              </p:cNvSpPr>
              <p:nvPr/>
            </p:nvSpPr>
            <p:spPr bwMode="auto">
              <a:xfrm>
                <a:off x="3791" y="3309"/>
                <a:ext cx="985" cy="692"/>
              </a:xfrm>
              <a:custGeom>
                <a:avLst/>
                <a:gdLst>
                  <a:gd name="T0" fmla="*/ 738 w 985"/>
                  <a:gd name="T1" fmla="*/ 20 h 692"/>
                  <a:gd name="T2" fmla="*/ 758 w 985"/>
                  <a:gd name="T3" fmla="*/ 96 h 692"/>
                  <a:gd name="T4" fmla="*/ 844 w 985"/>
                  <a:gd name="T5" fmla="*/ 222 h 692"/>
                  <a:gd name="T6" fmla="*/ 879 w 985"/>
                  <a:gd name="T7" fmla="*/ 222 h 692"/>
                  <a:gd name="T8" fmla="*/ 884 w 985"/>
                  <a:gd name="T9" fmla="*/ 293 h 692"/>
                  <a:gd name="T10" fmla="*/ 955 w 985"/>
                  <a:gd name="T11" fmla="*/ 414 h 692"/>
                  <a:gd name="T12" fmla="*/ 970 w 985"/>
                  <a:gd name="T13" fmla="*/ 520 h 692"/>
                  <a:gd name="T14" fmla="*/ 985 w 985"/>
                  <a:gd name="T15" fmla="*/ 591 h 692"/>
                  <a:gd name="T16" fmla="*/ 970 w 985"/>
                  <a:gd name="T17" fmla="*/ 621 h 692"/>
                  <a:gd name="T18" fmla="*/ 945 w 985"/>
                  <a:gd name="T19" fmla="*/ 687 h 692"/>
                  <a:gd name="T20" fmla="*/ 925 w 985"/>
                  <a:gd name="T21" fmla="*/ 677 h 692"/>
                  <a:gd name="T22" fmla="*/ 894 w 985"/>
                  <a:gd name="T23" fmla="*/ 692 h 692"/>
                  <a:gd name="T24" fmla="*/ 869 w 985"/>
                  <a:gd name="T25" fmla="*/ 651 h 692"/>
                  <a:gd name="T26" fmla="*/ 788 w 985"/>
                  <a:gd name="T27" fmla="*/ 591 h 692"/>
                  <a:gd name="T28" fmla="*/ 763 w 985"/>
                  <a:gd name="T29" fmla="*/ 520 h 692"/>
                  <a:gd name="T30" fmla="*/ 723 w 985"/>
                  <a:gd name="T31" fmla="*/ 500 h 692"/>
                  <a:gd name="T32" fmla="*/ 682 w 985"/>
                  <a:gd name="T33" fmla="*/ 459 h 692"/>
                  <a:gd name="T34" fmla="*/ 662 w 985"/>
                  <a:gd name="T35" fmla="*/ 383 h 692"/>
                  <a:gd name="T36" fmla="*/ 642 w 985"/>
                  <a:gd name="T37" fmla="*/ 383 h 692"/>
                  <a:gd name="T38" fmla="*/ 632 w 985"/>
                  <a:gd name="T39" fmla="*/ 343 h 692"/>
                  <a:gd name="T40" fmla="*/ 637 w 985"/>
                  <a:gd name="T41" fmla="*/ 298 h 692"/>
                  <a:gd name="T42" fmla="*/ 627 w 985"/>
                  <a:gd name="T43" fmla="*/ 217 h 692"/>
                  <a:gd name="T44" fmla="*/ 581 w 985"/>
                  <a:gd name="T45" fmla="*/ 181 h 692"/>
                  <a:gd name="T46" fmla="*/ 541 w 985"/>
                  <a:gd name="T47" fmla="*/ 181 h 692"/>
                  <a:gd name="T48" fmla="*/ 526 w 985"/>
                  <a:gd name="T49" fmla="*/ 146 h 692"/>
                  <a:gd name="T50" fmla="*/ 440 w 985"/>
                  <a:gd name="T51" fmla="*/ 141 h 692"/>
                  <a:gd name="T52" fmla="*/ 430 w 985"/>
                  <a:gd name="T53" fmla="*/ 161 h 692"/>
                  <a:gd name="T54" fmla="*/ 354 w 985"/>
                  <a:gd name="T55" fmla="*/ 197 h 692"/>
                  <a:gd name="T56" fmla="*/ 339 w 985"/>
                  <a:gd name="T57" fmla="*/ 171 h 692"/>
                  <a:gd name="T58" fmla="*/ 308 w 985"/>
                  <a:gd name="T59" fmla="*/ 156 h 692"/>
                  <a:gd name="T60" fmla="*/ 298 w 985"/>
                  <a:gd name="T61" fmla="*/ 141 h 692"/>
                  <a:gd name="T62" fmla="*/ 283 w 985"/>
                  <a:gd name="T63" fmla="*/ 146 h 692"/>
                  <a:gd name="T64" fmla="*/ 248 w 985"/>
                  <a:gd name="T65" fmla="*/ 141 h 692"/>
                  <a:gd name="T66" fmla="*/ 237 w 985"/>
                  <a:gd name="T67" fmla="*/ 126 h 692"/>
                  <a:gd name="T68" fmla="*/ 182 w 985"/>
                  <a:gd name="T69" fmla="*/ 141 h 692"/>
                  <a:gd name="T70" fmla="*/ 172 w 985"/>
                  <a:gd name="T71" fmla="*/ 126 h 692"/>
                  <a:gd name="T72" fmla="*/ 147 w 985"/>
                  <a:gd name="T73" fmla="*/ 146 h 692"/>
                  <a:gd name="T74" fmla="*/ 111 w 985"/>
                  <a:gd name="T75" fmla="*/ 141 h 692"/>
                  <a:gd name="T76" fmla="*/ 91 w 985"/>
                  <a:gd name="T77" fmla="*/ 166 h 692"/>
                  <a:gd name="T78" fmla="*/ 66 w 985"/>
                  <a:gd name="T79" fmla="*/ 166 h 692"/>
                  <a:gd name="T80" fmla="*/ 71 w 985"/>
                  <a:gd name="T81" fmla="*/ 146 h 692"/>
                  <a:gd name="T82" fmla="*/ 56 w 985"/>
                  <a:gd name="T83" fmla="*/ 121 h 692"/>
                  <a:gd name="T84" fmla="*/ 51 w 985"/>
                  <a:gd name="T85" fmla="*/ 146 h 692"/>
                  <a:gd name="T86" fmla="*/ 10 w 985"/>
                  <a:gd name="T87" fmla="*/ 156 h 692"/>
                  <a:gd name="T88" fmla="*/ 0 w 985"/>
                  <a:gd name="T89" fmla="*/ 85 h 692"/>
                  <a:gd name="T90" fmla="*/ 359 w 985"/>
                  <a:gd name="T91" fmla="*/ 30 h 692"/>
                  <a:gd name="T92" fmla="*/ 374 w 985"/>
                  <a:gd name="T93" fmla="*/ 60 h 692"/>
                  <a:gd name="T94" fmla="*/ 662 w 985"/>
                  <a:gd name="T95" fmla="*/ 25 h 692"/>
                  <a:gd name="T96" fmla="*/ 677 w 985"/>
                  <a:gd name="T97" fmla="*/ 40 h 692"/>
                  <a:gd name="T98" fmla="*/ 687 w 985"/>
                  <a:gd name="T99" fmla="*/ 40 h 692"/>
                  <a:gd name="T100" fmla="*/ 692 w 985"/>
                  <a:gd name="T101" fmla="*/ 0 h 692"/>
                  <a:gd name="T102" fmla="*/ 713 w 985"/>
                  <a:gd name="T103" fmla="*/ 10 h 692"/>
                  <a:gd name="T104" fmla="*/ 738 w 985"/>
                  <a:gd name="T105" fmla="*/ 20 h 6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5"/>
                  <a:gd name="T160" fmla="*/ 0 h 692"/>
                  <a:gd name="T161" fmla="*/ 985 w 985"/>
                  <a:gd name="T162" fmla="*/ 692 h 6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5" h="692">
                    <a:moveTo>
                      <a:pt x="738" y="20"/>
                    </a:moveTo>
                    <a:lnTo>
                      <a:pt x="758" y="96"/>
                    </a:lnTo>
                    <a:lnTo>
                      <a:pt x="844" y="222"/>
                    </a:lnTo>
                    <a:lnTo>
                      <a:pt x="879" y="222"/>
                    </a:lnTo>
                    <a:lnTo>
                      <a:pt x="884" y="293"/>
                    </a:lnTo>
                    <a:lnTo>
                      <a:pt x="955" y="414"/>
                    </a:lnTo>
                    <a:lnTo>
                      <a:pt x="970" y="520"/>
                    </a:lnTo>
                    <a:lnTo>
                      <a:pt x="985" y="591"/>
                    </a:lnTo>
                    <a:lnTo>
                      <a:pt x="970" y="621"/>
                    </a:lnTo>
                    <a:lnTo>
                      <a:pt x="945" y="687"/>
                    </a:lnTo>
                    <a:lnTo>
                      <a:pt x="925" y="677"/>
                    </a:lnTo>
                    <a:lnTo>
                      <a:pt x="894" y="692"/>
                    </a:lnTo>
                    <a:lnTo>
                      <a:pt x="869" y="651"/>
                    </a:lnTo>
                    <a:lnTo>
                      <a:pt x="788" y="591"/>
                    </a:lnTo>
                    <a:lnTo>
                      <a:pt x="763" y="520"/>
                    </a:lnTo>
                    <a:lnTo>
                      <a:pt x="723" y="500"/>
                    </a:lnTo>
                    <a:lnTo>
                      <a:pt x="682" y="459"/>
                    </a:lnTo>
                    <a:lnTo>
                      <a:pt x="662" y="383"/>
                    </a:lnTo>
                    <a:lnTo>
                      <a:pt x="642" y="383"/>
                    </a:lnTo>
                    <a:lnTo>
                      <a:pt x="632" y="343"/>
                    </a:lnTo>
                    <a:lnTo>
                      <a:pt x="637" y="298"/>
                    </a:lnTo>
                    <a:lnTo>
                      <a:pt x="627" y="217"/>
                    </a:lnTo>
                    <a:lnTo>
                      <a:pt x="581" y="181"/>
                    </a:lnTo>
                    <a:lnTo>
                      <a:pt x="541" y="181"/>
                    </a:lnTo>
                    <a:lnTo>
                      <a:pt x="526" y="146"/>
                    </a:lnTo>
                    <a:lnTo>
                      <a:pt x="440" y="141"/>
                    </a:lnTo>
                    <a:lnTo>
                      <a:pt x="430" y="161"/>
                    </a:lnTo>
                    <a:lnTo>
                      <a:pt x="354" y="197"/>
                    </a:lnTo>
                    <a:lnTo>
                      <a:pt x="339" y="171"/>
                    </a:lnTo>
                    <a:lnTo>
                      <a:pt x="308" y="156"/>
                    </a:lnTo>
                    <a:lnTo>
                      <a:pt x="298" y="141"/>
                    </a:lnTo>
                    <a:lnTo>
                      <a:pt x="283" y="146"/>
                    </a:lnTo>
                    <a:lnTo>
                      <a:pt x="248" y="141"/>
                    </a:lnTo>
                    <a:lnTo>
                      <a:pt x="237" y="126"/>
                    </a:lnTo>
                    <a:lnTo>
                      <a:pt x="182" y="141"/>
                    </a:lnTo>
                    <a:lnTo>
                      <a:pt x="172" y="126"/>
                    </a:lnTo>
                    <a:lnTo>
                      <a:pt x="147" y="146"/>
                    </a:lnTo>
                    <a:lnTo>
                      <a:pt x="111" y="141"/>
                    </a:lnTo>
                    <a:lnTo>
                      <a:pt x="91" y="166"/>
                    </a:lnTo>
                    <a:lnTo>
                      <a:pt x="66" y="166"/>
                    </a:lnTo>
                    <a:lnTo>
                      <a:pt x="71" y="146"/>
                    </a:lnTo>
                    <a:lnTo>
                      <a:pt x="56" y="121"/>
                    </a:lnTo>
                    <a:lnTo>
                      <a:pt x="51" y="146"/>
                    </a:lnTo>
                    <a:lnTo>
                      <a:pt x="10" y="156"/>
                    </a:lnTo>
                    <a:lnTo>
                      <a:pt x="0" y="85"/>
                    </a:lnTo>
                    <a:lnTo>
                      <a:pt x="359" y="30"/>
                    </a:lnTo>
                    <a:lnTo>
                      <a:pt x="374" y="60"/>
                    </a:lnTo>
                    <a:lnTo>
                      <a:pt x="662" y="25"/>
                    </a:lnTo>
                    <a:lnTo>
                      <a:pt x="677" y="40"/>
                    </a:lnTo>
                    <a:lnTo>
                      <a:pt x="687" y="40"/>
                    </a:lnTo>
                    <a:lnTo>
                      <a:pt x="692" y="0"/>
                    </a:lnTo>
                    <a:lnTo>
                      <a:pt x="713" y="10"/>
                    </a:lnTo>
                    <a:lnTo>
                      <a:pt x="738" y="20"/>
                    </a:lnTo>
                    <a:close/>
                  </a:path>
                </a:pathLst>
              </a:custGeom>
              <a:grpFill/>
              <a:ln w="0">
                <a:solidFill>
                  <a:srgbClr val="000000"/>
                </a:solidFill>
                <a:prstDash val="solid"/>
                <a:round/>
                <a:headEnd/>
                <a:tailEnd/>
              </a:ln>
            </p:spPr>
            <p:txBody>
              <a:bodyPr/>
              <a:lstStyle/>
              <a:p>
                <a:endParaRPr lang="en-US"/>
              </a:p>
            </p:txBody>
          </p:sp>
          <p:sp>
            <p:nvSpPr>
              <p:cNvPr id="8326" name="Freeform 35"/>
              <p:cNvSpPr>
                <a:spLocks/>
              </p:cNvSpPr>
              <p:nvPr/>
            </p:nvSpPr>
            <p:spPr bwMode="auto">
              <a:xfrm>
                <a:off x="2209" y="1924"/>
                <a:ext cx="799" cy="399"/>
              </a:xfrm>
              <a:custGeom>
                <a:avLst/>
                <a:gdLst>
                  <a:gd name="T0" fmla="*/ 10 w 799"/>
                  <a:gd name="T1" fmla="*/ 0 h 399"/>
                  <a:gd name="T2" fmla="*/ 187 w 799"/>
                  <a:gd name="T3" fmla="*/ 10 h 399"/>
                  <a:gd name="T4" fmla="*/ 490 w 799"/>
                  <a:gd name="T5" fmla="*/ 10 h 399"/>
                  <a:gd name="T6" fmla="*/ 541 w 799"/>
                  <a:gd name="T7" fmla="*/ 30 h 399"/>
                  <a:gd name="T8" fmla="*/ 581 w 799"/>
                  <a:gd name="T9" fmla="*/ 36 h 399"/>
                  <a:gd name="T10" fmla="*/ 627 w 799"/>
                  <a:gd name="T11" fmla="*/ 25 h 399"/>
                  <a:gd name="T12" fmla="*/ 657 w 799"/>
                  <a:gd name="T13" fmla="*/ 46 h 399"/>
                  <a:gd name="T14" fmla="*/ 682 w 799"/>
                  <a:gd name="T15" fmla="*/ 81 h 399"/>
                  <a:gd name="T16" fmla="*/ 758 w 799"/>
                  <a:gd name="T17" fmla="*/ 308 h 399"/>
                  <a:gd name="T18" fmla="*/ 799 w 799"/>
                  <a:gd name="T19" fmla="*/ 384 h 399"/>
                  <a:gd name="T20" fmla="*/ 172 w 799"/>
                  <a:gd name="T21" fmla="*/ 399 h 399"/>
                  <a:gd name="T22" fmla="*/ 172 w 799"/>
                  <a:gd name="T23" fmla="*/ 258 h 399"/>
                  <a:gd name="T24" fmla="*/ 0 w 799"/>
                  <a:gd name="T25" fmla="*/ 258 h 399"/>
                  <a:gd name="T26" fmla="*/ 10 w 799"/>
                  <a:gd name="T27" fmla="*/ 0 h 3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9"/>
                  <a:gd name="T43" fmla="*/ 0 h 399"/>
                  <a:gd name="T44" fmla="*/ 799 w 799"/>
                  <a:gd name="T45" fmla="*/ 399 h 3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9" h="399">
                    <a:moveTo>
                      <a:pt x="10" y="0"/>
                    </a:moveTo>
                    <a:lnTo>
                      <a:pt x="187" y="10"/>
                    </a:lnTo>
                    <a:lnTo>
                      <a:pt x="490" y="10"/>
                    </a:lnTo>
                    <a:lnTo>
                      <a:pt x="541" y="30"/>
                    </a:lnTo>
                    <a:lnTo>
                      <a:pt x="581" y="36"/>
                    </a:lnTo>
                    <a:lnTo>
                      <a:pt x="627" y="25"/>
                    </a:lnTo>
                    <a:lnTo>
                      <a:pt x="657" y="46"/>
                    </a:lnTo>
                    <a:lnTo>
                      <a:pt x="682" y="81"/>
                    </a:lnTo>
                    <a:lnTo>
                      <a:pt x="758" y="308"/>
                    </a:lnTo>
                    <a:lnTo>
                      <a:pt x="799" y="384"/>
                    </a:lnTo>
                    <a:lnTo>
                      <a:pt x="172" y="399"/>
                    </a:lnTo>
                    <a:lnTo>
                      <a:pt x="172" y="258"/>
                    </a:lnTo>
                    <a:lnTo>
                      <a:pt x="0" y="258"/>
                    </a:lnTo>
                    <a:lnTo>
                      <a:pt x="10" y="0"/>
                    </a:lnTo>
                    <a:close/>
                  </a:path>
                </a:pathLst>
              </a:custGeom>
              <a:grpFill/>
              <a:ln w="0">
                <a:solidFill>
                  <a:srgbClr val="000000"/>
                </a:solidFill>
                <a:prstDash val="solid"/>
                <a:round/>
                <a:headEnd/>
                <a:tailEnd/>
              </a:ln>
            </p:spPr>
            <p:txBody>
              <a:bodyPr/>
              <a:lstStyle/>
              <a:p>
                <a:endParaRPr lang="en-US"/>
              </a:p>
            </p:txBody>
          </p:sp>
          <p:sp>
            <p:nvSpPr>
              <p:cNvPr id="8327" name="Freeform 36"/>
              <p:cNvSpPr>
                <a:spLocks/>
              </p:cNvSpPr>
              <p:nvPr/>
            </p:nvSpPr>
            <p:spPr bwMode="auto">
              <a:xfrm>
                <a:off x="2381" y="2308"/>
                <a:ext cx="728" cy="394"/>
              </a:xfrm>
              <a:custGeom>
                <a:avLst/>
                <a:gdLst>
                  <a:gd name="T0" fmla="*/ 0 w 728"/>
                  <a:gd name="T1" fmla="*/ 15 h 394"/>
                  <a:gd name="T2" fmla="*/ 0 w 728"/>
                  <a:gd name="T3" fmla="*/ 394 h 394"/>
                  <a:gd name="T4" fmla="*/ 485 w 728"/>
                  <a:gd name="T5" fmla="*/ 394 h 394"/>
                  <a:gd name="T6" fmla="*/ 728 w 728"/>
                  <a:gd name="T7" fmla="*/ 369 h 394"/>
                  <a:gd name="T8" fmla="*/ 692 w 728"/>
                  <a:gd name="T9" fmla="*/ 101 h 394"/>
                  <a:gd name="T10" fmla="*/ 667 w 728"/>
                  <a:gd name="T11" fmla="*/ 56 h 394"/>
                  <a:gd name="T12" fmla="*/ 662 w 728"/>
                  <a:gd name="T13" fmla="*/ 25 h 394"/>
                  <a:gd name="T14" fmla="*/ 637 w 728"/>
                  <a:gd name="T15" fmla="*/ 25 h 394"/>
                  <a:gd name="T16" fmla="*/ 627 w 728"/>
                  <a:gd name="T17" fmla="*/ 0 h 394"/>
                  <a:gd name="T18" fmla="*/ 0 w 728"/>
                  <a:gd name="T19" fmla="*/ 15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8"/>
                  <a:gd name="T31" fmla="*/ 0 h 394"/>
                  <a:gd name="T32" fmla="*/ 728 w 728"/>
                  <a:gd name="T33" fmla="*/ 394 h 3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8" h="394">
                    <a:moveTo>
                      <a:pt x="0" y="15"/>
                    </a:moveTo>
                    <a:lnTo>
                      <a:pt x="0" y="394"/>
                    </a:lnTo>
                    <a:lnTo>
                      <a:pt x="485" y="394"/>
                    </a:lnTo>
                    <a:lnTo>
                      <a:pt x="728" y="369"/>
                    </a:lnTo>
                    <a:lnTo>
                      <a:pt x="692" y="101"/>
                    </a:lnTo>
                    <a:lnTo>
                      <a:pt x="667" y="56"/>
                    </a:lnTo>
                    <a:lnTo>
                      <a:pt x="662" y="25"/>
                    </a:lnTo>
                    <a:lnTo>
                      <a:pt x="637" y="25"/>
                    </a:lnTo>
                    <a:lnTo>
                      <a:pt x="627" y="0"/>
                    </a:lnTo>
                    <a:lnTo>
                      <a:pt x="0" y="15"/>
                    </a:lnTo>
                    <a:close/>
                  </a:path>
                </a:pathLst>
              </a:custGeom>
              <a:grpFill/>
              <a:ln w="0">
                <a:solidFill>
                  <a:srgbClr val="000000"/>
                </a:solidFill>
                <a:prstDash val="solid"/>
                <a:round/>
                <a:headEnd/>
                <a:tailEnd/>
              </a:ln>
            </p:spPr>
            <p:txBody>
              <a:bodyPr/>
              <a:lstStyle/>
              <a:p>
                <a:endParaRPr lang="en-US"/>
              </a:p>
            </p:txBody>
          </p:sp>
          <p:sp>
            <p:nvSpPr>
              <p:cNvPr id="8328" name="Freeform 37"/>
              <p:cNvSpPr>
                <a:spLocks/>
              </p:cNvSpPr>
              <p:nvPr/>
            </p:nvSpPr>
            <p:spPr bwMode="auto">
              <a:xfrm>
                <a:off x="2876" y="1823"/>
                <a:ext cx="566" cy="414"/>
              </a:xfrm>
              <a:custGeom>
                <a:avLst/>
                <a:gdLst>
                  <a:gd name="T0" fmla="*/ 15 w 566"/>
                  <a:gd name="T1" fmla="*/ 30 h 414"/>
                  <a:gd name="T2" fmla="*/ 470 w 566"/>
                  <a:gd name="T3" fmla="*/ 0 h 414"/>
                  <a:gd name="T4" fmla="*/ 485 w 566"/>
                  <a:gd name="T5" fmla="*/ 10 h 414"/>
                  <a:gd name="T6" fmla="*/ 475 w 566"/>
                  <a:gd name="T7" fmla="*/ 71 h 414"/>
                  <a:gd name="T8" fmla="*/ 496 w 566"/>
                  <a:gd name="T9" fmla="*/ 101 h 414"/>
                  <a:gd name="T10" fmla="*/ 541 w 566"/>
                  <a:gd name="T11" fmla="*/ 126 h 414"/>
                  <a:gd name="T12" fmla="*/ 566 w 566"/>
                  <a:gd name="T13" fmla="*/ 157 h 414"/>
                  <a:gd name="T14" fmla="*/ 566 w 566"/>
                  <a:gd name="T15" fmla="*/ 202 h 414"/>
                  <a:gd name="T16" fmla="*/ 551 w 566"/>
                  <a:gd name="T17" fmla="*/ 233 h 414"/>
                  <a:gd name="T18" fmla="*/ 511 w 566"/>
                  <a:gd name="T19" fmla="*/ 243 h 414"/>
                  <a:gd name="T20" fmla="*/ 516 w 566"/>
                  <a:gd name="T21" fmla="*/ 293 h 414"/>
                  <a:gd name="T22" fmla="*/ 496 w 566"/>
                  <a:gd name="T23" fmla="*/ 334 h 414"/>
                  <a:gd name="T24" fmla="*/ 496 w 566"/>
                  <a:gd name="T25" fmla="*/ 414 h 414"/>
                  <a:gd name="T26" fmla="*/ 460 w 566"/>
                  <a:gd name="T27" fmla="*/ 374 h 414"/>
                  <a:gd name="T28" fmla="*/ 91 w 566"/>
                  <a:gd name="T29" fmla="*/ 409 h 414"/>
                  <a:gd name="T30" fmla="*/ 15 w 566"/>
                  <a:gd name="T31" fmla="*/ 182 h 414"/>
                  <a:gd name="T32" fmla="*/ 15 w 566"/>
                  <a:gd name="T33" fmla="*/ 76 h 414"/>
                  <a:gd name="T34" fmla="*/ 0 w 566"/>
                  <a:gd name="T35" fmla="*/ 61 h 414"/>
                  <a:gd name="T36" fmla="*/ 15 w 566"/>
                  <a:gd name="T37" fmla="*/ 30 h 4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414"/>
                  <a:gd name="T59" fmla="*/ 566 w 566"/>
                  <a:gd name="T60" fmla="*/ 414 h 4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414">
                    <a:moveTo>
                      <a:pt x="15" y="30"/>
                    </a:moveTo>
                    <a:lnTo>
                      <a:pt x="470" y="0"/>
                    </a:lnTo>
                    <a:lnTo>
                      <a:pt x="485" y="10"/>
                    </a:lnTo>
                    <a:lnTo>
                      <a:pt x="475" y="71"/>
                    </a:lnTo>
                    <a:lnTo>
                      <a:pt x="496" y="101"/>
                    </a:lnTo>
                    <a:lnTo>
                      <a:pt x="541" y="126"/>
                    </a:lnTo>
                    <a:lnTo>
                      <a:pt x="566" y="157"/>
                    </a:lnTo>
                    <a:lnTo>
                      <a:pt x="566" y="202"/>
                    </a:lnTo>
                    <a:lnTo>
                      <a:pt x="551" y="233"/>
                    </a:lnTo>
                    <a:lnTo>
                      <a:pt x="511" y="243"/>
                    </a:lnTo>
                    <a:lnTo>
                      <a:pt x="516" y="293"/>
                    </a:lnTo>
                    <a:lnTo>
                      <a:pt x="496" y="334"/>
                    </a:lnTo>
                    <a:lnTo>
                      <a:pt x="496" y="414"/>
                    </a:lnTo>
                    <a:lnTo>
                      <a:pt x="460" y="374"/>
                    </a:lnTo>
                    <a:lnTo>
                      <a:pt x="91" y="409"/>
                    </a:lnTo>
                    <a:lnTo>
                      <a:pt x="15" y="182"/>
                    </a:lnTo>
                    <a:lnTo>
                      <a:pt x="15" y="76"/>
                    </a:lnTo>
                    <a:lnTo>
                      <a:pt x="0" y="61"/>
                    </a:lnTo>
                    <a:lnTo>
                      <a:pt x="15" y="30"/>
                    </a:lnTo>
                    <a:close/>
                  </a:path>
                </a:pathLst>
              </a:custGeom>
              <a:grpFill/>
              <a:ln w="0">
                <a:solidFill>
                  <a:srgbClr val="000000"/>
                </a:solidFill>
                <a:prstDash val="solid"/>
                <a:round/>
                <a:headEnd/>
                <a:tailEnd/>
              </a:ln>
            </p:spPr>
            <p:txBody>
              <a:bodyPr/>
              <a:lstStyle/>
              <a:p>
                <a:endParaRPr lang="en-US"/>
              </a:p>
            </p:txBody>
          </p:sp>
          <p:sp>
            <p:nvSpPr>
              <p:cNvPr id="8329" name="Freeform 38"/>
              <p:cNvSpPr>
                <a:spLocks/>
              </p:cNvSpPr>
              <p:nvPr/>
            </p:nvSpPr>
            <p:spPr bwMode="auto">
              <a:xfrm>
                <a:off x="3372" y="1899"/>
                <a:ext cx="399" cy="738"/>
              </a:xfrm>
              <a:custGeom>
                <a:avLst/>
                <a:gdLst>
                  <a:gd name="T0" fmla="*/ 45 w 399"/>
                  <a:gd name="T1" fmla="*/ 50 h 738"/>
                  <a:gd name="T2" fmla="*/ 298 w 399"/>
                  <a:gd name="T3" fmla="*/ 0 h 738"/>
                  <a:gd name="T4" fmla="*/ 298 w 399"/>
                  <a:gd name="T5" fmla="*/ 30 h 738"/>
                  <a:gd name="T6" fmla="*/ 323 w 399"/>
                  <a:gd name="T7" fmla="*/ 76 h 738"/>
                  <a:gd name="T8" fmla="*/ 333 w 399"/>
                  <a:gd name="T9" fmla="*/ 116 h 738"/>
                  <a:gd name="T10" fmla="*/ 384 w 399"/>
                  <a:gd name="T11" fmla="*/ 409 h 738"/>
                  <a:gd name="T12" fmla="*/ 373 w 399"/>
                  <a:gd name="T13" fmla="*/ 445 h 738"/>
                  <a:gd name="T14" fmla="*/ 399 w 399"/>
                  <a:gd name="T15" fmla="*/ 475 h 738"/>
                  <a:gd name="T16" fmla="*/ 358 w 399"/>
                  <a:gd name="T17" fmla="*/ 611 h 738"/>
                  <a:gd name="T18" fmla="*/ 328 w 399"/>
                  <a:gd name="T19" fmla="*/ 662 h 738"/>
                  <a:gd name="T20" fmla="*/ 343 w 399"/>
                  <a:gd name="T21" fmla="*/ 677 h 738"/>
                  <a:gd name="T22" fmla="*/ 318 w 399"/>
                  <a:gd name="T23" fmla="*/ 692 h 738"/>
                  <a:gd name="T24" fmla="*/ 323 w 399"/>
                  <a:gd name="T25" fmla="*/ 717 h 738"/>
                  <a:gd name="T26" fmla="*/ 257 w 399"/>
                  <a:gd name="T27" fmla="*/ 717 h 738"/>
                  <a:gd name="T28" fmla="*/ 242 w 399"/>
                  <a:gd name="T29" fmla="*/ 738 h 738"/>
                  <a:gd name="T30" fmla="*/ 217 w 399"/>
                  <a:gd name="T31" fmla="*/ 722 h 738"/>
                  <a:gd name="T32" fmla="*/ 192 w 399"/>
                  <a:gd name="T33" fmla="*/ 672 h 738"/>
                  <a:gd name="T34" fmla="*/ 131 w 399"/>
                  <a:gd name="T35" fmla="*/ 611 h 738"/>
                  <a:gd name="T36" fmla="*/ 141 w 399"/>
                  <a:gd name="T37" fmla="*/ 520 h 738"/>
                  <a:gd name="T38" fmla="*/ 80 w 399"/>
                  <a:gd name="T39" fmla="*/ 485 h 738"/>
                  <a:gd name="T40" fmla="*/ 35 w 399"/>
                  <a:gd name="T41" fmla="*/ 429 h 738"/>
                  <a:gd name="T42" fmla="*/ 0 w 399"/>
                  <a:gd name="T43" fmla="*/ 338 h 738"/>
                  <a:gd name="T44" fmla="*/ 0 w 399"/>
                  <a:gd name="T45" fmla="*/ 258 h 738"/>
                  <a:gd name="T46" fmla="*/ 20 w 399"/>
                  <a:gd name="T47" fmla="*/ 217 h 738"/>
                  <a:gd name="T48" fmla="*/ 15 w 399"/>
                  <a:gd name="T49" fmla="*/ 167 h 738"/>
                  <a:gd name="T50" fmla="*/ 55 w 399"/>
                  <a:gd name="T51" fmla="*/ 157 h 738"/>
                  <a:gd name="T52" fmla="*/ 70 w 399"/>
                  <a:gd name="T53" fmla="*/ 126 h 738"/>
                  <a:gd name="T54" fmla="*/ 70 w 399"/>
                  <a:gd name="T55" fmla="*/ 81 h 738"/>
                  <a:gd name="T56" fmla="*/ 45 w 399"/>
                  <a:gd name="T57" fmla="*/ 50 h 7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738"/>
                  <a:gd name="T89" fmla="*/ 399 w 399"/>
                  <a:gd name="T90" fmla="*/ 738 h 7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738">
                    <a:moveTo>
                      <a:pt x="45" y="50"/>
                    </a:moveTo>
                    <a:lnTo>
                      <a:pt x="298" y="0"/>
                    </a:lnTo>
                    <a:lnTo>
                      <a:pt x="298" y="30"/>
                    </a:lnTo>
                    <a:lnTo>
                      <a:pt x="323" y="76"/>
                    </a:lnTo>
                    <a:lnTo>
                      <a:pt x="333" y="116"/>
                    </a:lnTo>
                    <a:lnTo>
                      <a:pt x="384" y="409"/>
                    </a:lnTo>
                    <a:lnTo>
                      <a:pt x="373" y="445"/>
                    </a:lnTo>
                    <a:lnTo>
                      <a:pt x="399" y="475"/>
                    </a:lnTo>
                    <a:lnTo>
                      <a:pt x="358" y="611"/>
                    </a:lnTo>
                    <a:lnTo>
                      <a:pt x="328" y="662"/>
                    </a:lnTo>
                    <a:lnTo>
                      <a:pt x="343" y="677"/>
                    </a:lnTo>
                    <a:lnTo>
                      <a:pt x="318" y="692"/>
                    </a:lnTo>
                    <a:lnTo>
                      <a:pt x="323" y="717"/>
                    </a:lnTo>
                    <a:lnTo>
                      <a:pt x="257" y="717"/>
                    </a:lnTo>
                    <a:lnTo>
                      <a:pt x="242" y="738"/>
                    </a:lnTo>
                    <a:lnTo>
                      <a:pt x="217" y="722"/>
                    </a:lnTo>
                    <a:lnTo>
                      <a:pt x="192" y="672"/>
                    </a:lnTo>
                    <a:lnTo>
                      <a:pt x="131" y="611"/>
                    </a:lnTo>
                    <a:lnTo>
                      <a:pt x="141" y="520"/>
                    </a:lnTo>
                    <a:lnTo>
                      <a:pt x="80" y="485"/>
                    </a:lnTo>
                    <a:lnTo>
                      <a:pt x="35" y="429"/>
                    </a:lnTo>
                    <a:lnTo>
                      <a:pt x="0" y="338"/>
                    </a:lnTo>
                    <a:lnTo>
                      <a:pt x="0" y="258"/>
                    </a:lnTo>
                    <a:lnTo>
                      <a:pt x="20" y="217"/>
                    </a:lnTo>
                    <a:lnTo>
                      <a:pt x="15" y="167"/>
                    </a:lnTo>
                    <a:lnTo>
                      <a:pt x="55" y="157"/>
                    </a:lnTo>
                    <a:lnTo>
                      <a:pt x="70" y="126"/>
                    </a:lnTo>
                    <a:lnTo>
                      <a:pt x="70" y="81"/>
                    </a:lnTo>
                    <a:lnTo>
                      <a:pt x="45" y="50"/>
                    </a:lnTo>
                    <a:close/>
                  </a:path>
                </a:pathLst>
              </a:custGeom>
              <a:grpFill/>
              <a:ln w="0">
                <a:solidFill>
                  <a:srgbClr val="000000"/>
                </a:solidFill>
                <a:prstDash val="solid"/>
                <a:round/>
                <a:headEnd/>
                <a:tailEnd/>
              </a:ln>
            </p:spPr>
            <p:txBody>
              <a:bodyPr/>
              <a:lstStyle/>
              <a:p>
                <a:endParaRPr lang="en-US"/>
              </a:p>
            </p:txBody>
          </p:sp>
          <p:sp>
            <p:nvSpPr>
              <p:cNvPr id="8330" name="Freeform 39"/>
              <p:cNvSpPr>
                <a:spLocks/>
              </p:cNvSpPr>
              <p:nvPr/>
            </p:nvSpPr>
            <p:spPr bwMode="auto">
              <a:xfrm>
                <a:off x="2967" y="2197"/>
                <a:ext cx="677" cy="561"/>
              </a:xfrm>
              <a:custGeom>
                <a:avLst/>
                <a:gdLst>
                  <a:gd name="T0" fmla="*/ 152 w 677"/>
                  <a:gd name="T1" fmla="*/ 541 h 561"/>
                  <a:gd name="T2" fmla="*/ 334 w 677"/>
                  <a:gd name="T3" fmla="*/ 530 h 561"/>
                  <a:gd name="T4" fmla="*/ 591 w 677"/>
                  <a:gd name="T5" fmla="*/ 505 h 561"/>
                  <a:gd name="T6" fmla="*/ 576 w 677"/>
                  <a:gd name="T7" fmla="*/ 561 h 561"/>
                  <a:gd name="T8" fmla="*/ 627 w 677"/>
                  <a:gd name="T9" fmla="*/ 561 h 561"/>
                  <a:gd name="T10" fmla="*/ 637 w 677"/>
                  <a:gd name="T11" fmla="*/ 505 h 561"/>
                  <a:gd name="T12" fmla="*/ 672 w 677"/>
                  <a:gd name="T13" fmla="*/ 490 h 561"/>
                  <a:gd name="T14" fmla="*/ 677 w 677"/>
                  <a:gd name="T15" fmla="*/ 470 h 561"/>
                  <a:gd name="T16" fmla="*/ 657 w 677"/>
                  <a:gd name="T17" fmla="*/ 455 h 561"/>
                  <a:gd name="T18" fmla="*/ 647 w 677"/>
                  <a:gd name="T19" fmla="*/ 440 h 561"/>
                  <a:gd name="T20" fmla="*/ 622 w 677"/>
                  <a:gd name="T21" fmla="*/ 424 h 561"/>
                  <a:gd name="T22" fmla="*/ 597 w 677"/>
                  <a:gd name="T23" fmla="*/ 374 h 561"/>
                  <a:gd name="T24" fmla="*/ 536 w 677"/>
                  <a:gd name="T25" fmla="*/ 313 h 561"/>
                  <a:gd name="T26" fmla="*/ 546 w 677"/>
                  <a:gd name="T27" fmla="*/ 222 h 561"/>
                  <a:gd name="T28" fmla="*/ 485 w 677"/>
                  <a:gd name="T29" fmla="*/ 187 h 561"/>
                  <a:gd name="T30" fmla="*/ 440 w 677"/>
                  <a:gd name="T31" fmla="*/ 131 h 561"/>
                  <a:gd name="T32" fmla="*/ 405 w 677"/>
                  <a:gd name="T33" fmla="*/ 40 h 561"/>
                  <a:gd name="T34" fmla="*/ 369 w 677"/>
                  <a:gd name="T35" fmla="*/ 0 h 561"/>
                  <a:gd name="T36" fmla="*/ 0 w 677"/>
                  <a:gd name="T37" fmla="*/ 35 h 561"/>
                  <a:gd name="T38" fmla="*/ 41 w 677"/>
                  <a:gd name="T39" fmla="*/ 111 h 561"/>
                  <a:gd name="T40" fmla="*/ 51 w 677"/>
                  <a:gd name="T41" fmla="*/ 136 h 561"/>
                  <a:gd name="T42" fmla="*/ 76 w 677"/>
                  <a:gd name="T43" fmla="*/ 136 h 561"/>
                  <a:gd name="T44" fmla="*/ 81 w 677"/>
                  <a:gd name="T45" fmla="*/ 167 h 561"/>
                  <a:gd name="T46" fmla="*/ 106 w 677"/>
                  <a:gd name="T47" fmla="*/ 212 h 561"/>
                  <a:gd name="T48" fmla="*/ 142 w 677"/>
                  <a:gd name="T49" fmla="*/ 480 h 561"/>
                  <a:gd name="T50" fmla="*/ 152 w 677"/>
                  <a:gd name="T51" fmla="*/ 541 h 5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7"/>
                  <a:gd name="T79" fmla="*/ 0 h 561"/>
                  <a:gd name="T80" fmla="*/ 677 w 677"/>
                  <a:gd name="T81" fmla="*/ 561 h 5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7" h="561">
                    <a:moveTo>
                      <a:pt x="152" y="541"/>
                    </a:moveTo>
                    <a:lnTo>
                      <a:pt x="334" y="530"/>
                    </a:lnTo>
                    <a:lnTo>
                      <a:pt x="591" y="505"/>
                    </a:lnTo>
                    <a:lnTo>
                      <a:pt x="576" y="561"/>
                    </a:lnTo>
                    <a:lnTo>
                      <a:pt x="627" y="561"/>
                    </a:lnTo>
                    <a:lnTo>
                      <a:pt x="637" y="505"/>
                    </a:lnTo>
                    <a:lnTo>
                      <a:pt x="672" y="490"/>
                    </a:lnTo>
                    <a:lnTo>
                      <a:pt x="677" y="470"/>
                    </a:lnTo>
                    <a:lnTo>
                      <a:pt x="657" y="455"/>
                    </a:lnTo>
                    <a:lnTo>
                      <a:pt x="647" y="440"/>
                    </a:lnTo>
                    <a:lnTo>
                      <a:pt x="622" y="424"/>
                    </a:lnTo>
                    <a:lnTo>
                      <a:pt x="597" y="374"/>
                    </a:lnTo>
                    <a:lnTo>
                      <a:pt x="536" y="313"/>
                    </a:lnTo>
                    <a:lnTo>
                      <a:pt x="546" y="222"/>
                    </a:lnTo>
                    <a:lnTo>
                      <a:pt x="485" y="187"/>
                    </a:lnTo>
                    <a:lnTo>
                      <a:pt x="440" y="131"/>
                    </a:lnTo>
                    <a:lnTo>
                      <a:pt x="405" y="40"/>
                    </a:lnTo>
                    <a:lnTo>
                      <a:pt x="369" y="0"/>
                    </a:lnTo>
                    <a:lnTo>
                      <a:pt x="0" y="35"/>
                    </a:lnTo>
                    <a:lnTo>
                      <a:pt x="41" y="111"/>
                    </a:lnTo>
                    <a:lnTo>
                      <a:pt x="51" y="136"/>
                    </a:lnTo>
                    <a:lnTo>
                      <a:pt x="76" y="136"/>
                    </a:lnTo>
                    <a:lnTo>
                      <a:pt x="81" y="167"/>
                    </a:lnTo>
                    <a:lnTo>
                      <a:pt x="106" y="212"/>
                    </a:lnTo>
                    <a:lnTo>
                      <a:pt x="142" y="480"/>
                    </a:lnTo>
                    <a:lnTo>
                      <a:pt x="152" y="541"/>
                    </a:lnTo>
                    <a:close/>
                  </a:path>
                </a:pathLst>
              </a:custGeom>
              <a:grpFill/>
              <a:ln w="0">
                <a:solidFill>
                  <a:srgbClr val="000000"/>
                </a:solidFill>
                <a:prstDash val="solid"/>
                <a:round/>
                <a:headEnd/>
                <a:tailEnd/>
              </a:ln>
            </p:spPr>
            <p:txBody>
              <a:bodyPr/>
              <a:lstStyle/>
              <a:p>
                <a:endParaRPr lang="en-US"/>
              </a:p>
            </p:txBody>
          </p:sp>
          <p:sp>
            <p:nvSpPr>
              <p:cNvPr id="8331" name="Freeform 40"/>
              <p:cNvSpPr>
                <a:spLocks/>
              </p:cNvSpPr>
              <p:nvPr/>
            </p:nvSpPr>
            <p:spPr bwMode="auto">
              <a:xfrm>
                <a:off x="3705" y="1965"/>
                <a:ext cx="308" cy="545"/>
              </a:xfrm>
              <a:custGeom>
                <a:avLst/>
                <a:gdLst>
                  <a:gd name="T0" fmla="*/ 0 w 308"/>
                  <a:gd name="T1" fmla="*/ 50 h 545"/>
                  <a:gd name="T2" fmla="*/ 51 w 308"/>
                  <a:gd name="T3" fmla="*/ 343 h 545"/>
                  <a:gd name="T4" fmla="*/ 40 w 308"/>
                  <a:gd name="T5" fmla="*/ 379 h 545"/>
                  <a:gd name="T6" fmla="*/ 66 w 308"/>
                  <a:gd name="T7" fmla="*/ 409 h 545"/>
                  <a:gd name="T8" fmla="*/ 25 w 308"/>
                  <a:gd name="T9" fmla="*/ 545 h 545"/>
                  <a:gd name="T10" fmla="*/ 56 w 308"/>
                  <a:gd name="T11" fmla="*/ 520 h 545"/>
                  <a:gd name="T12" fmla="*/ 177 w 308"/>
                  <a:gd name="T13" fmla="*/ 505 h 545"/>
                  <a:gd name="T14" fmla="*/ 182 w 308"/>
                  <a:gd name="T15" fmla="*/ 469 h 545"/>
                  <a:gd name="T16" fmla="*/ 217 w 308"/>
                  <a:gd name="T17" fmla="*/ 495 h 545"/>
                  <a:gd name="T18" fmla="*/ 243 w 308"/>
                  <a:gd name="T19" fmla="*/ 439 h 545"/>
                  <a:gd name="T20" fmla="*/ 268 w 308"/>
                  <a:gd name="T21" fmla="*/ 394 h 545"/>
                  <a:gd name="T22" fmla="*/ 308 w 308"/>
                  <a:gd name="T23" fmla="*/ 353 h 545"/>
                  <a:gd name="T24" fmla="*/ 243 w 308"/>
                  <a:gd name="T25" fmla="*/ 0 h 545"/>
                  <a:gd name="T26" fmla="*/ 86 w 308"/>
                  <a:gd name="T27" fmla="*/ 15 h 545"/>
                  <a:gd name="T28" fmla="*/ 66 w 308"/>
                  <a:gd name="T29" fmla="*/ 35 h 545"/>
                  <a:gd name="T30" fmla="*/ 30 w 308"/>
                  <a:gd name="T31" fmla="*/ 50 h 545"/>
                  <a:gd name="T32" fmla="*/ 0 w 308"/>
                  <a:gd name="T33" fmla="*/ 50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545"/>
                  <a:gd name="T53" fmla="*/ 308 w 308"/>
                  <a:gd name="T54" fmla="*/ 545 h 5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545">
                    <a:moveTo>
                      <a:pt x="0" y="50"/>
                    </a:moveTo>
                    <a:lnTo>
                      <a:pt x="51" y="343"/>
                    </a:lnTo>
                    <a:lnTo>
                      <a:pt x="40" y="379"/>
                    </a:lnTo>
                    <a:lnTo>
                      <a:pt x="66" y="409"/>
                    </a:lnTo>
                    <a:lnTo>
                      <a:pt x="25" y="545"/>
                    </a:lnTo>
                    <a:lnTo>
                      <a:pt x="56" y="520"/>
                    </a:lnTo>
                    <a:lnTo>
                      <a:pt x="177" y="505"/>
                    </a:lnTo>
                    <a:lnTo>
                      <a:pt x="182" y="469"/>
                    </a:lnTo>
                    <a:lnTo>
                      <a:pt x="217" y="495"/>
                    </a:lnTo>
                    <a:lnTo>
                      <a:pt x="243" y="439"/>
                    </a:lnTo>
                    <a:lnTo>
                      <a:pt x="268" y="394"/>
                    </a:lnTo>
                    <a:lnTo>
                      <a:pt x="308" y="353"/>
                    </a:lnTo>
                    <a:lnTo>
                      <a:pt x="243" y="0"/>
                    </a:lnTo>
                    <a:lnTo>
                      <a:pt x="86" y="15"/>
                    </a:lnTo>
                    <a:lnTo>
                      <a:pt x="66" y="35"/>
                    </a:lnTo>
                    <a:lnTo>
                      <a:pt x="30" y="50"/>
                    </a:lnTo>
                    <a:lnTo>
                      <a:pt x="0" y="50"/>
                    </a:lnTo>
                    <a:close/>
                  </a:path>
                </a:pathLst>
              </a:custGeom>
              <a:grpFill/>
              <a:ln w="0">
                <a:solidFill>
                  <a:srgbClr val="000000"/>
                </a:solidFill>
                <a:prstDash val="solid"/>
                <a:round/>
                <a:headEnd/>
                <a:tailEnd/>
              </a:ln>
            </p:spPr>
            <p:txBody>
              <a:bodyPr/>
              <a:lstStyle/>
              <a:p>
                <a:endParaRPr lang="en-US"/>
              </a:p>
            </p:txBody>
          </p:sp>
          <p:sp>
            <p:nvSpPr>
              <p:cNvPr id="8332" name="Freeform 41"/>
              <p:cNvSpPr>
                <a:spLocks/>
              </p:cNvSpPr>
              <p:nvPr/>
            </p:nvSpPr>
            <p:spPr bwMode="auto">
              <a:xfrm>
                <a:off x="2234" y="1136"/>
                <a:ext cx="622" cy="429"/>
              </a:xfrm>
              <a:custGeom>
                <a:avLst/>
                <a:gdLst>
                  <a:gd name="T0" fmla="*/ 16 w 622"/>
                  <a:gd name="T1" fmla="*/ 5 h 429"/>
                  <a:gd name="T2" fmla="*/ 0 w 622"/>
                  <a:gd name="T3" fmla="*/ 424 h 429"/>
                  <a:gd name="T4" fmla="*/ 425 w 622"/>
                  <a:gd name="T5" fmla="*/ 429 h 429"/>
                  <a:gd name="T6" fmla="*/ 622 w 622"/>
                  <a:gd name="T7" fmla="*/ 414 h 429"/>
                  <a:gd name="T8" fmla="*/ 607 w 622"/>
                  <a:gd name="T9" fmla="*/ 243 h 429"/>
                  <a:gd name="T10" fmla="*/ 577 w 622"/>
                  <a:gd name="T11" fmla="*/ 157 h 429"/>
                  <a:gd name="T12" fmla="*/ 546 w 622"/>
                  <a:gd name="T13" fmla="*/ 0 h 429"/>
                  <a:gd name="T14" fmla="*/ 304 w 622"/>
                  <a:gd name="T15" fmla="*/ 5 h 429"/>
                  <a:gd name="T16" fmla="*/ 16 w 622"/>
                  <a:gd name="T17" fmla="*/ 5 h 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2"/>
                  <a:gd name="T28" fmla="*/ 0 h 429"/>
                  <a:gd name="T29" fmla="*/ 622 w 622"/>
                  <a:gd name="T30" fmla="*/ 429 h 4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2" h="429">
                    <a:moveTo>
                      <a:pt x="16" y="5"/>
                    </a:moveTo>
                    <a:lnTo>
                      <a:pt x="0" y="424"/>
                    </a:lnTo>
                    <a:lnTo>
                      <a:pt x="425" y="429"/>
                    </a:lnTo>
                    <a:lnTo>
                      <a:pt x="622" y="414"/>
                    </a:lnTo>
                    <a:lnTo>
                      <a:pt x="607" y="243"/>
                    </a:lnTo>
                    <a:lnTo>
                      <a:pt x="577" y="157"/>
                    </a:lnTo>
                    <a:lnTo>
                      <a:pt x="546" y="0"/>
                    </a:lnTo>
                    <a:lnTo>
                      <a:pt x="304" y="5"/>
                    </a:lnTo>
                    <a:lnTo>
                      <a:pt x="16" y="5"/>
                    </a:lnTo>
                    <a:close/>
                  </a:path>
                </a:pathLst>
              </a:custGeom>
              <a:grpFill/>
              <a:ln w="0">
                <a:solidFill>
                  <a:srgbClr val="000000"/>
                </a:solidFill>
                <a:prstDash val="solid"/>
                <a:round/>
                <a:headEnd/>
                <a:tailEnd/>
              </a:ln>
            </p:spPr>
            <p:txBody>
              <a:bodyPr/>
              <a:lstStyle/>
              <a:p>
                <a:endParaRPr lang="en-US"/>
              </a:p>
            </p:txBody>
          </p:sp>
          <p:sp>
            <p:nvSpPr>
              <p:cNvPr id="8333" name="Freeform 42"/>
              <p:cNvSpPr>
                <a:spLocks/>
              </p:cNvSpPr>
              <p:nvPr/>
            </p:nvSpPr>
            <p:spPr bwMode="auto">
              <a:xfrm>
                <a:off x="2219" y="1550"/>
                <a:ext cx="672" cy="455"/>
              </a:xfrm>
              <a:custGeom>
                <a:avLst/>
                <a:gdLst>
                  <a:gd name="T0" fmla="*/ 15 w 672"/>
                  <a:gd name="T1" fmla="*/ 10 h 455"/>
                  <a:gd name="T2" fmla="*/ 440 w 672"/>
                  <a:gd name="T3" fmla="*/ 15 h 455"/>
                  <a:gd name="T4" fmla="*/ 637 w 672"/>
                  <a:gd name="T5" fmla="*/ 0 h 455"/>
                  <a:gd name="T6" fmla="*/ 617 w 672"/>
                  <a:gd name="T7" fmla="*/ 46 h 455"/>
                  <a:gd name="T8" fmla="*/ 642 w 672"/>
                  <a:gd name="T9" fmla="*/ 81 h 455"/>
                  <a:gd name="T10" fmla="*/ 672 w 672"/>
                  <a:gd name="T11" fmla="*/ 303 h 455"/>
                  <a:gd name="T12" fmla="*/ 657 w 672"/>
                  <a:gd name="T13" fmla="*/ 334 h 455"/>
                  <a:gd name="T14" fmla="*/ 672 w 672"/>
                  <a:gd name="T15" fmla="*/ 349 h 455"/>
                  <a:gd name="T16" fmla="*/ 672 w 672"/>
                  <a:gd name="T17" fmla="*/ 455 h 455"/>
                  <a:gd name="T18" fmla="*/ 647 w 672"/>
                  <a:gd name="T19" fmla="*/ 420 h 455"/>
                  <a:gd name="T20" fmla="*/ 617 w 672"/>
                  <a:gd name="T21" fmla="*/ 399 h 455"/>
                  <a:gd name="T22" fmla="*/ 571 w 672"/>
                  <a:gd name="T23" fmla="*/ 410 h 455"/>
                  <a:gd name="T24" fmla="*/ 531 w 672"/>
                  <a:gd name="T25" fmla="*/ 404 h 455"/>
                  <a:gd name="T26" fmla="*/ 480 w 672"/>
                  <a:gd name="T27" fmla="*/ 384 h 455"/>
                  <a:gd name="T28" fmla="*/ 177 w 672"/>
                  <a:gd name="T29" fmla="*/ 384 h 455"/>
                  <a:gd name="T30" fmla="*/ 0 w 672"/>
                  <a:gd name="T31" fmla="*/ 374 h 455"/>
                  <a:gd name="T32" fmla="*/ 5 w 672"/>
                  <a:gd name="T33" fmla="*/ 122 h 455"/>
                  <a:gd name="T34" fmla="*/ 15 w 672"/>
                  <a:gd name="T35" fmla="*/ 10 h 4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2"/>
                  <a:gd name="T55" fmla="*/ 0 h 455"/>
                  <a:gd name="T56" fmla="*/ 672 w 672"/>
                  <a:gd name="T57" fmla="*/ 455 h 4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2" h="455">
                    <a:moveTo>
                      <a:pt x="15" y="10"/>
                    </a:moveTo>
                    <a:lnTo>
                      <a:pt x="440" y="15"/>
                    </a:lnTo>
                    <a:lnTo>
                      <a:pt x="637" y="0"/>
                    </a:lnTo>
                    <a:lnTo>
                      <a:pt x="617" y="46"/>
                    </a:lnTo>
                    <a:lnTo>
                      <a:pt x="642" y="81"/>
                    </a:lnTo>
                    <a:lnTo>
                      <a:pt x="672" y="303"/>
                    </a:lnTo>
                    <a:lnTo>
                      <a:pt x="657" y="334"/>
                    </a:lnTo>
                    <a:lnTo>
                      <a:pt x="672" y="349"/>
                    </a:lnTo>
                    <a:lnTo>
                      <a:pt x="672" y="455"/>
                    </a:lnTo>
                    <a:lnTo>
                      <a:pt x="647" y="420"/>
                    </a:lnTo>
                    <a:lnTo>
                      <a:pt x="617" y="399"/>
                    </a:lnTo>
                    <a:lnTo>
                      <a:pt x="571" y="410"/>
                    </a:lnTo>
                    <a:lnTo>
                      <a:pt x="531" y="404"/>
                    </a:lnTo>
                    <a:lnTo>
                      <a:pt x="480" y="384"/>
                    </a:lnTo>
                    <a:lnTo>
                      <a:pt x="177" y="384"/>
                    </a:lnTo>
                    <a:lnTo>
                      <a:pt x="0" y="374"/>
                    </a:lnTo>
                    <a:lnTo>
                      <a:pt x="5" y="122"/>
                    </a:lnTo>
                    <a:lnTo>
                      <a:pt x="15" y="10"/>
                    </a:lnTo>
                    <a:close/>
                  </a:path>
                </a:pathLst>
              </a:custGeom>
              <a:grpFill/>
              <a:ln w="0">
                <a:solidFill>
                  <a:srgbClr val="000000"/>
                </a:solidFill>
                <a:prstDash val="solid"/>
                <a:round/>
                <a:headEnd/>
                <a:tailEnd/>
              </a:ln>
            </p:spPr>
            <p:txBody>
              <a:bodyPr/>
              <a:lstStyle/>
              <a:p>
                <a:endParaRPr lang="en-US"/>
              </a:p>
            </p:txBody>
          </p:sp>
          <p:sp>
            <p:nvSpPr>
              <p:cNvPr id="8334" name="Freeform 43"/>
              <p:cNvSpPr>
                <a:spLocks/>
              </p:cNvSpPr>
              <p:nvPr/>
            </p:nvSpPr>
            <p:spPr bwMode="auto">
              <a:xfrm>
                <a:off x="2780" y="1050"/>
                <a:ext cx="662" cy="803"/>
              </a:xfrm>
              <a:custGeom>
                <a:avLst/>
                <a:gdLst>
                  <a:gd name="T0" fmla="*/ 662 w 662"/>
                  <a:gd name="T1" fmla="*/ 177 h 803"/>
                  <a:gd name="T2" fmla="*/ 612 w 662"/>
                  <a:gd name="T3" fmla="*/ 233 h 803"/>
                  <a:gd name="T4" fmla="*/ 546 w 662"/>
                  <a:gd name="T5" fmla="*/ 268 h 803"/>
                  <a:gd name="T6" fmla="*/ 465 w 662"/>
                  <a:gd name="T7" fmla="*/ 369 h 803"/>
                  <a:gd name="T8" fmla="*/ 445 w 662"/>
                  <a:gd name="T9" fmla="*/ 404 h 803"/>
                  <a:gd name="T10" fmla="*/ 435 w 662"/>
                  <a:gd name="T11" fmla="*/ 455 h 803"/>
                  <a:gd name="T12" fmla="*/ 405 w 662"/>
                  <a:gd name="T13" fmla="*/ 470 h 803"/>
                  <a:gd name="T14" fmla="*/ 435 w 662"/>
                  <a:gd name="T15" fmla="*/ 485 h 803"/>
                  <a:gd name="T16" fmla="*/ 394 w 662"/>
                  <a:gd name="T17" fmla="*/ 485 h 803"/>
                  <a:gd name="T18" fmla="*/ 420 w 662"/>
                  <a:gd name="T19" fmla="*/ 500 h 803"/>
                  <a:gd name="T20" fmla="*/ 410 w 662"/>
                  <a:gd name="T21" fmla="*/ 531 h 803"/>
                  <a:gd name="T22" fmla="*/ 425 w 662"/>
                  <a:gd name="T23" fmla="*/ 616 h 803"/>
                  <a:gd name="T24" fmla="*/ 405 w 662"/>
                  <a:gd name="T25" fmla="*/ 647 h 803"/>
                  <a:gd name="T26" fmla="*/ 465 w 662"/>
                  <a:gd name="T27" fmla="*/ 667 h 803"/>
                  <a:gd name="T28" fmla="*/ 516 w 662"/>
                  <a:gd name="T29" fmla="*/ 707 h 803"/>
                  <a:gd name="T30" fmla="*/ 556 w 662"/>
                  <a:gd name="T31" fmla="*/ 728 h 803"/>
                  <a:gd name="T32" fmla="*/ 566 w 662"/>
                  <a:gd name="T33" fmla="*/ 773 h 803"/>
                  <a:gd name="T34" fmla="*/ 111 w 662"/>
                  <a:gd name="T35" fmla="*/ 803 h 803"/>
                  <a:gd name="T36" fmla="*/ 81 w 662"/>
                  <a:gd name="T37" fmla="*/ 581 h 803"/>
                  <a:gd name="T38" fmla="*/ 56 w 662"/>
                  <a:gd name="T39" fmla="*/ 546 h 803"/>
                  <a:gd name="T40" fmla="*/ 76 w 662"/>
                  <a:gd name="T41" fmla="*/ 500 h 803"/>
                  <a:gd name="T42" fmla="*/ 61 w 662"/>
                  <a:gd name="T43" fmla="*/ 329 h 803"/>
                  <a:gd name="T44" fmla="*/ 31 w 662"/>
                  <a:gd name="T45" fmla="*/ 243 h 803"/>
                  <a:gd name="T46" fmla="*/ 0 w 662"/>
                  <a:gd name="T47" fmla="*/ 86 h 803"/>
                  <a:gd name="T48" fmla="*/ 177 w 662"/>
                  <a:gd name="T49" fmla="*/ 66 h 803"/>
                  <a:gd name="T50" fmla="*/ 228 w 662"/>
                  <a:gd name="T51" fmla="*/ 0 h 803"/>
                  <a:gd name="T52" fmla="*/ 258 w 662"/>
                  <a:gd name="T53" fmla="*/ 20 h 803"/>
                  <a:gd name="T54" fmla="*/ 243 w 662"/>
                  <a:gd name="T55" fmla="*/ 51 h 803"/>
                  <a:gd name="T56" fmla="*/ 273 w 662"/>
                  <a:gd name="T57" fmla="*/ 66 h 803"/>
                  <a:gd name="T58" fmla="*/ 258 w 662"/>
                  <a:gd name="T59" fmla="*/ 101 h 803"/>
                  <a:gd name="T60" fmla="*/ 314 w 662"/>
                  <a:gd name="T61" fmla="*/ 126 h 803"/>
                  <a:gd name="T62" fmla="*/ 369 w 662"/>
                  <a:gd name="T63" fmla="*/ 111 h 803"/>
                  <a:gd name="T64" fmla="*/ 541 w 662"/>
                  <a:gd name="T65" fmla="*/ 177 h 803"/>
                  <a:gd name="T66" fmla="*/ 662 w 662"/>
                  <a:gd name="T67" fmla="*/ 177 h 8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2"/>
                  <a:gd name="T103" fmla="*/ 0 h 803"/>
                  <a:gd name="T104" fmla="*/ 662 w 662"/>
                  <a:gd name="T105" fmla="*/ 803 h 8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2" h="803">
                    <a:moveTo>
                      <a:pt x="662" y="177"/>
                    </a:moveTo>
                    <a:lnTo>
                      <a:pt x="612" y="233"/>
                    </a:lnTo>
                    <a:lnTo>
                      <a:pt x="546" y="268"/>
                    </a:lnTo>
                    <a:lnTo>
                      <a:pt x="465" y="369"/>
                    </a:lnTo>
                    <a:lnTo>
                      <a:pt x="445" y="404"/>
                    </a:lnTo>
                    <a:lnTo>
                      <a:pt x="435" y="455"/>
                    </a:lnTo>
                    <a:lnTo>
                      <a:pt x="405" y="470"/>
                    </a:lnTo>
                    <a:lnTo>
                      <a:pt x="435" y="485"/>
                    </a:lnTo>
                    <a:lnTo>
                      <a:pt x="394" y="485"/>
                    </a:lnTo>
                    <a:lnTo>
                      <a:pt x="420" y="500"/>
                    </a:lnTo>
                    <a:lnTo>
                      <a:pt x="410" y="531"/>
                    </a:lnTo>
                    <a:lnTo>
                      <a:pt x="425" y="616"/>
                    </a:lnTo>
                    <a:lnTo>
                      <a:pt x="405" y="647"/>
                    </a:lnTo>
                    <a:lnTo>
                      <a:pt x="465" y="667"/>
                    </a:lnTo>
                    <a:lnTo>
                      <a:pt x="516" y="707"/>
                    </a:lnTo>
                    <a:lnTo>
                      <a:pt x="556" y="728"/>
                    </a:lnTo>
                    <a:lnTo>
                      <a:pt x="566" y="773"/>
                    </a:lnTo>
                    <a:lnTo>
                      <a:pt x="111" y="803"/>
                    </a:lnTo>
                    <a:lnTo>
                      <a:pt x="81" y="581"/>
                    </a:lnTo>
                    <a:lnTo>
                      <a:pt x="56" y="546"/>
                    </a:lnTo>
                    <a:lnTo>
                      <a:pt x="76" y="500"/>
                    </a:lnTo>
                    <a:lnTo>
                      <a:pt x="61" y="329"/>
                    </a:lnTo>
                    <a:lnTo>
                      <a:pt x="31" y="243"/>
                    </a:lnTo>
                    <a:lnTo>
                      <a:pt x="0" y="86"/>
                    </a:lnTo>
                    <a:lnTo>
                      <a:pt x="177" y="66"/>
                    </a:lnTo>
                    <a:lnTo>
                      <a:pt x="228" y="0"/>
                    </a:lnTo>
                    <a:lnTo>
                      <a:pt x="258" y="20"/>
                    </a:lnTo>
                    <a:lnTo>
                      <a:pt x="243" y="51"/>
                    </a:lnTo>
                    <a:lnTo>
                      <a:pt x="273" y="66"/>
                    </a:lnTo>
                    <a:lnTo>
                      <a:pt x="258" y="101"/>
                    </a:lnTo>
                    <a:lnTo>
                      <a:pt x="314" y="126"/>
                    </a:lnTo>
                    <a:lnTo>
                      <a:pt x="369" y="111"/>
                    </a:lnTo>
                    <a:lnTo>
                      <a:pt x="541" y="177"/>
                    </a:lnTo>
                    <a:lnTo>
                      <a:pt x="662" y="177"/>
                    </a:lnTo>
                    <a:close/>
                  </a:path>
                </a:pathLst>
              </a:custGeom>
              <a:grpFill/>
              <a:ln w="0">
                <a:solidFill>
                  <a:srgbClr val="000000"/>
                </a:solidFill>
                <a:prstDash val="solid"/>
                <a:round/>
                <a:headEnd/>
                <a:tailEnd/>
              </a:ln>
            </p:spPr>
            <p:txBody>
              <a:bodyPr/>
              <a:lstStyle/>
              <a:p>
                <a:endParaRPr lang="en-US"/>
              </a:p>
            </p:txBody>
          </p:sp>
          <p:sp>
            <p:nvSpPr>
              <p:cNvPr id="8335" name="Freeform 44"/>
              <p:cNvSpPr>
                <a:spLocks/>
              </p:cNvSpPr>
              <p:nvPr/>
            </p:nvSpPr>
            <p:spPr bwMode="auto">
              <a:xfrm>
                <a:off x="3174" y="1394"/>
                <a:ext cx="511" cy="555"/>
              </a:xfrm>
              <a:custGeom>
                <a:avLst/>
                <a:gdLst>
                  <a:gd name="T0" fmla="*/ 213 w 511"/>
                  <a:gd name="T1" fmla="*/ 40 h 555"/>
                  <a:gd name="T2" fmla="*/ 167 w 511"/>
                  <a:gd name="T3" fmla="*/ 40 h 555"/>
                  <a:gd name="T4" fmla="*/ 172 w 511"/>
                  <a:gd name="T5" fmla="*/ 0 h 555"/>
                  <a:gd name="T6" fmla="*/ 71 w 511"/>
                  <a:gd name="T7" fmla="*/ 25 h 555"/>
                  <a:gd name="T8" fmla="*/ 51 w 511"/>
                  <a:gd name="T9" fmla="*/ 60 h 555"/>
                  <a:gd name="T10" fmla="*/ 41 w 511"/>
                  <a:gd name="T11" fmla="*/ 111 h 555"/>
                  <a:gd name="T12" fmla="*/ 11 w 511"/>
                  <a:gd name="T13" fmla="*/ 126 h 555"/>
                  <a:gd name="T14" fmla="*/ 41 w 511"/>
                  <a:gd name="T15" fmla="*/ 141 h 555"/>
                  <a:gd name="T16" fmla="*/ 0 w 511"/>
                  <a:gd name="T17" fmla="*/ 141 h 555"/>
                  <a:gd name="T18" fmla="*/ 26 w 511"/>
                  <a:gd name="T19" fmla="*/ 156 h 555"/>
                  <a:gd name="T20" fmla="*/ 16 w 511"/>
                  <a:gd name="T21" fmla="*/ 187 h 555"/>
                  <a:gd name="T22" fmla="*/ 31 w 511"/>
                  <a:gd name="T23" fmla="*/ 272 h 555"/>
                  <a:gd name="T24" fmla="*/ 11 w 511"/>
                  <a:gd name="T25" fmla="*/ 303 h 555"/>
                  <a:gd name="T26" fmla="*/ 71 w 511"/>
                  <a:gd name="T27" fmla="*/ 323 h 555"/>
                  <a:gd name="T28" fmla="*/ 122 w 511"/>
                  <a:gd name="T29" fmla="*/ 363 h 555"/>
                  <a:gd name="T30" fmla="*/ 162 w 511"/>
                  <a:gd name="T31" fmla="*/ 384 h 555"/>
                  <a:gd name="T32" fmla="*/ 172 w 511"/>
                  <a:gd name="T33" fmla="*/ 429 h 555"/>
                  <a:gd name="T34" fmla="*/ 187 w 511"/>
                  <a:gd name="T35" fmla="*/ 439 h 555"/>
                  <a:gd name="T36" fmla="*/ 177 w 511"/>
                  <a:gd name="T37" fmla="*/ 500 h 555"/>
                  <a:gd name="T38" fmla="*/ 198 w 511"/>
                  <a:gd name="T39" fmla="*/ 530 h 555"/>
                  <a:gd name="T40" fmla="*/ 243 w 511"/>
                  <a:gd name="T41" fmla="*/ 555 h 555"/>
                  <a:gd name="T42" fmla="*/ 496 w 511"/>
                  <a:gd name="T43" fmla="*/ 505 h 555"/>
                  <a:gd name="T44" fmla="*/ 481 w 511"/>
                  <a:gd name="T45" fmla="*/ 434 h 555"/>
                  <a:gd name="T46" fmla="*/ 511 w 511"/>
                  <a:gd name="T47" fmla="*/ 171 h 555"/>
                  <a:gd name="T48" fmla="*/ 450 w 511"/>
                  <a:gd name="T49" fmla="*/ 267 h 555"/>
                  <a:gd name="T50" fmla="*/ 445 w 511"/>
                  <a:gd name="T51" fmla="*/ 242 h 555"/>
                  <a:gd name="T52" fmla="*/ 465 w 511"/>
                  <a:gd name="T53" fmla="*/ 187 h 555"/>
                  <a:gd name="T54" fmla="*/ 450 w 511"/>
                  <a:gd name="T55" fmla="*/ 121 h 555"/>
                  <a:gd name="T56" fmla="*/ 430 w 511"/>
                  <a:gd name="T57" fmla="*/ 121 h 555"/>
                  <a:gd name="T58" fmla="*/ 420 w 511"/>
                  <a:gd name="T59" fmla="*/ 101 h 555"/>
                  <a:gd name="T60" fmla="*/ 364 w 511"/>
                  <a:gd name="T61" fmla="*/ 101 h 555"/>
                  <a:gd name="T62" fmla="*/ 319 w 511"/>
                  <a:gd name="T63" fmla="*/ 65 h 555"/>
                  <a:gd name="T64" fmla="*/ 248 w 511"/>
                  <a:gd name="T65" fmla="*/ 65 h 555"/>
                  <a:gd name="T66" fmla="*/ 213 w 511"/>
                  <a:gd name="T67" fmla="*/ 40 h 5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555"/>
                  <a:gd name="T104" fmla="*/ 511 w 511"/>
                  <a:gd name="T105" fmla="*/ 555 h 5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555">
                    <a:moveTo>
                      <a:pt x="213" y="40"/>
                    </a:moveTo>
                    <a:lnTo>
                      <a:pt x="167" y="40"/>
                    </a:lnTo>
                    <a:lnTo>
                      <a:pt x="172" y="0"/>
                    </a:lnTo>
                    <a:lnTo>
                      <a:pt x="71" y="25"/>
                    </a:lnTo>
                    <a:lnTo>
                      <a:pt x="51" y="60"/>
                    </a:lnTo>
                    <a:lnTo>
                      <a:pt x="41" y="111"/>
                    </a:lnTo>
                    <a:lnTo>
                      <a:pt x="11" y="126"/>
                    </a:lnTo>
                    <a:lnTo>
                      <a:pt x="41" y="141"/>
                    </a:lnTo>
                    <a:lnTo>
                      <a:pt x="0" y="141"/>
                    </a:lnTo>
                    <a:lnTo>
                      <a:pt x="26" y="156"/>
                    </a:lnTo>
                    <a:lnTo>
                      <a:pt x="16" y="187"/>
                    </a:lnTo>
                    <a:lnTo>
                      <a:pt x="31" y="272"/>
                    </a:lnTo>
                    <a:lnTo>
                      <a:pt x="11" y="303"/>
                    </a:lnTo>
                    <a:lnTo>
                      <a:pt x="71" y="323"/>
                    </a:lnTo>
                    <a:lnTo>
                      <a:pt x="122" y="363"/>
                    </a:lnTo>
                    <a:lnTo>
                      <a:pt x="162" y="384"/>
                    </a:lnTo>
                    <a:lnTo>
                      <a:pt x="172" y="429"/>
                    </a:lnTo>
                    <a:lnTo>
                      <a:pt x="187" y="439"/>
                    </a:lnTo>
                    <a:lnTo>
                      <a:pt x="177" y="500"/>
                    </a:lnTo>
                    <a:lnTo>
                      <a:pt x="198" y="530"/>
                    </a:lnTo>
                    <a:lnTo>
                      <a:pt x="243" y="555"/>
                    </a:lnTo>
                    <a:lnTo>
                      <a:pt x="496" y="505"/>
                    </a:lnTo>
                    <a:lnTo>
                      <a:pt x="481" y="434"/>
                    </a:lnTo>
                    <a:lnTo>
                      <a:pt x="511" y="171"/>
                    </a:lnTo>
                    <a:lnTo>
                      <a:pt x="450" y="267"/>
                    </a:lnTo>
                    <a:lnTo>
                      <a:pt x="445" y="242"/>
                    </a:lnTo>
                    <a:lnTo>
                      <a:pt x="465" y="187"/>
                    </a:lnTo>
                    <a:lnTo>
                      <a:pt x="450" y="121"/>
                    </a:lnTo>
                    <a:lnTo>
                      <a:pt x="430" y="121"/>
                    </a:lnTo>
                    <a:lnTo>
                      <a:pt x="420" y="101"/>
                    </a:lnTo>
                    <a:lnTo>
                      <a:pt x="364" y="101"/>
                    </a:lnTo>
                    <a:lnTo>
                      <a:pt x="319" y="65"/>
                    </a:lnTo>
                    <a:lnTo>
                      <a:pt x="248" y="65"/>
                    </a:lnTo>
                    <a:lnTo>
                      <a:pt x="213" y="40"/>
                    </a:lnTo>
                    <a:close/>
                  </a:path>
                </a:pathLst>
              </a:custGeom>
              <a:grpFill/>
              <a:ln w="0">
                <a:solidFill>
                  <a:srgbClr val="000000"/>
                </a:solidFill>
                <a:prstDash val="solid"/>
                <a:round/>
                <a:headEnd/>
                <a:tailEnd/>
              </a:ln>
            </p:spPr>
            <p:txBody>
              <a:bodyPr/>
              <a:lstStyle/>
              <a:p>
                <a:endParaRPr lang="en-US"/>
              </a:p>
            </p:txBody>
          </p:sp>
          <p:sp>
            <p:nvSpPr>
              <p:cNvPr id="8336" name="Freeform 45"/>
              <p:cNvSpPr>
                <a:spLocks/>
              </p:cNvSpPr>
              <p:nvPr/>
            </p:nvSpPr>
            <p:spPr bwMode="auto">
              <a:xfrm>
                <a:off x="3387" y="1293"/>
                <a:ext cx="540" cy="288"/>
              </a:xfrm>
              <a:custGeom>
                <a:avLst/>
                <a:gdLst>
                  <a:gd name="T0" fmla="*/ 252 w 540"/>
                  <a:gd name="T1" fmla="*/ 288 h 288"/>
                  <a:gd name="T2" fmla="*/ 303 w 540"/>
                  <a:gd name="T3" fmla="*/ 212 h 288"/>
                  <a:gd name="T4" fmla="*/ 328 w 540"/>
                  <a:gd name="T5" fmla="*/ 212 h 288"/>
                  <a:gd name="T6" fmla="*/ 358 w 540"/>
                  <a:gd name="T7" fmla="*/ 176 h 288"/>
                  <a:gd name="T8" fmla="*/ 384 w 540"/>
                  <a:gd name="T9" fmla="*/ 176 h 288"/>
                  <a:gd name="T10" fmla="*/ 419 w 540"/>
                  <a:gd name="T11" fmla="*/ 146 h 288"/>
                  <a:gd name="T12" fmla="*/ 460 w 540"/>
                  <a:gd name="T13" fmla="*/ 156 h 288"/>
                  <a:gd name="T14" fmla="*/ 540 w 540"/>
                  <a:gd name="T15" fmla="*/ 136 h 288"/>
                  <a:gd name="T16" fmla="*/ 500 w 540"/>
                  <a:gd name="T17" fmla="*/ 75 h 288"/>
                  <a:gd name="T18" fmla="*/ 449 w 540"/>
                  <a:gd name="T19" fmla="*/ 75 h 288"/>
                  <a:gd name="T20" fmla="*/ 434 w 540"/>
                  <a:gd name="T21" fmla="*/ 40 h 288"/>
                  <a:gd name="T22" fmla="*/ 404 w 540"/>
                  <a:gd name="T23" fmla="*/ 40 h 288"/>
                  <a:gd name="T24" fmla="*/ 364 w 540"/>
                  <a:gd name="T25" fmla="*/ 65 h 288"/>
                  <a:gd name="T26" fmla="*/ 303 w 540"/>
                  <a:gd name="T27" fmla="*/ 80 h 288"/>
                  <a:gd name="T28" fmla="*/ 298 w 540"/>
                  <a:gd name="T29" fmla="*/ 101 h 288"/>
                  <a:gd name="T30" fmla="*/ 268 w 540"/>
                  <a:gd name="T31" fmla="*/ 86 h 288"/>
                  <a:gd name="T32" fmla="*/ 232 w 540"/>
                  <a:gd name="T33" fmla="*/ 111 h 288"/>
                  <a:gd name="T34" fmla="*/ 227 w 540"/>
                  <a:gd name="T35" fmla="*/ 80 h 288"/>
                  <a:gd name="T36" fmla="*/ 197 w 540"/>
                  <a:gd name="T37" fmla="*/ 60 h 288"/>
                  <a:gd name="T38" fmla="*/ 166 w 540"/>
                  <a:gd name="T39" fmla="*/ 60 h 288"/>
                  <a:gd name="T40" fmla="*/ 151 w 540"/>
                  <a:gd name="T41" fmla="*/ 80 h 288"/>
                  <a:gd name="T42" fmla="*/ 146 w 540"/>
                  <a:gd name="T43" fmla="*/ 60 h 288"/>
                  <a:gd name="T44" fmla="*/ 151 w 540"/>
                  <a:gd name="T45" fmla="*/ 25 h 288"/>
                  <a:gd name="T46" fmla="*/ 202 w 540"/>
                  <a:gd name="T47" fmla="*/ 0 h 288"/>
                  <a:gd name="T48" fmla="*/ 141 w 540"/>
                  <a:gd name="T49" fmla="*/ 15 h 288"/>
                  <a:gd name="T50" fmla="*/ 91 w 540"/>
                  <a:gd name="T51" fmla="*/ 80 h 288"/>
                  <a:gd name="T52" fmla="*/ 0 w 540"/>
                  <a:gd name="T53" fmla="*/ 141 h 288"/>
                  <a:gd name="T54" fmla="*/ 35 w 540"/>
                  <a:gd name="T55" fmla="*/ 166 h 288"/>
                  <a:gd name="T56" fmla="*/ 106 w 540"/>
                  <a:gd name="T57" fmla="*/ 166 h 288"/>
                  <a:gd name="T58" fmla="*/ 151 w 540"/>
                  <a:gd name="T59" fmla="*/ 202 h 288"/>
                  <a:gd name="T60" fmla="*/ 207 w 540"/>
                  <a:gd name="T61" fmla="*/ 202 h 288"/>
                  <a:gd name="T62" fmla="*/ 217 w 540"/>
                  <a:gd name="T63" fmla="*/ 222 h 288"/>
                  <a:gd name="T64" fmla="*/ 237 w 540"/>
                  <a:gd name="T65" fmla="*/ 222 h 288"/>
                  <a:gd name="T66" fmla="*/ 252 w 540"/>
                  <a:gd name="T67" fmla="*/ 288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0"/>
                  <a:gd name="T103" fmla="*/ 0 h 288"/>
                  <a:gd name="T104" fmla="*/ 540 w 540"/>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0" h="288">
                    <a:moveTo>
                      <a:pt x="252" y="288"/>
                    </a:moveTo>
                    <a:lnTo>
                      <a:pt x="303" y="212"/>
                    </a:lnTo>
                    <a:lnTo>
                      <a:pt x="328" y="212"/>
                    </a:lnTo>
                    <a:lnTo>
                      <a:pt x="358" y="176"/>
                    </a:lnTo>
                    <a:lnTo>
                      <a:pt x="384" y="176"/>
                    </a:lnTo>
                    <a:lnTo>
                      <a:pt x="419" y="146"/>
                    </a:lnTo>
                    <a:lnTo>
                      <a:pt x="460" y="156"/>
                    </a:lnTo>
                    <a:lnTo>
                      <a:pt x="540" y="136"/>
                    </a:lnTo>
                    <a:lnTo>
                      <a:pt x="500" y="75"/>
                    </a:lnTo>
                    <a:lnTo>
                      <a:pt x="449" y="75"/>
                    </a:lnTo>
                    <a:lnTo>
                      <a:pt x="434" y="40"/>
                    </a:lnTo>
                    <a:lnTo>
                      <a:pt x="404" y="40"/>
                    </a:lnTo>
                    <a:lnTo>
                      <a:pt x="364" y="65"/>
                    </a:lnTo>
                    <a:lnTo>
                      <a:pt x="303" y="80"/>
                    </a:lnTo>
                    <a:lnTo>
                      <a:pt x="298" y="101"/>
                    </a:lnTo>
                    <a:lnTo>
                      <a:pt x="268" y="86"/>
                    </a:lnTo>
                    <a:lnTo>
                      <a:pt x="232" y="111"/>
                    </a:lnTo>
                    <a:lnTo>
                      <a:pt x="227" y="80"/>
                    </a:lnTo>
                    <a:lnTo>
                      <a:pt x="197" y="60"/>
                    </a:lnTo>
                    <a:lnTo>
                      <a:pt x="166" y="60"/>
                    </a:lnTo>
                    <a:lnTo>
                      <a:pt x="151" y="80"/>
                    </a:lnTo>
                    <a:lnTo>
                      <a:pt x="146" y="60"/>
                    </a:lnTo>
                    <a:lnTo>
                      <a:pt x="151" y="25"/>
                    </a:lnTo>
                    <a:lnTo>
                      <a:pt x="202" y="0"/>
                    </a:lnTo>
                    <a:lnTo>
                      <a:pt x="141" y="15"/>
                    </a:lnTo>
                    <a:lnTo>
                      <a:pt x="91" y="80"/>
                    </a:lnTo>
                    <a:lnTo>
                      <a:pt x="0" y="141"/>
                    </a:lnTo>
                    <a:lnTo>
                      <a:pt x="35" y="166"/>
                    </a:lnTo>
                    <a:lnTo>
                      <a:pt x="106" y="166"/>
                    </a:lnTo>
                    <a:lnTo>
                      <a:pt x="151" y="202"/>
                    </a:lnTo>
                    <a:lnTo>
                      <a:pt x="207" y="202"/>
                    </a:lnTo>
                    <a:lnTo>
                      <a:pt x="217" y="222"/>
                    </a:lnTo>
                    <a:lnTo>
                      <a:pt x="237" y="222"/>
                    </a:lnTo>
                    <a:lnTo>
                      <a:pt x="252" y="288"/>
                    </a:lnTo>
                    <a:close/>
                  </a:path>
                </a:pathLst>
              </a:custGeom>
              <a:grpFill/>
              <a:ln w="0">
                <a:solidFill>
                  <a:srgbClr val="000000"/>
                </a:solidFill>
                <a:prstDash val="solid"/>
                <a:round/>
                <a:headEnd/>
                <a:tailEnd/>
              </a:ln>
            </p:spPr>
            <p:txBody>
              <a:bodyPr/>
              <a:lstStyle/>
              <a:p>
                <a:endParaRPr lang="en-US"/>
              </a:p>
            </p:txBody>
          </p:sp>
          <p:sp>
            <p:nvSpPr>
              <p:cNvPr id="8337" name="Freeform 46"/>
              <p:cNvSpPr>
                <a:spLocks/>
              </p:cNvSpPr>
              <p:nvPr/>
            </p:nvSpPr>
            <p:spPr bwMode="auto">
              <a:xfrm>
                <a:off x="3756" y="1469"/>
                <a:ext cx="369" cy="511"/>
              </a:xfrm>
              <a:custGeom>
                <a:avLst/>
                <a:gdLst>
                  <a:gd name="T0" fmla="*/ 369 w 369"/>
                  <a:gd name="T1" fmla="*/ 314 h 511"/>
                  <a:gd name="T2" fmla="*/ 369 w 369"/>
                  <a:gd name="T3" fmla="*/ 278 h 511"/>
                  <a:gd name="T4" fmla="*/ 318 w 369"/>
                  <a:gd name="T5" fmla="*/ 167 h 511"/>
                  <a:gd name="T6" fmla="*/ 293 w 369"/>
                  <a:gd name="T7" fmla="*/ 177 h 511"/>
                  <a:gd name="T8" fmla="*/ 283 w 369"/>
                  <a:gd name="T9" fmla="*/ 218 h 511"/>
                  <a:gd name="T10" fmla="*/ 257 w 369"/>
                  <a:gd name="T11" fmla="*/ 228 h 511"/>
                  <a:gd name="T12" fmla="*/ 232 w 369"/>
                  <a:gd name="T13" fmla="*/ 228 h 511"/>
                  <a:gd name="T14" fmla="*/ 232 w 369"/>
                  <a:gd name="T15" fmla="*/ 192 h 511"/>
                  <a:gd name="T16" fmla="*/ 267 w 369"/>
                  <a:gd name="T17" fmla="*/ 167 h 511"/>
                  <a:gd name="T18" fmla="*/ 262 w 369"/>
                  <a:gd name="T19" fmla="*/ 96 h 511"/>
                  <a:gd name="T20" fmla="*/ 232 w 369"/>
                  <a:gd name="T21" fmla="*/ 26 h 511"/>
                  <a:gd name="T22" fmla="*/ 106 w 369"/>
                  <a:gd name="T23" fmla="*/ 0 h 511"/>
                  <a:gd name="T24" fmla="*/ 80 w 369"/>
                  <a:gd name="T25" fmla="*/ 26 h 511"/>
                  <a:gd name="T26" fmla="*/ 91 w 369"/>
                  <a:gd name="T27" fmla="*/ 51 h 511"/>
                  <a:gd name="T28" fmla="*/ 80 w 369"/>
                  <a:gd name="T29" fmla="*/ 86 h 511"/>
                  <a:gd name="T30" fmla="*/ 80 w 369"/>
                  <a:gd name="T31" fmla="*/ 117 h 511"/>
                  <a:gd name="T32" fmla="*/ 60 w 369"/>
                  <a:gd name="T33" fmla="*/ 112 h 511"/>
                  <a:gd name="T34" fmla="*/ 45 w 369"/>
                  <a:gd name="T35" fmla="*/ 71 h 511"/>
                  <a:gd name="T36" fmla="*/ 15 w 369"/>
                  <a:gd name="T37" fmla="*/ 142 h 511"/>
                  <a:gd name="T38" fmla="*/ 0 w 369"/>
                  <a:gd name="T39" fmla="*/ 314 h 511"/>
                  <a:gd name="T40" fmla="*/ 35 w 369"/>
                  <a:gd name="T41" fmla="*/ 364 h 511"/>
                  <a:gd name="T42" fmla="*/ 40 w 369"/>
                  <a:gd name="T43" fmla="*/ 420 h 511"/>
                  <a:gd name="T44" fmla="*/ 50 w 369"/>
                  <a:gd name="T45" fmla="*/ 465 h 511"/>
                  <a:gd name="T46" fmla="*/ 35 w 369"/>
                  <a:gd name="T47" fmla="*/ 511 h 511"/>
                  <a:gd name="T48" fmla="*/ 192 w 369"/>
                  <a:gd name="T49" fmla="*/ 496 h 511"/>
                  <a:gd name="T50" fmla="*/ 333 w 369"/>
                  <a:gd name="T51" fmla="*/ 465 h 511"/>
                  <a:gd name="T52" fmla="*/ 318 w 369"/>
                  <a:gd name="T53" fmla="*/ 440 h 511"/>
                  <a:gd name="T54" fmla="*/ 323 w 369"/>
                  <a:gd name="T55" fmla="*/ 405 h 511"/>
                  <a:gd name="T56" fmla="*/ 338 w 369"/>
                  <a:gd name="T57" fmla="*/ 389 h 511"/>
                  <a:gd name="T58" fmla="*/ 369 w 369"/>
                  <a:gd name="T59" fmla="*/ 314 h 5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9"/>
                  <a:gd name="T91" fmla="*/ 0 h 511"/>
                  <a:gd name="T92" fmla="*/ 369 w 369"/>
                  <a:gd name="T93" fmla="*/ 511 h 5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9" h="511">
                    <a:moveTo>
                      <a:pt x="369" y="314"/>
                    </a:moveTo>
                    <a:lnTo>
                      <a:pt x="369" y="278"/>
                    </a:lnTo>
                    <a:lnTo>
                      <a:pt x="318" y="167"/>
                    </a:lnTo>
                    <a:lnTo>
                      <a:pt x="293" y="177"/>
                    </a:lnTo>
                    <a:lnTo>
                      <a:pt x="283" y="218"/>
                    </a:lnTo>
                    <a:lnTo>
                      <a:pt x="257" y="228"/>
                    </a:lnTo>
                    <a:lnTo>
                      <a:pt x="232" y="228"/>
                    </a:lnTo>
                    <a:lnTo>
                      <a:pt x="232" y="192"/>
                    </a:lnTo>
                    <a:lnTo>
                      <a:pt x="267" y="167"/>
                    </a:lnTo>
                    <a:lnTo>
                      <a:pt x="262" y="96"/>
                    </a:lnTo>
                    <a:lnTo>
                      <a:pt x="232" y="26"/>
                    </a:lnTo>
                    <a:lnTo>
                      <a:pt x="106" y="0"/>
                    </a:lnTo>
                    <a:lnTo>
                      <a:pt x="80" y="26"/>
                    </a:lnTo>
                    <a:lnTo>
                      <a:pt x="91" y="51"/>
                    </a:lnTo>
                    <a:lnTo>
                      <a:pt x="80" y="86"/>
                    </a:lnTo>
                    <a:lnTo>
                      <a:pt x="80" y="117"/>
                    </a:lnTo>
                    <a:lnTo>
                      <a:pt x="60" y="112"/>
                    </a:lnTo>
                    <a:lnTo>
                      <a:pt x="45" y="71"/>
                    </a:lnTo>
                    <a:lnTo>
                      <a:pt x="15" y="142"/>
                    </a:lnTo>
                    <a:lnTo>
                      <a:pt x="0" y="314"/>
                    </a:lnTo>
                    <a:lnTo>
                      <a:pt x="35" y="364"/>
                    </a:lnTo>
                    <a:lnTo>
                      <a:pt x="40" y="420"/>
                    </a:lnTo>
                    <a:lnTo>
                      <a:pt x="50" y="465"/>
                    </a:lnTo>
                    <a:lnTo>
                      <a:pt x="35" y="511"/>
                    </a:lnTo>
                    <a:lnTo>
                      <a:pt x="192" y="496"/>
                    </a:lnTo>
                    <a:lnTo>
                      <a:pt x="333" y="465"/>
                    </a:lnTo>
                    <a:lnTo>
                      <a:pt x="318" y="440"/>
                    </a:lnTo>
                    <a:lnTo>
                      <a:pt x="323" y="405"/>
                    </a:lnTo>
                    <a:lnTo>
                      <a:pt x="338" y="389"/>
                    </a:lnTo>
                    <a:lnTo>
                      <a:pt x="369" y="314"/>
                    </a:lnTo>
                    <a:close/>
                  </a:path>
                </a:pathLst>
              </a:custGeom>
              <a:grpFill/>
              <a:ln w="0">
                <a:solidFill>
                  <a:srgbClr val="000000"/>
                </a:solidFill>
                <a:prstDash val="solid"/>
                <a:round/>
                <a:headEnd/>
                <a:tailEnd/>
              </a:ln>
            </p:spPr>
            <p:txBody>
              <a:bodyPr/>
              <a:lstStyle/>
              <a:p>
                <a:endParaRPr lang="en-US"/>
              </a:p>
            </p:txBody>
          </p:sp>
          <p:sp>
            <p:nvSpPr>
              <p:cNvPr id="8338" name="Freeform 47"/>
              <p:cNvSpPr>
                <a:spLocks/>
              </p:cNvSpPr>
              <p:nvPr/>
            </p:nvSpPr>
            <p:spPr bwMode="auto">
              <a:xfrm>
                <a:off x="3948" y="1838"/>
                <a:ext cx="429" cy="495"/>
              </a:xfrm>
              <a:custGeom>
                <a:avLst/>
                <a:gdLst>
                  <a:gd name="T0" fmla="*/ 141 w 429"/>
                  <a:gd name="T1" fmla="*/ 460 h 495"/>
                  <a:gd name="T2" fmla="*/ 177 w 429"/>
                  <a:gd name="T3" fmla="*/ 485 h 495"/>
                  <a:gd name="T4" fmla="*/ 207 w 429"/>
                  <a:gd name="T5" fmla="*/ 465 h 495"/>
                  <a:gd name="T6" fmla="*/ 232 w 429"/>
                  <a:gd name="T7" fmla="*/ 480 h 495"/>
                  <a:gd name="T8" fmla="*/ 242 w 429"/>
                  <a:gd name="T9" fmla="*/ 460 h 495"/>
                  <a:gd name="T10" fmla="*/ 262 w 429"/>
                  <a:gd name="T11" fmla="*/ 460 h 495"/>
                  <a:gd name="T12" fmla="*/ 298 w 429"/>
                  <a:gd name="T13" fmla="*/ 495 h 495"/>
                  <a:gd name="T14" fmla="*/ 318 w 429"/>
                  <a:gd name="T15" fmla="*/ 480 h 495"/>
                  <a:gd name="T16" fmla="*/ 328 w 429"/>
                  <a:gd name="T17" fmla="*/ 460 h 495"/>
                  <a:gd name="T18" fmla="*/ 328 w 429"/>
                  <a:gd name="T19" fmla="*/ 435 h 495"/>
                  <a:gd name="T20" fmla="*/ 343 w 429"/>
                  <a:gd name="T21" fmla="*/ 404 h 495"/>
                  <a:gd name="T22" fmla="*/ 358 w 429"/>
                  <a:gd name="T23" fmla="*/ 399 h 495"/>
                  <a:gd name="T24" fmla="*/ 364 w 429"/>
                  <a:gd name="T25" fmla="*/ 369 h 495"/>
                  <a:gd name="T26" fmla="*/ 374 w 429"/>
                  <a:gd name="T27" fmla="*/ 344 h 495"/>
                  <a:gd name="T28" fmla="*/ 384 w 429"/>
                  <a:gd name="T29" fmla="*/ 329 h 495"/>
                  <a:gd name="T30" fmla="*/ 384 w 429"/>
                  <a:gd name="T31" fmla="*/ 339 h 495"/>
                  <a:gd name="T32" fmla="*/ 404 w 429"/>
                  <a:gd name="T33" fmla="*/ 314 h 495"/>
                  <a:gd name="T34" fmla="*/ 419 w 429"/>
                  <a:gd name="T35" fmla="*/ 273 h 495"/>
                  <a:gd name="T36" fmla="*/ 419 w 429"/>
                  <a:gd name="T37" fmla="*/ 218 h 495"/>
                  <a:gd name="T38" fmla="*/ 429 w 429"/>
                  <a:gd name="T39" fmla="*/ 187 h 495"/>
                  <a:gd name="T40" fmla="*/ 389 w 429"/>
                  <a:gd name="T41" fmla="*/ 0 h 495"/>
                  <a:gd name="T42" fmla="*/ 318 w 429"/>
                  <a:gd name="T43" fmla="*/ 61 h 495"/>
                  <a:gd name="T44" fmla="*/ 278 w 429"/>
                  <a:gd name="T45" fmla="*/ 101 h 495"/>
                  <a:gd name="T46" fmla="*/ 242 w 429"/>
                  <a:gd name="T47" fmla="*/ 116 h 495"/>
                  <a:gd name="T48" fmla="*/ 212 w 429"/>
                  <a:gd name="T49" fmla="*/ 116 h 495"/>
                  <a:gd name="T50" fmla="*/ 192 w 429"/>
                  <a:gd name="T51" fmla="*/ 101 h 495"/>
                  <a:gd name="T52" fmla="*/ 161 w 429"/>
                  <a:gd name="T53" fmla="*/ 106 h 495"/>
                  <a:gd name="T54" fmla="*/ 141 w 429"/>
                  <a:gd name="T55" fmla="*/ 96 h 495"/>
                  <a:gd name="T56" fmla="*/ 0 w 429"/>
                  <a:gd name="T57" fmla="*/ 127 h 495"/>
                  <a:gd name="T58" fmla="*/ 65 w 429"/>
                  <a:gd name="T59" fmla="*/ 480 h 495"/>
                  <a:gd name="T60" fmla="*/ 141 w 429"/>
                  <a:gd name="T61" fmla="*/ 460 h 4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9"/>
                  <a:gd name="T94" fmla="*/ 0 h 495"/>
                  <a:gd name="T95" fmla="*/ 429 w 429"/>
                  <a:gd name="T96" fmla="*/ 495 h 4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9" h="495">
                    <a:moveTo>
                      <a:pt x="141" y="460"/>
                    </a:moveTo>
                    <a:lnTo>
                      <a:pt x="177" y="485"/>
                    </a:lnTo>
                    <a:lnTo>
                      <a:pt x="207" y="465"/>
                    </a:lnTo>
                    <a:lnTo>
                      <a:pt x="232" y="480"/>
                    </a:lnTo>
                    <a:lnTo>
                      <a:pt x="242" y="460"/>
                    </a:lnTo>
                    <a:lnTo>
                      <a:pt x="262" y="460"/>
                    </a:lnTo>
                    <a:lnTo>
                      <a:pt x="298" y="495"/>
                    </a:lnTo>
                    <a:lnTo>
                      <a:pt x="318" y="480"/>
                    </a:lnTo>
                    <a:lnTo>
                      <a:pt x="328" y="460"/>
                    </a:lnTo>
                    <a:lnTo>
                      <a:pt x="328" y="435"/>
                    </a:lnTo>
                    <a:lnTo>
                      <a:pt x="343" y="404"/>
                    </a:lnTo>
                    <a:lnTo>
                      <a:pt x="358" y="399"/>
                    </a:lnTo>
                    <a:lnTo>
                      <a:pt x="364" y="369"/>
                    </a:lnTo>
                    <a:lnTo>
                      <a:pt x="374" y="344"/>
                    </a:lnTo>
                    <a:lnTo>
                      <a:pt x="384" y="329"/>
                    </a:lnTo>
                    <a:lnTo>
                      <a:pt x="384" y="339"/>
                    </a:lnTo>
                    <a:lnTo>
                      <a:pt x="404" y="314"/>
                    </a:lnTo>
                    <a:lnTo>
                      <a:pt x="419" y="273"/>
                    </a:lnTo>
                    <a:lnTo>
                      <a:pt x="419" y="218"/>
                    </a:lnTo>
                    <a:lnTo>
                      <a:pt x="429" y="187"/>
                    </a:lnTo>
                    <a:lnTo>
                      <a:pt x="389" y="0"/>
                    </a:lnTo>
                    <a:lnTo>
                      <a:pt x="318" y="61"/>
                    </a:lnTo>
                    <a:lnTo>
                      <a:pt x="278" y="101"/>
                    </a:lnTo>
                    <a:lnTo>
                      <a:pt x="242" y="116"/>
                    </a:lnTo>
                    <a:lnTo>
                      <a:pt x="212" y="116"/>
                    </a:lnTo>
                    <a:lnTo>
                      <a:pt x="192" y="101"/>
                    </a:lnTo>
                    <a:lnTo>
                      <a:pt x="161" y="106"/>
                    </a:lnTo>
                    <a:lnTo>
                      <a:pt x="141" y="96"/>
                    </a:lnTo>
                    <a:lnTo>
                      <a:pt x="0" y="127"/>
                    </a:lnTo>
                    <a:lnTo>
                      <a:pt x="65" y="480"/>
                    </a:lnTo>
                    <a:lnTo>
                      <a:pt x="141" y="460"/>
                    </a:lnTo>
                    <a:close/>
                  </a:path>
                </a:pathLst>
              </a:custGeom>
              <a:grpFill/>
              <a:ln w="0">
                <a:solidFill>
                  <a:srgbClr val="000000"/>
                </a:solidFill>
                <a:prstDash val="solid"/>
                <a:round/>
                <a:headEnd/>
                <a:tailEnd/>
              </a:ln>
            </p:spPr>
            <p:txBody>
              <a:bodyPr/>
              <a:lstStyle/>
              <a:p>
                <a:endParaRPr lang="en-US"/>
              </a:p>
            </p:txBody>
          </p:sp>
          <p:sp>
            <p:nvSpPr>
              <p:cNvPr id="8339" name="Freeform 48"/>
              <p:cNvSpPr>
                <a:spLocks/>
              </p:cNvSpPr>
              <p:nvPr/>
            </p:nvSpPr>
            <p:spPr bwMode="auto">
              <a:xfrm>
                <a:off x="4847" y="1227"/>
                <a:ext cx="152" cy="343"/>
              </a:xfrm>
              <a:custGeom>
                <a:avLst/>
                <a:gdLst>
                  <a:gd name="T0" fmla="*/ 5 w 152"/>
                  <a:gd name="T1" fmla="*/ 116 h 343"/>
                  <a:gd name="T2" fmla="*/ 0 w 152"/>
                  <a:gd name="T3" fmla="*/ 50 h 343"/>
                  <a:gd name="T4" fmla="*/ 127 w 152"/>
                  <a:gd name="T5" fmla="*/ 0 h 343"/>
                  <a:gd name="T6" fmla="*/ 152 w 152"/>
                  <a:gd name="T7" fmla="*/ 66 h 343"/>
                  <a:gd name="T8" fmla="*/ 147 w 152"/>
                  <a:gd name="T9" fmla="*/ 96 h 343"/>
                  <a:gd name="T10" fmla="*/ 132 w 152"/>
                  <a:gd name="T11" fmla="*/ 131 h 343"/>
                  <a:gd name="T12" fmla="*/ 132 w 152"/>
                  <a:gd name="T13" fmla="*/ 162 h 343"/>
                  <a:gd name="T14" fmla="*/ 121 w 152"/>
                  <a:gd name="T15" fmla="*/ 212 h 343"/>
                  <a:gd name="T16" fmla="*/ 152 w 152"/>
                  <a:gd name="T17" fmla="*/ 318 h 343"/>
                  <a:gd name="T18" fmla="*/ 86 w 152"/>
                  <a:gd name="T19" fmla="*/ 343 h 343"/>
                  <a:gd name="T20" fmla="*/ 71 w 152"/>
                  <a:gd name="T21" fmla="*/ 263 h 343"/>
                  <a:gd name="T22" fmla="*/ 66 w 152"/>
                  <a:gd name="T23" fmla="*/ 253 h 343"/>
                  <a:gd name="T24" fmla="*/ 51 w 152"/>
                  <a:gd name="T25" fmla="*/ 242 h 343"/>
                  <a:gd name="T26" fmla="*/ 41 w 152"/>
                  <a:gd name="T27" fmla="*/ 177 h 343"/>
                  <a:gd name="T28" fmla="*/ 5 w 152"/>
                  <a:gd name="T29" fmla="*/ 116 h 3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43"/>
                  <a:gd name="T47" fmla="*/ 152 w 152"/>
                  <a:gd name="T48" fmla="*/ 343 h 3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43">
                    <a:moveTo>
                      <a:pt x="5" y="116"/>
                    </a:moveTo>
                    <a:lnTo>
                      <a:pt x="0" y="50"/>
                    </a:lnTo>
                    <a:lnTo>
                      <a:pt x="127" y="0"/>
                    </a:lnTo>
                    <a:lnTo>
                      <a:pt x="152" y="66"/>
                    </a:lnTo>
                    <a:lnTo>
                      <a:pt x="147" y="96"/>
                    </a:lnTo>
                    <a:lnTo>
                      <a:pt x="132" y="131"/>
                    </a:lnTo>
                    <a:lnTo>
                      <a:pt x="132" y="162"/>
                    </a:lnTo>
                    <a:lnTo>
                      <a:pt x="121" y="212"/>
                    </a:lnTo>
                    <a:lnTo>
                      <a:pt x="152" y="318"/>
                    </a:lnTo>
                    <a:lnTo>
                      <a:pt x="86" y="343"/>
                    </a:lnTo>
                    <a:lnTo>
                      <a:pt x="71" y="263"/>
                    </a:lnTo>
                    <a:lnTo>
                      <a:pt x="66" y="253"/>
                    </a:lnTo>
                    <a:lnTo>
                      <a:pt x="51" y="242"/>
                    </a:lnTo>
                    <a:lnTo>
                      <a:pt x="41" y="177"/>
                    </a:lnTo>
                    <a:lnTo>
                      <a:pt x="5" y="116"/>
                    </a:lnTo>
                    <a:close/>
                  </a:path>
                </a:pathLst>
              </a:custGeom>
              <a:grpFill/>
              <a:ln w="0">
                <a:solidFill>
                  <a:srgbClr val="000000"/>
                </a:solidFill>
                <a:prstDash val="solid"/>
                <a:round/>
                <a:headEnd/>
                <a:tailEnd/>
              </a:ln>
            </p:spPr>
            <p:txBody>
              <a:bodyPr/>
              <a:lstStyle/>
              <a:p>
                <a:endParaRPr lang="en-US"/>
              </a:p>
            </p:txBody>
          </p:sp>
          <p:sp>
            <p:nvSpPr>
              <p:cNvPr id="8340" name="Freeform 49"/>
              <p:cNvSpPr>
                <a:spLocks/>
              </p:cNvSpPr>
              <p:nvPr/>
            </p:nvSpPr>
            <p:spPr bwMode="auto">
              <a:xfrm>
                <a:off x="4968" y="1212"/>
                <a:ext cx="167" cy="333"/>
              </a:xfrm>
              <a:custGeom>
                <a:avLst/>
                <a:gdLst>
                  <a:gd name="T0" fmla="*/ 56 w 167"/>
                  <a:gd name="T1" fmla="*/ 0 h 333"/>
                  <a:gd name="T2" fmla="*/ 6 w 167"/>
                  <a:gd name="T3" fmla="*/ 15 h 333"/>
                  <a:gd name="T4" fmla="*/ 31 w 167"/>
                  <a:gd name="T5" fmla="*/ 81 h 333"/>
                  <a:gd name="T6" fmla="*/ 26 w 167"/>
                  <a:gd name="T7" fmla="*/ 111 h 333"/>
                  <a:gd name="T8" fmla="*/ 11 w 167"/>
                  <a:gd name="T9" fmla="*/ 146 h 333"/>
                  <a:gd name="T10" fmla="*/ 11 w 167"/>
                  <a:gd name="T11" fmla="*/ 177 h 333"/>
                  <a:gd name="T12" fmla="*/ 0 w 167"/>
                  <a:gd name="T13" fmla="*/ 227 h 333"/>
                  <a:gd name="T14" fmla="*/ 31 w 167"/>
                  <a:gd name="T15" fmla="*/ 333 h 333"/>
                  <a:gd name="T16" fmla="*/ 117 w 167"/>
                  <a:gd name="T17" fmla="*/ 308 h 333"/>
                  <a:gd name="T18" fmla="*/ 137 w 167"/>
                  <a:gd name="T19" fmla="*/ 278 h 333"/>
                  <a:gd name="T20" fmla="*/ 167 w 167"/>
                  <a:gd name="T21" fmla="*/ 268 h 333"/>
                  <a:gd name="T22" fmla="*/ 167 w 167"/>
                  <a:gd name="T23" fmla="*/ 242 h 333"/>
                  <a:gd name="T24" fmla="*/ 56 w 167"/>
                  <a:gd name="T25" fmla="*/ 0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333"/>
                  <a:gd name="T41" fmla="*/ 167 w 167"/>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333">
                    <a:moveTo>
                      <a:pt x="56" y="0"/>
                    </a:moveTo>
                    <a:lnTo>
                      <a:pt x="6" y="15"/>
                    </a:lnTo>
                    <a:lnTo>
                      <a:pt x="31" y="81"/>
                    </a:lnTo>
                    <a:lnTo>
                      <a:pt x="26" y="111"/>
                    </a:lnTo>
                    <a:lnTo>
                      <a:pt x="11" y="146"/>
                    </a:lnTo>
                    <a:lnTo>
                      <a:pt x="11" y="177"/>
                    </a:lnTo>
                    <a:lnTo>
                      <a:pt x="0" y="227"/>
                    </a:lnTo>
                    <a:lnTo>
                      <a:pt x="31" y="333"/>
                    </a:lnTo>
                    <a:lnTo>
                      <a:pt x="117" y="308"/>
                    </a:lnTo>
                    <a:lnTo>
                      <a:pt x="137" y="278"/>
                    </a:lnTo>
                    <a:lnTo>
                      <a:pt x="167" y="268"/>
                    </a:lnTo>
                    <a:lnTo>
                      <a:pt x="167" y="242"/>
                    </a:lnTo>
                    <a:lnTo>
                      <a:pt x="56" y="0"/>
                    </a:lnTo>
                    <a:close/>
                  </a:path>
                </a:pathLst>
              </a:custGeom>
              <a:grpFill/>
              <a:ln w="0">
                <a:solidFill>
                  <a:srgbClr val="000000"/>
                </a:solidFill>
                <a:prstDash val="solid"/>
                <a:round/>
                <a:headEnd/>
                <a:tailEnd/>
              </a:ln>
            </p:spPr>
            <p:txBody>
              <a:bodyPr/>
              <a:lstStyle/>
              <a:p>
                <a:endParaRPr lang="en-US"/>
              </a:p>
            </p:txBody>
          </p:sp>
          <p:sp>
            <p:nvSpPr>
              <p:cNvPr id="8341" name="Freeform 50"/>
              <p:cNvSpPr>
                <a:spLocks/>
              </p:cNvSpPr>
              <p:nvPr/>
            </p:nvSpPr>
            <p:spPr bwMode="auto">
              <a:xfrm>
                <a:off x="5024" y="853"/>
                <a:ext cx="349" cy="601"/>
              </a:xfrm>
              <a:custGeom>
                <a:avLst/>
                <a:gdLst>
                  <a:gd name="T0" fmla="*/ 0 w 349"/>
                  <a:gd name="T1" fmla="*/ 359 h 601"/>
                  <a:gd name="T2" fmla="*/ 111 w 349"/>
                  <a:gd name="T3" fmla="*/ 601 h 601"/>
                  <a:gd name="T4" fmla="*/ 121 w 349"/>
                  <a:gd name="T5" fmla="*/ 601 h 601"/>
                  <a:gd name="T6" fmla="*/ 121 w 349"/>
                  <a:gd name="T7" fmla="*/ 510 h 601"/>
                  <a:gd name="T8" fmla="*/ 111 w 349"/>
                  <a:gd name="T9" fmla="*/ 505 h 601"/>
                  <a:gd name="T10" fmla="*/ 137 w 349"/>
                  <a:gd name="T11" fmla="*/ 450 h 601"/>
                  <a:gd name="T12" fmla="*/ 147 w 349"/>
                  <a:gd name="T13" fmla="*/ 455 h 601"/>
                  <a:gd name="T14" fmla="*/ 172 w 349"/>
                  <a:gd name="T15" fmla="*/ 430 h 601"/>
                  <a:gd name="T16" fmla="*/ 192 w 349"/>
                  <a:gd name="T17" fmla="*/ 389 h 601"/>
                  <a:gd name="T18" fmla="*/ 192 w 349"/>
                  <a:gd name="T19" fmla="*/ 369 h 601"/>
                  <a:gd name="T20" fmla="*/ 197 w 349"/>
                  <a:gd name="T21" fmla="*/ 359 h 601"/>
                  <a:gd name="T22" fmla="*/ 233 w 349"/>
                  <a:gd name="T23" fmla="*/ 359 h 601"/>
                  <a:gd name="T24" fmla="*/ 258 w 349"/>
                  <a:gd name="T25" fmla="*/ 339 h 601"/>
                  <a:gd name="T26" fmla="*/ 298 w 349"/>
                  <a:gd name="T27" fmla="*/ 268 h 601"/>
                  <a:gd name="T28" fmla="*/ 324 w 349"/>
                  <a:gd name="T29" fmla="*/ 263 h 601"/>
                  <a:gd name="T30" fmla="*/ 344 w 349"/>
                  <a:gd name="T31" fmla="*/ 253 h 601"/>
                  <a:gd name="T32" fmla="*/ 349 w 349"/>
                  <a:gd name="T33" fmla="*/ 222 h 601"/>
                  <a:gd name="T34" fmla="*/ 329 w 349"/>
                  <a:gd name="T35" fmla="*/ 202 h 601"/>
                  <a:gd name="T36" fmla="*/ 318 w 349"/>
                  <a:gd name="T37" fmla="*/ 207 h 601"/>
                  <a:gd name="T38" fmla="*/ 308 w 349"/>
                  <a:gd name="T39" fmla="*/ 182 h 601"/>
                  <a:gd name="T40" fmla="*/ 308 w 349"/>
                  <a:gd name="T41" fmla="*/ 162 h 601"/>
                  <a:gd name="T42" fmla="*/ 288 w 349"/>
                  <a:gd name="T43" fmla="*/ 142 h 601"/>
                  <a:gd name="T44" fmla="*/ 222 w 349"/>
                  <a:gd name="T45" fmla="*/ 20 h 601"/>
                  <a:gd name="T46" fmla="*/ 202 w 349"/>
                  <a:gd name="T47" fmla="*/ 20 h 601"/>
                  <a:gd name="T48" fmla="*/ 187 w 349"/>
                  <a:gd name="T49" fmla="*/ 5 h 601"/>
                  <a:gd name="T50" fmla="*/ 157 w 349"/>
                  <a:gd name="T51" fmla="*/ 0 h 601"/>
                  <a:gd name="T52" fmla="*/ 147 w 349"/>
                  <a:gd name="T53" fmla="*/ 15 h 601"/>
                  <a:gd name="T54" fmla="*/ 142 w 349"/>
                  <a:gd name="T55" fmla="*/ 25 h 601"/>
                  <a:gd name="T56" fmla="*/ 121 w 349"/>
                  <a:gd name="T57" fmla="*/ 30 h 601"/>
                  <a:gd name="T58" fmla="*/ 111 w 349"/>
                  <a:gd name="T59" fmla="*/ 20 h 601"/>
                  <a:gd name="T60" fmla="*/ 91 w 349"/>
                  <a:gd name="T61" fmla="*/ 20 h 601"/>
                  <a:gd name="T62" fmla="*/ 51 w 349"/>
                  <a:gd name="T63" fmla="*/ 162 h 601"/>
                  <a:gd name="T64" fmla="*/ 51 w 349"/>
                  <a:gd name="T65" fmla="*/ 263 h 601"/>
                  <a:gd name="T66" fmla="*/ 35 w 349"/>
                  <a:gd name="T67" fmla="*/ 283 h 601"/>
                  <a:gd name="T68" fmla="*/ 30 w 349"/>
                  <a:gd name="T69" fmla="*/ 308 h 601"/>
                  <a:gd name="T70" fmla="*/ 20 w 349"/>
                  <a:gd name="T71" fmla="*/ 313 h 601"/>
                  <a:gd name="T72" fmla="*/ 20 w 349"/>
                  <a:gd name="T73" fmla="*/ 328 h 601"/>
                  <a:gd name="T74" fmla="*/ 0 w 349"/>
                  <a:gd name="T75" fmla="*/ 359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9"/>
                  <a:gd name="T115" fmla="*/ 0 h 601"/>
                  <a:gd name="T116" fmla="*/ 349 w 349"/>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9" h="601">
                    <a:moveTo>
                      <a:pt x="0" y="359"/>
                    </a:moveTo>
                    <a:lnTo>
                      <a:pt x="111" y="601"/>
                    </a:lnTo>
                    <a:lnTo>
                      <a:pt x="121" y="601"/>
                    </a:lnTo>
                    <a:lnTo>
                      <a:pt x="121" y="510"/>
                    </a:lnTo>
                    <a:lnTo>
                      <a:pt x="111" y="505"/>
                    </a:lnTo>
                    <a:lnTo>
                      <a:pt x="137" y="450"/>
                    </a:lnTo>
                    <a:lnTo>
                      <a:pt x="147" y="455"/>
                    </a:lnTo>
                    <a:lnTo>
                      <a:pt x="172" y="430"/>
                    </a:lnTo>
                    <a:lnTo>
                      <a:pt x="192" y="389"/>
                    </a:lnTo>
                    <a:lnTo>
                      <a:pt x="192" y="369"/>
                    </a:lnTo>
                    <a:lnTo>
                      <a:pt x="197" y="359"/>
                    </a:lnTo>
                    <a:lnTo>
                      <a:pt x="233" y="359"/>
                    </a:lnTo>
                    <a:lnTo>
                      <a:pt x="258" y="339"/>
                    </a:lnTo>
                    <a:lnTo>
                      <a:pt x="298" y="268"/>
                    </a:lnTo>
                    <a:lnTo>
                      <a:pt x="324" y="263"/>
                    </a:lnTo>
                    <a:lnTo>
                      <a:pt x="344" y="253"/>
                    </a:lnTo>
                    <a:lnTo>
                      <a:pt x="349" y="222"/>
                    </a:lnTo>
                    <a:lnTo>
                      <a:pt x="329" y="202"/>
                    </a:lnTo>
                    <a:lnTo>
                      <a:pt x="318" y="207"/>
                    </a:lnTo>
                    <a:lnTo>
                      <a:pt x="308" y="182"/>
                    </a:lnTo>
                    <a:lnTo>
                      <a:pt x="308" y="162"/>
                    </a:lnTo>
                    <a:lnTo>
                      <a:pt x="288" y="142"/>
                    </a:lnTo>
                    <a:lnTo>
                      <a:pt x="222" y="20"/>
                    </a:lnTo>
                    <a:lnTo>
                      <a:pt x="202" y="20"/>
                    </a:lnTo>
                    <a:lnTo>
                      <a:pt x="187" y="5"/>
                    </a:lnTo>
                    <a:lnTo>
                      <a:pt x="157" y="0"/>
                    </a:lnTo>
                    <a:lnTo>
                      <a:pt x="147" y="15"/>
                    </a:lnTo>
                    <a:lnTo>
                      <a:pt x="142" y="25"/>
                    </a:lnTo>
                    <a:lnTo>
                      <a:pt x="121" y="30"/>
                    </a:lnTo>
                    <a:lnTo>
                      <a:pt x="111" y="20"/>
                    </a:lnTo>
                    <a:lnTo>
                      <a:pt x="91" y="20"/>
                    </a:lnTo>
                    <a:lnTo>
                      <a:pt x="51" y="162"/>
                    </a:lnTo>
                    <a:lnTo>
                      <a:pt x="51" y="263"/>
                    </a:lnTo>
                    <a:lnTo>
                      <a:pt x="35" y="283"/>
                    </a:lnTo>
                    <a:lnTo>
                      <a:pt x="30" y="308"/>
                    </a:lnTo>
                    <a:lnTo>
                      <a:pt x="20" y="313"/>
                    </a:lnTo>
                    <a:lnTo>
                      <a:pt x="20" y="328"/>
                    </a:lnTo>
                    <a:lnTo>
                      <a:pt x="0" y="359"/>
                    </a:lnTo>
                    <a:close/>
                  </a:path>
                </a:pathLst>
              </a:custGeom>
              <a:grpFill/>
              <a:ln w="0">
                <a:solidFill>
                  <a:srgbClr val="000000"/>
                </a:solidFill>
                <a:prstDash val="solid"/>
                <a:round/>
                <a:headEnd/>
                <a:tailEnd/>
              </a:ln>
            </p:spPr>
            <p:txBody>
              <a:bodyPr/>
              <a:lstStyle/>
              <a:p>
                <a:endParaRPr lang="en-US"/>
              </a:p>
            </p:txBody>
          </p:sp>
          <p:sp>
            <p:nvSpPr>
              <p:cNvPr id="8342" name="Freeform 51"/>
              <p:cNvSpPr>
                <a:spLocks/>
              </p:cNvSpPr>
              <p:nvPr/>
            </p:nvSpPr>
            <p:spPr bwMode="auto">
              <a:xfrm>
                <a:off x="4933" y="1480"/>
                <a:ext cx="318" cy="186"/>
              </a:xfrm>
              <a:custGeom>
                <a:avLst/>
                <a:gdLst>
                  <a:gd name="T0" fmla="*/ 66 w 318"/>
                  <a:gd name="T1" fmla="*/ 65 h 186"/>
                  <a:gd name="T2" fmla="*/ 152 w 318"/>
                  <a:gd name="T3" fmla="*/ 40 h 186"/>
                  <a:gd name="T4" fmla="*/ 172 w 318"/>
                  <a:gd name="T5" fmla="*/ 10 h 186"/>
                  <a:gd name="T6" fmla="*/ 202 w 318"/>
                  <a:gd name="T7" fmla="*/ 0 h 186"/>
                  <a:gd name="T8" fmla="*/ 197 w 318"/>
                  <a:gd name="T9" fmla="*/ 15 h 186"/>
                  <a:gd name="T10" fmla="*/ 212 w 318"/>
                  <a:gd name="T11" fmla="*/ 30 h 186"/>
                  <a:gd name="T12" fmla="*/ 228 w 318"/>
                  <a:gd name="T13" fmla="*/ 30 h 186"/>
                  <a:gd name="T14" fmla="*/ 217 w 318"/>
                  <a:gd name="T15" fmla="*/ 45 h 186"/>
                  <a:gd name="T16" fmla="*/ 212 w 318"/>
                  <a:gd name="T17" fmla="*/ 55 h 186"/>
                  <a:gd name="T18" fmla="*/ 212 w 318"/>
                  <a:gd name="T19" fmla="*/ 70 h 186"/>
                  <a:gd name="T20" fmla="*/ 228 w 318"/>
                  <a:gd name="T21" fmla="*/ 75 h 186"/>
                  <a:gd name="T22" fmla="*/ 238 w 318"/>
                  <a:gd name="T23" fmla="*/ 75 h 186"/>
                  <a:gd name="T24" fmla="*/ 253 w 318"/>
                  <a:gd name="T25" fmla="*/ 90 h 186"/>
                  <a:gd name="T26" fmla="*/ 258 w 318"/>
                  <a:gd name="T27" fmla="*/ 116 h 186"/>
                  <a:gd name="T28" fmla="*/ 293 w 318"/>
                  <a:gd name="T29" fmla="*/ 116 h 186"/>
                  <a:gd name="T30" fmla="*/ 308 w 318"/>
                  <a:gd name="T31" fmla="*/ 106 h 186"/>
                  <a:gd name="T32" fmla="*/ 303 w 318"/>
                  <a:gd name="T33" fmla="*/ 96 h 186"/>
                  <a:gd name="T34" fmla="*/ 288 w 318"/>
                  <a:gd name="T35" fmla="*/ 85 h 186"/>
                  <a:gd name="T36" fmla="*/ 288 w 318"/>
                  <a:gd name="T37" fmla="*/ 80 h 186"/>
                  <a:gd name="T38" fmla="*/ 308 w 318"/>
                  <a:gd name="T39" fmla="*/ 90 h 186"/>
                  <a:gd name="T40" fmla="*/ 318 w 318"/>
                  <a:gd name="T41" fmla="*/ 106 h 186"/>
                  <a:gd name="T42" fmla="*/ 318 w 318"/>
                  <a:gd name="T43" fmla="*/ 121 h 186"/>
                  <a:gd name="T44" fmla="*/ 283 w 318"/>
                  <a:gd name="T45" fmla="*/ 136 h 186"/>
                  <a:gd name="T46" fmla="*/ 273 w 318"/>
                  <a:gd name="T47" fmla="*/ 151 h 186"/>
                  <a:gd name="T48" fmla="*/ 258 w 318"/>
                  <a:gd name="T49" fmla="*/ 131 h 186"/>
                  <a:gd name="T50" fmla="*/ 253 w 318"/>
                  <a:gd name="T51" fmla="*/ 151 h 186"/>
                  <a:gd name="T52" fmla="*/ 243 w 318"/>
                  <a:gd name="T53" fmla="*/ 166 h 186"/>
                  <a:gd name="T54" fmla="*/ 233 w 318"/>
                  <a:gd name="T55" fmla="*/ 166 h 186"/>
                  <a:gd name="T56" fmla="*/ 207 w 318"/>
                  <a:gd name="T57" fmla="*/ 141 h 186"/>
                  <a:gd name="T58" fmla="*/ 197 w 318"/>
                  <a:gd name="T59" fmla="*/ 141 h 186"/>
                  <a:gd name="T60" fmla="*/ 187 w 318"/>
                  <a:gd name="T61" fmla="*/ 126 h 186"/>
                  <a:gd name="T62" fmla="*/ 147 w 318"/>
                  <a:gd name="T63" fmla="*/ 141 h 186"/>
                  <a:gd name="T64" fmla="*/ 20 w 318"/>
                  <a:gd name="T65" fmla="*/ 186 h 186"/>
                  <a:gd name="T66" fmla="*/ 0 w 318"/>
                  <a:gd name="T67" fmla="*/ 90 h 186"/>
                  <a:gd name="T68" fmla="*/ 66 w 318"/>
                  <a:gd name="T69" fmla="*/ 65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186"/>
                  <a:gd name="T107" fmla="*/ 318 w 318"/>
                  <a:gd name="T108" fmla="*/ 186 h 1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186">
                    <a:moveTo>
                      <a:pt x="66" y="65"/>
                    </a:moveTo>
                    <a:lnTo>
                      <a:pt x="152" y="40"/>
                    </a:lnTo>
                    <a:lnTo>
                      <a:pt x="172" y="10"/>
                    </a:lnTo>
                    <a:lnTo>
                      <a:pt x="202" y="0"/>
                    </a:lnTo>
                    <a:lnTo>
                      <a:pt x="197" y="15"/>
                    </a:lnTo>
                    <a:lnTo>
                      <a:pt x="212" y="30"/>
                    </a:lnTo>
                    <a:lnTo>
                      <a:pt x="228" y="30"/>
                    </a:lnTo>
                    <a:lnTo>
                      <a:pt x="217" y="45"/>
                    </a:lnTo>
                    <a:lnTo>
                      <a:pt x="212" y="55"/>
                    </a:lnTo>
                    <a:lnTo>
                      <a:pt x="212" y="70"/>
                    </a:lnTo>
                    <a:lnTo>
                      <a:pt x="228" y="75"/>
                    </a:lnTo>
                    <a:lnTo>
                      <a:pt x="238" y="75"/>
                    </a:lnTo>
                    <a:lnTo>
                      <a:pt x="253" y="90"/>
                    </a:lnTo>
                    <a:lnTo>
                      <a:pt x="258" y="116"/>
                    </a:lnTo>
                    <a:lnTo>
                      <a:pt x="293" y="116"/>
                    </a:lnTo>
                    <a:lnTo>
                      <a:pt x="308" y="106"/>
                    </a:lnTo>
                    <a:lnTo>
                      <a:pt x="303" y="96"/>
                    </a:lnTo>
                    <a:lnTo>
                      <a:pt x="288" y="85"/>
                    </a:lnTo>
                    <a:lnTo>
                      <a:pt x="288" y="80"/>
                    </a:lnTo>
                    <a:lnTo>
                      <a:pt x="308" y="90"/>
                    </a:lnTo>
                    <a:lnTo>
                      <a:pt x="318" y="106"/>
                    </a:lnTo>
                    <a:lnTo>
                      <a:pt x="318" y="121"/>
                    </a:lnTo>
                    <a:lnTo>
                      <a:pt x="283" y="136"/>
                    </a:lnTo>
                    <a:lnTo>
                      <a:pt x="273" y="151"/>
                    </a:lnTo>
                    <a:lnTo>
                      <a:pt x="258" y="131"/>
                    </a:lnTo>
                    <a:lnTo>
                      <a:pt x="253" y="151"/>
                    </a:lnTo>
                    <a:lnTo>
                      <a:pt x="243" y="166"/>
                    </a:lnTo>
                    <a:lnTo>
                      <a:pt x="233" y="166"/>
                    </a:lnTo>
                    <a:lnTo>
                      <a:pt x="207" y="141"/>
                    </a:lnTo>
                    <a:lnTo>
                      <a:pt x="197" y="141"/>
                    </a:lnTo>
                    <a:lnTo>
                      <a:pt x="187" y="126"/>
                    </a:lnTo>
                    <a:lnTo>
                      <a:pt x="147" y="141"/>
                    </a:lnTo>
                    <a:lnTo>
                      <a:pt x="20" y="186"/>
                    </a:lnTo>
                    <a:lnTo>
                      <a:pt x="0" y="90"/>
                    </a:lnTo>
                    <a:lnTo>
                      <a:pt x="66" y="65"/>
                    </a:lnTo>
                    <a:close/>
                  </a:path>
                </a:pathLst>
              </a:custGeom>
              <a:grpFill/>
              <a:ln w="0">
                <a:solidFill>
                  <a:srgbClr val="000000"/>
                </a:solidFill>
                <a:prstDash val="solid"/>
                <a:round/>
                <a:headEnd/>
                <a:tailEnd/>
              </a:ln>
            </p:spPr>
            <p:txBody>
              <a:bodyPr/>
              <a:lstStyle/>
              <a:p>
                <a:endParaRPr lang="en-US"/>
              </a:p>
            </p:txBody>
          </p:sp>
          <p:sp>
            <p:nvSpPr>
              <p:cNvPr id="8343" name="Freeform 52"/>
              <p:cNvSpPr>
                <a:spLocks/>
              </p:cNvSpPr>
              <p:nvPr/>
            </p:nvSpPr>
            <p:spPr bwMode="auto">
              <a:xfrm>
                <a:off x="4953" y="1621"/>
                <a:ext cx="152" cy="162"/>
              </a:xfrm>
              <a:custGeom>
                <a:avLst/>
                <a:gdLst>
                  <a:gd name="T0" fmla="*/ 21 w 152"/>
                  <a:gd name="T1" fmla="*/ 162 h 162"/>
                  <a:gd name="T2" fmla="*/ 152 w 152"/>
                  <a:gd name="T3" fmla="*/ 66 h 162"/>
                  <a:gd name="T4" fmla="*/ 127 w 152"/>
                  <a:gd name="T5" fmla="*/ 0 h 162"/>
                  <a:gd name="T6" fmla="*/ 0 w 152"/>
                  <a:gd name="T7" fmla="*/ 45 h 162"/>
                  <a:gd name="T8" fmla="*/ 15 w 152"/>
                  <a:gd name="T9" fmla="*/ 121 h 162"/>
                  <a:gd name="T10" fmla="*/ 26 w 152"/>
                  <a:gd name="T11" fmla="*/ 131 h 162"/>
                  <a:gd name="T12" fmla="*/ 15 w 152"/>
                  <a:gd name="T13" fmla="*/ 152 h 162"/>
                  <a:gd name="T14" fmla="*/ 21 w 152"/>
                  <a:gd name="T15" fmla="*/ 162 h 162"/>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62"/>
                  <a:gd name="T26" fmla="*/ 152 w 152"/>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62">
                    <a:moveTo>
                      <a:pt x="21" y="162"/>
                    </a:moveTo>
                    <a:lnTo>
                      <a:pt x="152" y="66"/>
                    </a:lnTo>
                    <a:lnTo>
                      <a:pt x="127" y="0"/>
                    </a:lnTo>
                    <a:lnTo>
                      <a:pt x="0" y="45"/>
                    </a:lnTo>
                    <a:lnTo>
                      <a:pt x="15" y="121"/>
                    </a:lnTo>
                    <a:lnTo>
                      <a:pt x="26" y="131"/>
                    </a:lnTo>
                    <a:lnTo>
                      <a:pt x="15" y="152"/>
                    </a:lnTo>
                    <a:lnTo>
                      <a:pt x="21" y="162"/>
                    </a:lnTo>
                    <a:close/>
                  </a:path>
                </a:pathLst>
              </a:custGeom>
              <a:grpFill/>
              <a:ln w="0">
                <a:solidFill>
                  <a:srgbClr val="000000"/>
                </a:solidFill>
                <a:prstDash val="solid"/>
                <a:round/>
                <a:headEnd/>
                <a:tailEnd/>
              </a:ln>
            </p:spPr>
            <p:txBody>
              <a:bodyPr/>
              <a:lstStyle/>
              <a:p>
                <a:endParaRPr lang="en-US"/>
              </a:p>
            </p:txBody>
          </p:sp>
          <p:sp>
            <p:nvSpPr>
              <p:cNvPr id="8344" name="Freeform 53"/>
              <p:cNvSpPr>
                <a:spLocks/>
              </p:cNvSpPr>
              <p:nvPr/>
            </p:nvSpPr>
            <p:spPr bwMode="auto">
              <a:xfrm>
                <a:off x="5080" y="1606"/>
                <a:ext cx="70" cy="81"/>
              </a:xfrm>
              <a:custGeom>
                <a:avLst/>
                <a:gdLst>
                  <a:gd name="T0" fmla="*/ 0 w 70"/>
                  <a:gd name="T1" fmla="*/ 15 h 81"/>
                  <a:gd name="T2" fmla="*/ 25 w 70"/>
                  <a:gd name="T3" fmla="*/ 81 h 81"/>
                  <a:gd name="T4" fmla="*/ 65 w 70"/>
                  <a:gd name="T5" fmla="*/ 55 h 81"/>
                  <a:gd name="T6" fmla="*/ 65 w 70"/>
                  <a:gd name="T7" fmla="*/ 40 h 81"/>
                  <a:gd name="T8" fmla="*/ 70 w 70"/>
                  <a:gd name="T9" fmla="*/ 25 h 81"/>
                  <a:gd name="T10" fmla="*/ 60 w 70"/>
                  <a:gd name="T11" fmla="*/ 15 h 81"/>
                  <a:gd name="T12" fmla="*/ 50 w 70"/>
                  <a:gd name="T13" fmla="*/ 15 h 81"/>
                  <a:gd name="T14" fmla="*/ 40 w 70"/>
                  <a:gd name="T15" fmla="*/ 0 h 81"/>
                  <a:gd name="T16" fmla="*/ 0 w 70"/>
                  <a:gd name="T17" fmla="*/ 15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81"/>
                  <a:gd name="T29" fmla="*/ 70 w 7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81">
                    <a:moveTo>
                      <a:pt x="0" y="15"/>
                    </a:moveTo>
                    <a:lnTo>
                      <a:pt x="25" y="81"/>
                    </a:lnTo>
                    <a:lnTo>
                      <a:pt x="65" y="55"/>
                    </a:lnTo>
                    <a:lnTo>
                      <a:pt x="65" y="40"/>
                    </a:lnTo>
                    <a:lnTo>
                      <a:pt x="70" y="25"/>
                    </a:lnTo>
                    <a:lnTo>
                      <a:pt x="60" y="15"/>
                    </a:lnTo>
                    <a:lnTo>
                      <a:pt x="50" y="15"/>
                    </a:lnTo>
                    <a:lnTo>
                      <a:pt x="40" y="0"/>
                    </a:lnTo>
                    <a:lnTo>
                      <a:pt x="0" y="15"/>
                    </a:lnTo>
                    <a:close/>
                  </a:path>
                </a:pathLst>
              </a:custGeom>
              <a:grpFill/>
              <a:ln w="0">
                <a:solidFill>
                  <a:srgbClr val="000000"/>
                </a:solidFill>
                <a:prstDash val="solid"/>
                <a:round/>
                <a:headEnd/>
                <a:tailEnd/>
              </a:ln>
            </p:spPr>
            <p:txBody>
              <a:bodyPr/>
              <a:lstStyle/>
              <a:p>
                <a:endParaRPr lang="en-US"/>
              </a:p>
            </p:txBody>
          </p:sp>
          <p:sp>
            <p:nvSpPr>
              <p:cNvPr id="8345" name="Freeform 54"/>
              <p:cNvSpPr>
                <a:spLocks/>
              </p:cNvSpPr>
              <p:nvPr/>
            </p:nvSpPr>
            <p:spPr bwMode="auto">
              <a:xfrm>
                <a:off x="4337" y="1717"/>
                <a:ext cx="561" cy="399"/>
              </a:xfrm>
              <a:custGeom>
                <a:avLst/>
                <a:gdLst>
                  <a:gd name="T0" fmla="*/ 60 w 561"/>
                  <a:gd name="T1" fmla="*/ 399 h 399"/>
                  <a:gd name="T2" fmla="*/ 161 w 561"/>
                  <a:gd name="T3" fmla="*/ 374 h 399"/>
                  <a:gd name="T4" fmla="*/ 485 w 561"/>
                  <a:gd name="T5" fmla="*/ 298 h 399"/>
                  <a:gd name="T6" fmla="*/ 500 w 561"/>
                  <a:gd name="T7" fmla="*/ 268 h 399"/>
                  <a:gd name="T8" fmla="*/ 530 w 561"/>
                  <a:gd name="T9" fmla="*/ 278 h 399"/>
                  <a:gd name="T10" fmla="*/ 535 w 561"/>
                  <a:gd name="T11" fmla="*/ 248 h 399"/>
                  <a:gd name="T12" fmla="*/ 535 w 561"/>
                  <a:gd name="T13" fmla="*/ 232 h 399"/>
                  <a:gd name="T14" fmla="*/ 561 w 561"/>
                  <a:gd name="T15" fmla="*/ 212 h 399"/>
                  <a:gd name="T16" fmla="*/ 551 w 561"/>
                  <a:gd name="T17" fmla="*/ 197 h 399"/>
                  <a:gd name="T18" fmla="*/ 535 w 561"/>
                  <a:gd name="T19" fmla="*/ 197 h 399"/>
                  <a:gd name="T20" fmla="*/ 525 w 561"/>
                  <a:gd name="T21" fmla="*/ 187 h 399"/>
                  <a:gd name="T22" fmla="*/ 535 w 561"/>
                  <a:gd name="T23" fmla="*/ 162 h 399"/>
                  <a:gd name="T24" fmla="*/ 515 w 561"/>
                  <a:gd name="T25" fmla="*/ 147 h 399"/>
                  <a:gd name="T26" fmla="*/ 525 w 561"/>
                  <a:gd name="T27" fmla="*/ 121 h 399"/>
                  <a:gd name="T28" fmla="*/ 525 w 561"/>
                  <a:gd name="T29" fmla="*/ 101 h 399"/>
                  <a:gd name="T30" fmla="*/ 535 w 561"/>
                  <a:gd name="T31" fmla="*/ 81 h 399"/>
                  <a:gd name="T32" fmla="*/ 520 w 561"/>
                  <a:gd name="T33" fmla="*/ 71 h 399"/>
                  <a:gd name="T34" fmla="*/ 510 w 561"/>
                  <a:gd name="T35" fmla="*/ 40 h 399"/>
                  <a:gd name="T36" fmla="*/ 490 w 561"/>
                  <a:gd name="T37" fmla="*/ 30 h 399"/>
                  <a:gd name="T38" fmla="*/ 475 w 561"/>
                  <a:gd name="T39" fmla="*/ 20 h 399"/>
                  <a:gd name="T40" fmla="*/ 460 w 561"/>
                  <a:gd name="T41" fmla="*/ 0 h 399"/>
                  <a:gd name="T42" fmla="*/ 65 w 561"/>
                  <a:gd name="T43" fmla="*/ 106 h 399"/>
                  <a:gd name="T44" fmla="*/ 60 w 561"/>
                  <a:gd name="T45" fmla="*/ 81 h 399"/>
                  <a:gd name="T46" fmla="*/ 0 w 561"/>
                  <a:gd name="T47" fmla="*/ 121 h 399"/>
                  <a:gd name="T48" fmla="*/ 40 w 561"/>
                  <a:gd name="T49" fmla="*/ 308 h 399"/>
                  <a:gd name="T50" fmla="*/ 60 w 561"/>
                  <a:gd name="T51" fmla="*/ 399 h 3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399"/>
                  <a:gd name="T80" fmla="*/ 561 w 561"/>
                  <a:gd name="T81" fmla="*/ 399 h 3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399">
                    <a:moveTo>
                      <a:pt x="60" y="399"/>
                    </a:moveTo>
                    <a:lnTo>
                      <a:pt x="161" y="374"/>
                    </a:lnTo>
                    <a:lnTo>
                      <a:pt x="485" y="298"/>
                    </a:lnTo>
                    <a:lnTo>
                      <a:pt x="500" y="268"/>
                    </a:lnTo>
                    <a:lnTo>
                      <a:pt x="530" y="278"/>
                    </a:lnTo>
                    <a:lnTo>
                      <a:pt x="535" y="248"/>
                    </a:lnTo>
                    <a:lnTo>
                      <a:pt x="535" y="232"/>
                    </a:lnTo>
                    <a:lnTo>
                      <a:pt x="561" y="212"/>
                    </a:lnTo>
                    <a:lnTo>
                      <a:pt x="551" y="197"/>
                    </a:lnTo>
                    <a:lnTo>
                      <a:pt x="535" y="197"/>
                    </a:lnTo>
                    <a:lnTo>
                      <a:pt x="525" y="187"/>
                    </a:lnTo>
                    <a:lnTo>
                      <a:pt x="535" y="162"/>
                    </a:lnTo>
                    <a:lnTo>
                      <a:pt x="515" y="147"/>
                    </a:lnTo>
                    <a:lnTo>
                      <a:pt x="525" y="121"/>
                    </a:lnTo>
                    <a:lnTo>
                      <a:pt x="525" y="101"/>
                    </a:lnTo>
                    <a:lnTo>
                      <a:pt x="535" y="81"/>
                    </a:lnTo>
                    <a:lnTo>
                      <a:pt x="520" y="71"/>
                    </a:lnTo>
                    <a:lnTo>
                      <a:pt x="510" y="40"/>
                    </a:lnTo>
                    <a:lnTo>
                      <a:pt x="490" y="30"/>
                    </a:lnTo>
                    <a:lnTo>
                      <a:pt x="475" y="20"/>
                    </a:lnTo>
                    <a:lnTo>
                      <a:pt x="460" y="0"/>
                    </a:lnTo>
                    <a:lnTo>
                      <a:pt x="65" y="106"/>
                    </a:lnTo>
                    <a:lnTo>
                      <a:pt x="60" y="81"/>
                    </a:lnTo>
                    <a:lnTo>
                      <a:pt x="0" y="121"/>
                    </a:lnTo>
                    <a:lnTo>
                      <a:pt x="40" y="308"/>
                    </a:lnTo>
                    <a:lnTo>
                      <a:pt x="60" y="399"/>
                    </a:lnTo>
                    <a:close/>
                  </a:path>
                </a:pathLst>
              </a:custGeom>
              <a:grpFill/>
              <a:ln w="0">
                <a:solidFill>
                  <a:srgbClr val="000000"/>
                </a:solidFill>
                <a:prstDash val="solid"/>
                <a:round/>
                <a:headEnd/>
                <a:tailEnd/>
              </a:ln>
            </p:spPr>
            <p:txBody>
              <a:bodyPr/>
              <a:lstStyle/>
              <a:p>
                <a:endParaRPr lang="en-US"/>
              </a:p>
            </p:txBody>
          </p:sp>
          <p:sp>
            <p:nvSpPr>
              <p:cNvPr id="8346" name="Freeform 55"/>
              <p:cNvSpPr>
                <a:spLocks/>
              </p:cNvSpPr>
              <p:nvPr/>
            </p:nvSpPr>
            <p:spPr bwMode="auto">
              <a:xfrm>
                <a:off x="4852" y="1798"/>
                <a:ext cx="122" cy="288"/>
              </a:xfrm>
              <a:custGeom>
                <a:avLst/>
                <a:gdLst>
                  <a:gd name="T0" fmla="*/ 20 w 122"/>
                  <a:gd name="T1" fmla="*/ 0 h 288"/>
                  <a:gd name="T2" fmla="*/ 111 w 122"/>
                  <a:gd name="T3" fmla="*/ 15 h 288"/>
                  <a:gd name="T4" fmla="*/ 111 w 122"/>
                  <a:gd name="T5" fmla="*/ 50 h 288"/>
                  <a:gd name="T6" fmla="*/ 96 w 122"/>
                  <a:gd name="T7" fmla="*/ 96 h 288"/>
                  <a:gd name="T8" fmla="*/ 101 w 122"/>
                  <a:gd name="T9" fmla="*/ 106 h 288"/>
                  <a:gd name="T10" fmla="*/ 116 w 122"/>
                  <a:gd name="T11" fmla="*/ 101 h 288"/>
                  <a:gd name="T12" fmla="*/ 122 w 122"/>
                  <a:gd name="T13" fmla="*/ 116 h 288"/>
                  <a:gd name="T14" fmla="*/ 122 w 122"/>
                  <a:gd name="T15" fmla="*/ 167 h 288"/>
                  <a:gd name="T16" fmla="*/ 106 w 122"/>
                  <a:gd name="T17" fmla="*/ 232 h 288"/>
                  <a:gd name="T18" fmla="*/ 91 w 122"/>
                  <a:gd name="T19" fmla="*/ 278 h 288"/>
                  <a:gd name="T20" fmla="*/ 76 w 122"/>
                  <a:gd name="T21" fmla="*/ 288 h 288"/>
                  <a:gd name="T22" fmla="*/ 76 w 122"/>
                  <a:gd name="T23" fmla="*/ 273 h 288"/>
                  <a:gd name="T24" fmla="*/ 61 w 122"/>
                  <a:gd name="T25" fmla="*/ 268 h 288"/>
                  <a:gd name="T26" fmla="*/ 46 w 122"/>
                  <a:gd name="T27" fmla="*/ 268 h 288"/>
                  <a:gd name="T28" fmla="*/ 26 w 122"/>
                  <a:gd name="T29" fmla="*/ 247 h 288"/>
                  <a:gd name="T30" fmla="*/ 10 w 122"/>
                  <a:gd name="T31" fmla="*/ 227 h 288"/>
                  <a:gd name="T32" fmla="*/ 15 w 122"/>
                  <a:gd name="T33" fmla="*/ 197 h 288"/>
                  <a:gd name="T34" fmla="*/ 20 w 122"/>
                  <a:gd name="T35" fmla="*/ 167 h 288"/>
                  <a:gd name="T36" fmla="*/ 20 w 122"/>
                  <a:gd name="T37" fmla="*/ 151 h 288"/>
                  <a:gd name="T38" fmla="*/ 46 w 122"/>
                  <a:gd name="T39" fmla="*/ 131 h 288"/>
                  <a:gd name="T40" fmla="*/ 36 w 122"/>
                  <a:gd name="T41" fmla="*/ 116 h 288"/>
                  <a:gd name="T42" fmla="*/ 20 w 122"/>
                  <a:gd name="T43" fmla="*/ 116 h 288"/>
                  <a:gd name="T44" fmla="*/ 10 w 122"/>
                  <a:gd name="T45" fmla="*/ 106 h 288"/>
                  <a:gd name="T46" fmla="*/ 20 w 122"/>
                  <a:gd name="T47" fmla="*/ 81 h 288"/>
                  <a:gd name="T48" fmla="*/ 0 w 122"/>
                  <a:gd name="T49" fmla="*/ 66 h 288"/>
                  <a:gd name="T50" fmla="*/ 10 w 122"/>
                  <a:gd name="T51" fmla="*/ 40 h 288"/>
                  <a:gd name="T52" fmla="*/ 10 w 122"/>
                  <a:gd name="T53" fmla="*/ 20 h 288"/>
                  <a:gd name="T54" fmla="*/ 20 w 122"/>
                  <a:gd name="T55" fmla="*/ 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
                  <a:gd name="T85" fmla="*/ 0 h 288"/>
                  <a:gd name="T86" fmla="*/ 122 w 12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 h="288">
                    <a:moveTo>
                      <a:pt x="20" y="0"/>
                    </a:moveTo>
                    <a:lnTo>
                      <a:pt x="111" y="15"/>
                    </a:lnTo>
                    <a:lnTo>
                      <a:pt x="111" y="50"/>
                    </a:lnTo>
                    <a:lnTo>
                      <a:pt x="96" y="96"/>
                    </a:lnTo>
                    <a:lnTo>
                      <a:pt x="101" y="106"/>
                    </a:lnTo>
                    <a:lnTo>
                      <a:pt x="116" y="101"/>
                    </a:lnTo>
                    <a:lnTo>
                      <a:pt x="122" y="116"/>
                    </a:lnTo>
                    <a:lnTo>
                      <a:pt x="122" y="167"/>
                    </a:lnTo>
                    <a:lnTo>
                      <a:pt x="106" y="232"/>
                    </a:lnTo>
                    <a:lnTo>
                      <a:pt x="91" y="278"/>
                    </a:lnTo>
                    <a:lnTo>
                      <a:pt x="76" y="288"/>
                    </a:lnTo>
                    <a:lnTo>
                      <a:pt x="76" y="273"/>
                    </a:lnTo>
                    <a:lnTo>
                      <a:pt x="61" y="268"/>
                    </a:lnTo>
                    <a:lnTo>
                      <a:pt x="46" y="268"/>
                    </a:lnTo>
                    <a:lnTo>
                      <a:pt x="26" y="247"/>
                    </a:lnTo>
                    <a:lnTo>
                      <a:pt x="10" y="227"/>
                    </a:lnTo>
                    <a:lnTo>
                      <a:pt x="15" y="197"/>
                    </a:lnTo>
                    <a:lnTo>
                      <a:pt x="20" y="167"/>
                    </a:lnTo>
                    <a:lnTo>
                      <a:pt x="20" y="151"/>
                    </a:lnTo>
                    <a:lnTo>
                      <a:pt x="46" y="131"/>
                    </a:lnTo>
                    <a:lnTo>
                      <a:pt x="36" y="116"/>
                    </a:lnTo>
                    <a:lnTo>
                      <a:pt x="20" y="116"/>
                    </a:lnTo>
                    <a:lnTo>
                      <a:pt x="10" y="106"/>
                    </a:lnTo>
                    <a:lnTo>
                      <a:pt x="20" y="81"/>
                    </a:lnTo>
                    <a:lnTo>
                      <a:pt x="0" y="66"/>
                    </a:lnTo>
                    <a:lnTo>
                      <a:pt x="10" y="40"/>
                    </a:lnTo>
                    <a:lnTo>
                      <a:pt x="10" y="20"/>
                    </a:lnTo>
                    <a:lnTo>
                      <a:pt x="20" y="0"/>
                    </a:lnTo>
                    <a:close/>
                  </a:path>
                </a:pathLst>
              </a:custGeom>
              <a:grpFill/>
              <a:ln w="0">
                <a:solidFill>
                  <a:srgbClr val="000000"/>
                </a:solidFill>
                <a:prstDash val="solid"/>
                <a:round/>
                <a:headEnd/>
                <a:tailEnd/>
              </a:ln>
            </p:spPr>
            <p:txBody>
              <a:bodyPr/>
              <a:lstStyle/>
              <a:p>
                <a:endParaRPr lang="en-US"/>
              </a:p>
            </p:txBody>
          </p:sp>
          <p:sp>
            <p:nvSpPr>
              <p:cNvPr id="8347" name="Freeform 56"/>
              <p:cNvSpPr>
                <a:spLocks/>
              </p:cNvSpPr>
              <p:nvPr/>
            </p:nvSpPr>
            <p:spPr bwMode="auto">
              <a:xfrm>
                <a:off x="4397" y="1277"/>
                <a:ext cx="582" cy="546"/>
              </a:xfrm>
              <a:custGeom>
                <a:avLst/>
                <a:gdLst>
                  <a:gd name="T0" fmla="*/ 349 w 582"/>
                  <a:gd name="T1" fmla="*/ 31 h 546"/>
                  <a:gd name="T2" fmla="*/ 299 w 582"/>
                  <a:gd name="T3" fmla="*/ 56 h 546"/>
                  <a:gd name="T4" fmla="*/ 263 w 582"/>
                  <a:gd name="T5" fmla="*/ 112 h 546"/>
                  <a:gd name="T6" fmla="*/ 248 w 582"/>
                  <a:gd name="T7" fmla="*/ 162 h 546"/>
                  <a:gd name="T8" fmla="*/ 213 w 582"/>
                  <a:gd name="T9" fmla="*/ 208 h 546"/>
                  <a:gd name="T10" fmla="*/ 233 w 582"/>
                  <a:gd name="T11" fmla="*/ 238 h 546"/>
                  <a:gd name="T12" fmla="*/ 233 w 582"/>
                  <a:gd name="T13" fmla="*/ 268 h 546"/>
                  <a:gd name="T14" fmla="*/ 213 w 582"/>
                  <a:gd name="T15" fmla="*/ 304 h 546"/>
                  <a:gd name="T16" fmla="*/ 172 w 582"/>
                  <a:gd name="T17" fmla="*/ 324 h 546"/>
                  <a:gd name="T18" fmla="*/ 132 w 582"/>
                  <a:gd name="T19" fmla="*/ 329 h 546"/>
                  <a:gd name="T20" fmla="*/ 71 w 582"/>
                  <a:gd name="T21" fmla="*/ 339 h 546"/>
                  <a:gd name="T22" fmla="*/ 36 w 582"/>
                  <a:gd name="T23" fmla="*/ 359 h 546"/>
                  <a:gd name="T24" fmla="*/ 11 w 582"/>
                  <a:gd name="T25" fmla="*/ 395 h 546"/>
                  <a:gd name="T26" fmla="*/ 36 w 582"/>
                  <a:gd name="T27" fmla="*/ 420 h 546"/>
                  <a:gd name="T28" fmla="*/ 41 w 582"/>
                  <a:gd name="T29" fmla="*/ 445 h 546"/>
                  <a:gd name="T30" fmla="*/ 31 w 582"/>
                  <a:gd name="T31" fmla="*/ 480 h 546"/>
                  <a:gd name="T32" fmla="*/ 0 w 582"/>
                  <a:gd name="T33" fmla="*/ 521 h 546"/>
                  <a:gd name="T34" fmla="*/ 5 w 582"/>
                  <a:gd name="T35" fmla="*/ 546 h 546"/>
                  <a:gd name="T36" fmla="*/ 400 w 582"/>
                  <a:gd name="T37" fmla="*/ 440 h 546"/>
                  <a:gd name="T38" fmla="*/ 415 w 582"/>
                  <a:gd name="T39" fmla="*/ 460 h 546"/>
                  <a:gd name="T40" fmla="*/ 430 w 582"/>
                  <a:gd name="T41" fmla="*/ 470 h 546"/>
                  <a:gd name="T42" fmla="*/ 450 w 582"/>
                  <a:gd name="T43" fmla="*/ 480 h 546"/>
                  <a:gd name="T44" fmla="*/ 460 w 582"/>
                  <a:gd name="T45" fmla="*/ 511 h 546"/>
                  <a:gd name="T46" fmla="*/ 475 w 582"/>
                  <a:gd name="T47" fmla="*/ 521 h 546"/>
                  <a:gd name="T48" fmla="*/ 566 w 582"/>
                  <a:gd name="T49" fmla="*/ 536 h 546"/>
                  <a:gd name="T50" fmla="*/ 577 w 582"/>
                  <a:gd name="T51" fmla="*/ 506 h 546"/>
                  <a:gd name="T52" fmla="*/ 571 w 582"/>
                  <a:gd name="T53" fmla="*/ 496 h 546"/>
                  <a:gd name="T54" fmla="*/ 582 w 582"/>
                  <a:gd name="T55" fmla="*/ 475 h 546"/>
                  <a:gd name="T56" fmla="*/ 571 w 582"/>
                  <a:gd name="T57" fmla="*/ 465 h 546"/>
                  <a:gd name="T58" fmla="*/ 556 w 582"/>
                  <a:gd name="T59" fmla="*/ 389 h 546"/>
                  <a:gd name="T60" fmla="*/ 536 w 582"/>
                  <a:gd name="T61" fmla="*/ 293 h 546"/>
                  <a:gd name="T62" fmla="*/ 521 w 582"/>
                  <a:gd name="T63" fmla="*/ 213 h 546"/>
                  <a:gd name="T64" fmla="*/ 516 w 582"/>
                  <a:gd name="T65" fmla="*/ 203 h 546"/>
                  <a:gd name="T66" fmla="*/ 501 w 582"/>
                  <a:gd name="T67" fmla="*/ 192 h 546"/>
                  <a:gd name="T68" fmla="*/ 491 w 582"/>
                  <a:gd name="T69" fmla="*/ 127 h 546"/>
                  <a:gd name="T70" fmla="*/ 455 w 582"/>
                  <a:gd name="T71" fmla="*/ 66 h 546"/>
                  <a:gd name="T72" fmla="*/ 450 w 582"/>
                  <a:gd name="T73" fmla="*/ 0 h 546"/>
                  <a:gd name="T74" fmla="*/ 349 w 582"/>
                  <a:gd name="T75" fmla="*/ 31 h 5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2"/>
                  <a:gd name="T115" fmla="*/ 0 h 546"/>
                  <a:gd name="T116" fmla="*/ 582 w 582"/>
                  <a:gd name="T117" fmla="*/ 546 h 5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2" h="546">
                    <a:moveTo>
                      <a:pt x="349" y="31"/>
                    </a:moveTo>
                    <a:lnTo>
                      <a:pt x="299" y="56"/>
                    </a:lnTo>
                    <a:lnTo>
                      <a:pt x="263" y="112"/>
                    </a:lnTo>
                    <a:lnTo>
                      <a:pt x="248" y="162"/>
                    </a:lnTo>
                    <a:lnTo>
                      <a:pt x="213" y="208"/>
                    </a:lnTo>
                    <a:lnTo>
                      <a:pt x="233" y="238"/>
                    </a:lnTo>
                    <a:lnTo>
                      <a:pt x="233" y="268"/>
                    </a:lnTo>
                    <a:lnTo>
                      <a:pt x="213" y="304"/>
                    </a:lnTo>
                    <a:lnTo>
                      <a:pt x="172" y="324"/>
                    </a:lnTo>
                    <a:lnTo>
                      <a:pt x="132" y="329"/>
                    </a:lnTo>
                    <a:lnTo>
                      <a:pt x="71" y="339"/>
                    </a:lnTo>
                    <a:lnTo>
                      <a:pt x="36" y="359"/>
                    </a:lnTo>
                    <a:lnTo>
                      <a:pt x="11" y="395"/>
                    </a:lnTo>
                    <a:lnTo>
                      <a:pt x="36" y="420"/>
                    </a:lnTo>
                    <a:lnTo>
                      <a:pt x="41" y="445"/>
                    </a:lnTo>
                    <a:lnTo>
                      <a:pt x="31" y="480"/>
                    </a:lnTo>
                    <a:lnTo>
                      <a:pt x="0" y="521"/>
                    </a:lnTo>
                    <a:lnTo>
                      <a:pt x="5" y="546"/>
                    </a:lnTo>
                    <a:lnTo>
                      <a:pt x="400" y="440"/>
                    </a:lnTo>
                    <a:lnTo>
                      <a:pt x="415" y="460"/>
                    </a:lnTo>
                    <a:lnTo>
                      <a:pt x="430" y="470"/>
                    </a:lnTo>
                    <a:lnTo>
                      <a:pt x="450" y="480"/>
                    </a:lnTo>
                    <a:lnTo>
                      <a:pt x="460" y="511"/>
                    </a:lnTo>
                    <a:lnTo>
                      <a:pt x="475" y="521"/>
                    </a:lnTo>
                    <a:lnTo>
                      <a:pt x="566" y="536"/>
                    </a:lnTo>
                    <a:lnTo>
                      <a:pt x="577" y="506"/>
                    </a:lnTo>
                    <a:lnTo>
                      <a:pt x="571" y="496"/>
                    </a:lnTo>
                    <a:lnTo>
                      <a:pt x="582" y="475"/>
                    </a:lnTo>
                    <a:lnTo>
                      <a:pt x="571" y="465"/>
                    </a:lnTo>
                    <a:lnTo>
                      <a:pt x="556" y="389"/>
                    </a:lnTo>
                    <a:lnTo>
                      <a:pt x="536" y="293"/>
                    </a:lnTo>
                    <a:lnTo>
                      <a:pt x="521" y="213"/>
                    </a:lnTo>
                    <a:lnTo>
                      <a:pt x="516" y="203"/>
                    </a:lnTo>
                    <a:lnTo>
                      <a:pt x="501" y="192"/>
                    </a:lnTo>
                    <a:lnTo>
                      <a:pt x="491" y="127"/>
                    </a:lnTo>
                    <a:lnTo>
                      <a:pt x="455" y="66"/>
                    </a:lnTo>
                    <a:lnTo>
                      <a:pt x="450" y="0"/>
                    </a:lnTo>
                    <a:lnTo>
                      <a:pt x="349" y="31"/>
                    </a:lnTo>
                    <a:close/>
                  </a:path>
                </a:pathLst>
              </a:custGeom>
              <a:grpFill/>
              <a:ln w="0">
                <a:solidFill>
                  <a:srgbClr val="000000"/>
                </a:solidFill>
                <a:prstDash val="solid"/>
                <a:round/>
                <a:headEnd/>
                <a:tailEnd/>
              </a:ln>
            </p:spPr>
            <p:txBody>
              <a:bodyPr/>
              <a:lstStyle/>
              <a:p>
                <a:endParaRPr lang="en-US"/>
              </a:p>
            </p:txBody>
          </p:sp>
          <p:sp>
            <p:nvSpPr>
              <p:cNvPr id="8348" name="Freeform 57"/>
              <p:cNvSpPr>
                <a:spLocks/>
              </p:cNvSpPr>
              <p:nvPr/>
            </p:nvSpPr>
            <p:spPr bwMode="auto">
              <a:xfrm>
                <a:off x="4974" y="1737"/>
                <a:ext cx="151" cy="86"/>
              </a:xfrm>
              <a:custGeom>
                <a:avLst/>
                <a:gdLst>
                  <a:gd name="T0" fmla="*/ 25 w 151"/>
                  <a:gd name="T1" fmla="*/ 46 h 86"/>
                  <a:gd name="T2" fmla="*/ 75 w 151"/>
                  <a:gd name="T3" fmla="*/ 25 h 86"/>
                  <a:gd name="T4" fmla="*/ 111 w 151"/>
                  <a:gd name="T5" fmla="*/ 0 h 86"/>
                  <a:gd name="T6" fmla="*/ 121 w 151"/>
                  <a:gd name="T7" fmla="*/ 10 h 86"/>
                  <a:gd name="T8" fmla="*/ 151 w 151"/>
                  <a:gd name="T9" fmla="*/ 0 h 86"/>
                  <a:gd name="T10" fmla="*/ 106 w 151"/>
                  <a:gd name="T11" fmla="*/ 41 h 86"/>
                  <a:gd name="T12" fmla="*/ 55 w 151"/>
                  <a:gd name="T13" fmla="*/ 66 h 86"/>
                  <a:gd name="T14" fmla="*/ 20 w 151"/>
                  <a:gd name="T15" fmla="*/ 86 h 86"/>
                  <a:gd name="T16" fmla="*/ 0 w 151"/>
                  <a:gd name="T17" fmla="*/ 86 h 86"/>
                  <a:gd name="T18" fmla="*/ 25 w 151"/>
                  <a:gd name="T19" fmla="*/ 4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86"/>
                  <a:gd name="T32" fmla="*/ 151 w 15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86">
                    <a:moveTo>
                      <a:pt x="25" y="46"/>
                    </a:moveTo>
                    <a:lnTo>
                      <a:pt x="75" y="25"/>
                    </a:lnTo>
                    <a:lnTo>
                      <a:pt x="111" y="0"/>
                    </a:lnTo>
                    <a:lnTo>
                      <a:pt x="121" y="10"/>
                    </a:lnTo>
                    <a:lnTo>
                      <a:pt x="151" y="0"/>
                    </a:lnTo>
                    <a:lnTo>
                      <a:pt x="106" y="41"/>
                    </a:lnTo>
                    <a:lnTo>
                      <a:pt x="55" y="66"/>
                    </a:lnTo>
                    <a:lnTo>
                      <a:pt x="20" y="86"/>
                    </a:lnTo>
                    <a:lnTo>
                      <a:pt x="0" y="86"/>
                    </a:lnTo>
                    <a:lnTo>
                      <a:pt x="25" y="46"/>
                    </a:lnTo>
                    <a:close/>
                  </a:path>
                </a:pathLst>
              </a:custGeom>
              <a:grpFill/>
              <a:ln w="0">
                <a:solidFill>
                  <a:srgbClr val="000000"/>
                </a:solidFill>
                <a:prstDash val="solid"/>
                <a:round/>
                <a:headEnd/>
                <a:tailEnd/>
              </a:ln>
            </p:spPr>
            <p:txBody>
              <a:bodyPr/>
              <a:lstStyle/>
              <a:p>
                <a:endParaRPr lang="en-US"/>
              </a:p>
            </p:txBody>
          </p:sp>
        </p:grpSp>
        <p:grpSp>
          <p:nvGrpSpPr>
            <p:cNvPr id="4" name="Group 58"/>
            <p:cNvGrpSpPr>
              <a:grpSpLocks/>
            </p:cNvGrpSpPr>
            <p:nvPr/>
          </p:nvGrpSpPr>
          <p:grpSpPr bwMode="auto">
            <a:xfrm>
              <a:off x="4938729" y="1325410"/>
              <a:ext cx="3162652" cy="1598617"/>
              <a:chOff x="2042" y="12775"/>
              <a:chExt cx="6248" cy="3245"/>
            </a:xfrm>
            <a:solidFill>
              <a:srgbClr val="0070C0"/>
            </a:solidFill>
          </p:grpSpPr>
          <p:sp>
            <p:nvSpPr>
              <p:cNvPr id="8201" name="Freeform 59"/>
              <p:cNvSpPr>
                <a:spLocks noChangeAspect="1"/>
              </p:cNvSpPr>
              <p:nvPr/>
            </p:nvSpPr>
            <p:spPr bwMode="auto">
              <a:xfrm rot="-275205">
                <a:off x="8151" y="15604"/>
                <a:ext cx="24" cy="37"/>
              </a:xfrm>
              <a:custGeom>
                <a:avLst/>
                <a:gdLst>
                  <a:gd name="T0" fmla="*/ 24 w 20"/>
                  <a:gd name="T1" fmla="*/ 23 h 32"/>
                  <a:gd name="T2" fmla="*/ 20 w 20"/>
                  <a:gd name="T3" fmla="*/ 10 h 32"/>
                  <a:gd name="T4" fmla="*/ 10 w 20"/>
                  <a:gd name="T5" fmla="*/ 0 h 32"/>
                  <a:gd name="T6" fmla="*/ 8 w 20"/>
                  <a:gd name="T7" fmla="*/ 9 h 32"/>
                  <a:gd name="T8" fmla="*/ 1 w 20"/>
                  <a:gd name="T9" fmla="*/ 9 h 32"/>
                  <a:gd name="T10" fmla="*/ 0 w 20"/>
                  <a:gd name="T11" fmla="*/ 22 h 32"/>
                  <a:gd name="T12" fmla="*/ 11 w 20"/>
                  <a:gd name="T13" fmla="*/ 35 h 32"/>
                  <a:gd name="T14" fmla="*/ 17 w 20"/>
                  <a:gd name="T15" fmla="*/ 37 h 32"/>
                  <a:gd name="T16" fmla="*/ 22 w 20"/>
                  <a:gd name="T17" fmla="*/ 36 h 32"/>
                  <a:gd name="T18" fmla="*/ 24 w 20"/>
                  <a:gd name="T19" fmla="*/ 29 h 32"/>
                  <a:gd name="T20" fmla="*/ 23 w 20"/>
                  <a:gd name="T21" fmla="*/ 21 h 32"/>
                  <a:gd name="T22" fmla="*/ 24 w 20"/>
                  <a:gd name="T23" fmla="*/ 23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2"/>
                  <a:gd name="T38" fmla="*/ 20 w 20"/>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2">
                    <a:moveTo>
                      <a:pt x="20" y="20"/>
                    </a:moveTo>
                    <a:lnTo>
                      <a:pt x="17" y="9"/>
                    </a:lnTo>
                    <a:lnTo>
                      <a:pt x="8" y="0"/>
                    </a:lnTo>
                    <a:lnTo>
                      <a:pt x="7" y="8"/>
                    </a:lnTo>
                    <a:lnTo>
                      <a:pt x="1" y="8"/>
                    </a:lnTo>
                    <a:lnTo>
                      <a:pt x="0" y="19"/>
                    </a:lnTo>
                    <a:lnTo>
                      <a:pt x="9" y="30"/>
                    </a:lnTo>
                    <a:lnTo>
                      <a:pt x="14" y="32"/>
                    </a:lnTo>
                    <a:lnTo>
                      <a:pt x="18" y="31"/>
                    </a:lnTo>
                    <a:lnTo>
                      <a:pt x="20" y="25"/>
                    </a:lnTo>
                    <a:lnTo>
                      <a:pt x="19" y="18"/>
                    </a:lnTo>
                    <a:lnTo>
                      <a:pt x="20" y="20"/>
                    </a:lnTo>
                    <a:close/>
                  </a:path>
                </a:pathLst>
              </a:custGeom>
              <a:grpFill/>
              <a:ln w="12700">
                <a:solidFill>
                  <a:srgbClr val="000000"/>
                </a:solidFill>
                <a:prstDash val="solid"/>
                <a:round/>
                <a:headEnd/>
                <a:tailEnd/>
              </a:ln>
            </p:spPr>
            <p:txBody>
              <a:bodyPr/>
              <a:lstStyle/>
              <a:p>
                <a:endParaRPr lang="en-US"/>
              </a:p>
            </p:txBody>
          </p:sp>
          <p:sp>
            <p:nvSpPr>
              <p:cNvPr id="8202" name="Freeform 60"/>
              <p:cNvSpPr>
                <a:spLocks noChangeAspect="1"/>
              </p:cNvSpPr>
              <p:nvPr/>
            </p:nvSpPr>
            <p:spPr bwMode="auto">
              <a:xfrm rot="-275205">
                <a:off x="8105" y="15469"/>
                <a:ext cx="99" cy="143"/>
              </a:xfrm>
              <a:custGeom>
                <a:avLst/>
                <a:gdLst>
                  <a:gd name="T0" fmla="*/ 40 w 82"/>
                  <a:gd name="T1" fmla="*/ 96 h 124"/>
                  <a:gd name="T2" fmla="*/ 53 w 82"/>
                  <a:gd name="T3" fmla="*/ 101 h 124"/>
                  <a:gd name="T4" fmla="*/ 60 w 82"/>
                  <a:gd name="T5" fmla="*/ 112 h 124"/>
                  <a:gd name="T6" fmla="*/ 65 w 82"/>
                  <a:gd name="T7" fmla="*/ 122 h 124"/>
                  <a:gd name="T8" fmla="*/ 75 w 82"/>
                  <a:gd name="T9" fmla="*/ 130 h 124"/>
                  <a:gd name="T10" fmla="*/ 81 w 82"/>
                  <a:gd name="T11" fmla="*/ 134 h 124"/>
                  <a:gd name="T12" fmla="*/ 86 w 82"/>
                  <a:gd name="T13" fmla="*/ 131 h 124"/>
                  <a:gd name="T14" fmla="*/ 87 w 82"/>
                  <a:gd name="T15" fmla="*/ 119 h 124"/>
                  <a:gd name="T16" fmla="*/ 86 w 82"/>
                  <a:gd name="T17" fmla="*/ 108 h 124"/>
                  <a:gd name="T18" fmla="*/ 88 w 82"/>
                  <a:gd name="T19" fmla="*/ 98 h 124"/>
                  <a:gd name="T20" fmla="*/ 99 w 82"/>
                  <a:gd name="T21" fmla="*/ 92 h 124"/>
                  <a:gd name="T22" fmla="*/ 95 w 82"/>
                  <a:gd name="T23" fmla="*/ 68 h 124"/>
                  <a:gd name="T24" fmla="*/ 94 w 82"/>
                  <a:gd name="T25" fmla="*/ 55 h 124"/>
                  <a:gd name="T26" fmla="*/ 91 w 82"/>
                  <a:gd name="T27" fmla="*/ 46 h 124"/>
                  <a:gd name="T28" fmla="*/ 70 w 82"/>
                  <a:gd name="T29" fmla="*/ 15 h 124"/>
                  <a:gd name="T30" fmla="*/ 58 w 82"/>
                  <a:gd name="T31" fmla="*/ 3 h 124"/>
                  <a:gd name="T32" fmla="*/ 41 w 82"/>
                  <a:gd name="T33" fmla="*/ 0 h 124"/>
                  <a:gd name="T34" fmla="*/ 34 w 82"/>
                  <a:gd name="T35" fmla="*/ 3 h 124"/>
                  <a:gd name="T36" fmla="*/ 33 w 82"/>
                  <a:gd name="T37" fmla="*/ 10 h 124"/>
                  <a:gd name="T38" fmla="*/ 39 w 82"/>
                  <a:gd name="T39" fmla="*/ 28 h 124"/>
                  <a:gd name="T40" fmla="*/ 30 w 82"/>
                  <a:gd name="T41" fmla="*/ 28 h 124"/>
                  <a:gd name="T42" fmla="*/ 24 w 82"/>
                  <a:gd name="T43" fmla="*/ 30 h 124"/>
                  <a:gd name="T44" fmla="*/ 6 w 82"/>
                  <a:gd name="T45" fmla="*/ 78 h 124"/>
                  <a:gd name="T46" fmla="*/ 1 w 82"/>
                  <a:gd name="T47" fmla="*/ 101 h 124"/>
                  <a:gd name="T48" fmla="*/ 0 w 82"/>
                  <a:gd name="T49" fmla="*/ 127 h 124"/>
                  <a:gd name="T50" fmla="*/ 7 w 82"/>
                  <a:gd name="T51" fmla="*/ 140 h 124"/>
                  <a:gd name="T52" fmla="*/ 13 w 82"/>
                  <a:gd name="T53" fmla="*/ 143 h 124"/>
                  <a:gd name="T54" fmla="*/ 18 w 82"/>
                  <a:gd name="T55" fmla="*/ 142 h 124"/>
                  <a:gd name="T56" fmla="*/ 23 w 82"/>
                  <a:gd name="T57" fmla="*/ 133 h 124"/>
                  <a:gd name="T58" fmla="*/ 24 w 82"/>
                  <a:gd name="T59" fmla="*/ 120 h 124"/>
                  <a:gd name="T60" fmla="*/ 25 w 82"/>
                  <a:gd name="T61" fmla="*/ 105 h 124"/>
                  <a:gd name="T62" fmla="*/ 29 w 82"/>
                  <a:gd name="T63" fmla="*/ 95 h 124"/>
                  <a:gd name="T64" fmla="*/ 40 w 82"/>
                  <a:gd name="T65" fmla="*/ 96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24"/>
                  <a:gd name="T101" fmla="*/ 82 w 82"/>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24">
                    <a:moveTo>
                      <a:pt x="33" y="83"/>
                    </a:moveTo>
                    <a:lnTo>
                      <a:pt x="44" y="88"/>
                    </a:lnTo>
                    <a:lnTo>
                      <a:pt x="50" y="97"/>
                    </a:lnTo>
                    <a:lnTo>
                      <a:pt x="54" y="106"/>
                    </a:lnTo>
                    <a:lnTo>
                      <a:pt x="62" y="113"/>
                    </a:lnTo>
                    <a:lnTo>
                      <a:pt x="67" y="116"/>
                    </a:lnTo>
                    <a:lnTo>
                      <a:pt x="71" y="114"/>
                    </a:lnTo>
                    <a:lnTo>
                      <a:pt x="72" y="103"/>
                    </a:lnTo>
                    <a:lnTo>
                      <a:pt x="71" y="94"/>
                    </a:lnTo>
                    <a:lnTo>
                      <a:pt x="73" y="85"/>
                    </a:lnTo>
                    <a:lnTo>
                      <a:pt x="82" y="80"/>
                    </a:lnTo>
                    <a:lnTo>
                      <a:pt x="79" y="59"/>
                    </a:lnTo>
                    <a:lnTo>
                      <a:pt x="78" y="48"/>
                    </a:lnTo>
                    <a:lnTo>
                      <a:pt x="75" y="40"/>
                    </a:lnTo>
                    <a:lnTo>
                      <a:pt x="58" y="13"/>
                    </a:lnTo>
                    <a:lnTo>
                      <a:pt x="48" y="3"/>
                    </a:lnTo>
                    <a:lnTo>
                      <a:pt x="34" y="0"/>
                    </a:lnTo>
                    <a:lnTo>
                      <a:pt x="28" y="3"/>
                    </a:lnTo>
                    <a:lnTo>
                      <a:pt x="27" y="9"/>
                    </a:lnTo>
                    <a:lnTo>
                      <a:pt x="32" y="24"/>
                    </a:lnTo>
                    <a:lnTo>
                      <a:pt x="25" y="24"/>
                    </a:lnTo>
                    <a:lnTo>
                      <a:pt x="20" y="26"/>
                    </a:lnTo>
                    <a:lnTo>
                      <a:pt x="5" y="68"/>
                    </a:lnTo>
                    <a:lnTo>
                      <a:pt x="1" y="88"/>
                    </a:lnTo>
                    <a:lnTo>
                      <a:pt x="0" y="110"/>
                    </a:lnTo>
                    <a:lnTo>
                      <a:pt x="6" y="121"/>
                    </a:lnTo>
                    <a:lnTo>
                      <a:pt x="11" y="124"/>
                    </a:lnTo>
                    <a:lnTo>
                      <a:pt x="15" y="123"/>
                    </a:lnTo>
                    <a:lnTo>
                      <a:pt x="19" y="115"/>
                    </a:lnTo>
                    <a:lnTo>
                      <a:pt x="20" y="104"/>
                    </a:lnTo>
                    <a:lnTo>
                      <a:pt x="21" y="91"/>
                    </a:lnTo>
                    <a:lnTo>
                      <a:pt x="24" y="82"/>
                    </a:lnTo>
                    <a:lnTo>
                      <a:pt x="33" y="83"/>
                    </a:lnTo>
                    <a:close/>
                  </a:path>
                </a:pathLst>
              </a:custGeom>
              <a:grpFill/>
              <a:ln w="12700">
                <a:solidFill>
                  <a:srgbClr val="000000"/>
                </a:solidFill>
                <a:prstDash val="solid"/>
                <a:round/>
                <a:headEnd/>
                <a:tailEnd/>
              </a:ln>
            </p:spPr>
            <p:txBody>
              <a:bodyPr/>
              <a:lstStyle/>
              <a:p>
                <a:endParaRPr lang="en-US"/>
              </a:p>
            </p:txBody>
          </p:sp>
          <p:sp>
            <p:nvSpPr>
              <p:cNvPr id="8203" name="Freeform 61"/>
              <p:cNvSpPr>
                <a:spLocks noChangeAspect="1"/>
              </p:cNvSpPr>
              <p:nvPr/>
            </p:nvSpPr>
            <p:spPr bwMode="auto">
              <a:xfrm rot="-275205">
                <a:off x="7995" y="15669"/>
                <a:ext cx="58" cy="61"/>
              </a:xfrm>
              <a:custGeom>
                <a:avLst/>
                <a:gdLst>
                  <a:gd name="T0" fmla="*/ 35 w 48"/>
                  <a:gd name="T1" fmla="*/ 25 h 52"/>
                  <a:gd name="T2" fmla="*/ 21 w 48"/>
                  <a:gd name="T3" fmla="*/ 6 h 52"/>
                  <a:gd name="T4" fmla="*/ 12 w 48"/>
                  <a:gd name="T5" fmla="*/ 0 h 52"/>
                  <a:gd name="T6" fmla="*/ 2 w 48"/>
                  <a:gd name="T7" fmla="*/ 5 h 52"/>
                  <a:gd name="T8" fmla="*/ 0 w 48"/>
                  <a:gd name="T9" fmla="*/ 12 h 52"/>
                  <a:gd name="T10" fmla="*/ 4 w 48"/>
                  <a:gd name="T11" fmla="*/ 20 h 52"/>
                  <a:gd name="T12" fmla="*/ 6 w 48"/>
                  <a:gd name="T13" fmla="*/ 29 h 52"/>
                  <a:gd name="T14" fmla="*/ 4 w 48"/>
                  <a:gd name="T15" fmla="*/ 39 h 52"/>
                  <a:gd name="T16" fmla="*/ 19 w 48"/>
                  <a:gd name="T17" fmla="*/ 45 h 52"/>
                  <a:gd name="T18" fmla="*/ 29 w 48"/>
                  <a:gd name="T19" fmla="*/ 55 h 52"/>
                  <a:gd name="T20" fmla="*/ 42 w 48"/>
                  <a:gd name="T21" fmla="*/ 61 h 52"/>
                  <a:gd name="T22" fmla="*/ 54 w 48"/>
                  <a:gd name="T23" fmla="*/ 59 h 52"/>
                  <a:gd name="T24" fmla="*/ 57 w 48"/>
                  <a:gd name="T25" fmla="*/ 56 h 52"/>
                  <a:gd name="T26" fmla="*/ 58 w 48"/>
                  <a:gd name="T27" fmla="*/ 53 h 52"/>
                  <a:gd name="T28" fmla="*/ 52 w 48"/>
                  <a:gd name="T29" fmla="*/ 45 h 52"/>
                  <a:gd name="T30" fmla="*/ 35 w 48"/>
                  <a:gd name="T31" fmla="*/ 25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52"/>
                  <a:gd name="T50" fmla="*/ 48 w 4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52">
                    <a:moveTo>
                      <a:pt x="29" y="21"/>
                    </a:moveTo>
                    <a:lnTo>
                      <a:pt x="17" y="5"/>
                    </a:lnTo>
                    <a:lnTo>
                      <a:pt x="10" y="0"/>
                    </a:lnTo>
                    <a:lnTo>
                      <a:pt x="2" y="4"/>
                    </a:lnTo>
                    <a:lnTo>
                      <a:pt x="0" y="10"/>
                    </a:lnTo>
                    <a:lnTo>
                      <a:pt x="3" y="17"/>
                    </a:lnTo>
                    <a:lnTo>
                      <a:pt x="5" y="25"/>
                    </a:lnTo>
                    <a:lnTo>
                      <a:pt x="3" y="33"/>
                    </a:lnTo>
                    <a:lnTo>
                      <a:pt x="16" y="38"/>
                    </a:lnTo>
                    <a:lnTo>
                      <a:pt x="24" y="47"/>
                    </a:lnTo>
                    <a:lnTo>
                      <a:pt x="35" y="52"/>
                    </a:lnTo>
                    <a:lnTo>
                      <a:pt x="45" y="50"/>
                    </a:lnTo>
                    <a:lnTo>
                      <a:pt x="47" y="48"/>
                    </a:lnTo>
                    <a:lnTo>
                      <a:pt x="48" y="45"/>
                    </a:lnTo>
                    <a:lnTo>
                      <a:pt x="43" y="38"/>
                    </a:lnTo>
                    <a:lnTo>
                      <a:pt x="29" y="21"/>
                    </a:lnTo>
                    <a:close/>
                  </a:path>
                </a:pathLst>
              </a:custGeom>
              <a:grpFill/>
              <a:ln w="12700">
                <a:solidFill>
                  <a:srgbClr val="000000"/>
                </a:solidFill>
                <a:prstDash val="solid"/>
                <a:round/>
                <a:headEnd/>
                <a:tailEnd/>
              </a:ln>
            </p:spPr>
            <p:txBody>
              <a:bodyPr/>
              <a:lstStyle/>
              <a:p>
                <a:endParaRPr lang="en-US"/>
              </a:p>
            </p:txBody>
          </p:sp>
          <p:sp>
            <p:nvSpPr>
              <p:cNvPr id="8204" name="Freeform 62"/>
              <p:cNvSpPr>
                <a:spLocks noChangeAspect="1"/>
              </p:cNvSpPr>
              <p:nvPr/>
            </p:nvSpPr>
            <p:spPr bwMode="auto">
              <a:xfrm rot="-275205">
                <a:off x="7913" y="15619"/>
                <a:ext cx="30" cy="37"/>
              </a:xfrm>
              <a:custGeom>
                <a:avLst/>
                <a:gdLst>
                  <a:gd name="T0" fmla="*/ 16 w 25"/>
                  <a:gd name="T1" fmla="*/ 37 h 33"/>
                  <a:gd name="T2" fmla="*/ 12 w 25"/>
                  <a:gd name="T3" fmla="*/ 27 h 33"/>
                  <a:gd name="T4" fmla="*/ 17 w 25"/>
                  <a:gd name="T5" fmla="*/ 22 h 33"/>
                  <a:gd name="T6" fmla="*/ 26 w 25"/>
                  <a:gd name="T7" fmla="*/ 15 h 33"/>
                  <a:gd name="T8" fmla="*/ 30 w 25"/>
                  <a:gd name="T9" fmla="*/ 12 h 33"/>
                  <a:gd name="T10" fmla="*/ 30 w 25"/>
                  <a:gd name="T11" fmla="*/ 8 h 33"/>
                  <a:gd name="T12" fmla="*/ 19 w 25"/>
                  <a:gd name="T13" fmla="*/ 2 h 33"/>
                  <a:gd name="T14" fmla="*/ 13 w 25"/>
                  <a:gd name="T15" fmla="*/ 0 h 33"/>
                  <a:gd name="T16" fmla="*/ 10 w 25"/>
                  <a:gd name="T17" fmla="*/ 0 h 33"/>
                  <a:gd name="T18" fmla="*/ 1 w 25"/>
                  <a:gd name="T19" fmla="*/ 15 h 33"/>
                  <a:gd name="T20" fmla="*/ 0 w 25"/>
                  <a:gd name="T21" fmla="*/ 25 h 33"/>
                  <a:gd name="T22" fmla="*/ 2 w 25"/>
                  <a:gd name="T23" fmla="*/ 34 h 33"/>
                  <a:gd name="T24" fmla="*/ 16 w 25"/>
                  <a:gd name="T25" fmla="*/ 3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3"/>
                  <a:gd name="T41" fmla="*/ 25 w 2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3">
                    <a:moveTo>
                      <a:pt x="13" y="33"/>
                    </a:moveTo>
                    <a:lnTo>
                      <a:pt x="10" y="24"/>
                    </a:lnTo>
                    <a:lnTo>
                      <a:pt x="14" y="20"/>
                    </a:lnTo>
                    <a:lnTo>
                      <a:pt x="22" y="13"/>
                    </a:lnTo>
                    <a:lnTo>
                      <a:pt x="25" y="11"/>
                    </a:lnTo>
                    <a:lnTo>
                      <a:pt x="25" y="7"/>
                    </a:lnTo>
                    <a:lnTo>
                      <a:pt x="16" y="2"/>
                    </a:lnTo>
                    <a:lnTo>
                      <a:pt x="11" y="0"/>
                    </a:lnTo>
                    <a:lnTo>
                      <a:pt x="8" y="0"/>
                    </a:lnTo>
                    <a:lnTo>
                      <a:pt x="1" y="13"/>
                    </a:lnTo>
                    <a:lnTo>
                      <a:pt x="0" y="22"/>
                    </a:lnTo>
                    <a:lnTo>
                      <a:pt x="2" y="30"/>
                    </a:lnTo>
                    <a:lnTo>
                      <a:pt x="13" y="33"/>
                    </a:lnTo>
                    <a:close/>
                  </a:path>
                </a:pathLst>
              </a:custGeom>
              <a:grpFill/>
              <a:ln w="12700">
                <a:solidFill>
                  <a:srgbClr val="000000"/>
                </a:solidFill>
                <a:prstDash val="solid"/>
                <a:round/>
                <a:headEnd/>
                <a:tailEnd/>
              </a:ln>
            </p:spPr>
            <p:txBody>
              <a:bodyPr/>
              <a:lstStyle/>
              <a:p>
                <a:endParaRPr lang="en-US"/>
              </a:p>
            </p:txBody>
          </p:sp>
          <p:sp>
            <p:nvSpPr>
              <p:cNvPr id="8205" name="Freeform 63"/>
              <p:cNvSpPr>
                <a:spLocks noChangeAspect="1"/>
              </p:cNvSpPr>
              <p:nvPr/>
            </p:nvSpPr>
            <p:spPr bwMode="auto">
              <a:xfrm rot="-275205">
                <a:off x="7954" y="15647"/>
                <a:ext cx="19" cy="22"/>
              </a:xfrm>
              <a:custGeom>
                <a:avLst/>
                <a:gdLst>
                  <a:gd name="T0" fmla="*/ 19 w 16"/>
                  <a:gd name="T1" fmla="*/ 10 h 20"/>
                  <a:gd name="T2" fmla="*/ 10 w 16"/>
                  <a:gd name="T3" fmla="*/ 2 h 20"/>
                  <a:gd name="T4" fmla="*/ 5 w 16"/>
                  <a:gd name="T5" fmla="*/ 0 h 20"/>
                  <a:gd name="T6" fmla="*/ 0 w 16"/>
                  <a:gd name="T7" fmla="*/ 3 h 20"/>
                  <a:gd name="T8" fmla="*/ 0 w 16"/>
                  <a:gd name="T9" fmla="*/ 12 h 20"/>
                  <a:gd name="T10" fmla="*/ 8 w 16"/>
                  <a:gd name="T11" fmla="*/ 19 h 20"/>
                  <a:gd name="T12" fmla="*/ 11 w 16"/>
                  <a:gd name="T13" fmla="*/ 22 h 20"/>
                  <a:gd name="T14" fmla="*/ 15 w 16"/>
                  <a:gd name="T15" fmla="*/ 21 h 20"/>
                  <a:gd name="T16" fmla="*/ 19 w 16"/>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0"/>
                  <a:gd name="T29" fmla="*/ 16 w 1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0">
                    <a:moveTo>
                      <a:pt x="16" y="9"/>
                    </a:moveTo>
                    <a:lnTo>
                      <a:pt x="8" y="2"/>
                    </a:lnTo>
                    <a:lnTo>
                      <a:pt x="4" y="0"/>
                    </a:lnTo>
                    <a:lnTo>
                      <a:pt x="0" y="3"/>
                    </a:lnTo>
                    <a:lnTo>
                      <a:pt x="0" y="11"/>
                    </a:lnTo>
                    <a:lnTo>
                      <a:pt x="7" y="17"/>
                    </a:lnTo>
                    <a:lnTo>
                      <a:pt x="9" y="20"/>
                    </a:lnTo>
                    <a:lnTo>
                      <a:pt x="13" y="19"/>
                    </a:lnTo>
                    <a:lnTo>
                      <a:pt x="16" y="9"/>
                    </a:lnTo>
                    <a:close/>
                  </a:path>
                </a:pathLst>
              </a:custGeom>
              <a:grpFill/>
              <a:ln w="12700">
                <a:solidFill>
                  <a:srgbClr val="000000"/>
                </a:solidFill>
                <a:prstDash val="solid"/>
                <a:round/>
                <a:headEnd/>
                <a:tailEnd/>
              </a:ln>
            </p:spPr>
            <p:txBody>
              <a:bodyPr/>
              <a:lstStyle/>
              <a:p>
                <a:endParaRPr lang="en-US"/>
              </a:p>
            </p:txBody>
          </p:sp>
          <p:sp>
            <p:nvSpPr>
              <p:cNvPr id="8206" name="Freeform 64"/>
              <p:cNvSpPr>
                <a:spLocks noChangeAspect="1"/>
              </p:cNvSpPr>
              <p:nvPr/>
            </p:nvSpPr>
            <p:spPr bwMode="auto">
              <a:xfrm rot="-275205">
                <a:off x="8000" y="15448"/>
                <a:ext cx="18" cy="29"/>
              </a:xfrm>
              <a:custGeom>
                <a:avLst/>
                <a:gdLst>
                  <a:gd name="T0" fmla="*/ 17 w 15"/>
                  <a:gd name="T1" fmla="*/ 5 h 25"/>
                  <a:gd name="T2" fmla="*/ 10 w 15"/>
                  <a:gd name="T3" fmla="*/ 0 h 25"/>
                  <a:gd name="T4" fmla="*/ 0 w 15"/>
                  <a:gd name="T5" fmla="*/ 0 h 25"/>
                  <a:gd name="T6" fmla="*/ 0 w 15"/>
                  <a:gd name="T7" fmla="*/ 23 h 25"/>
                  <a:gd name="T8" fmla="*/ 6 w 15"/>
                  <a:gd name="T9" fmla="*/ 29 h 25"/>
                  <a:gd name="T10" fmla="*/ 16 w 15"/>
                  <a:gd name="T11" fmla="*/ 27 h 25"/>
                  <a:gd name="T12" fmla="*/ 18 w 15"/>
                  <a:gd name="T13" fmla="*/ 23 h 25"/>
                  <a:gd name="T14" fmla="*/ 18 w 15"/>
                  <a:gd name="T15" fmla="*/ 17 h 25"/>
                  <a:gd name="T16" fmla="*/ 17 w 15"/>
                  <a:gd name="T17" fmla="*/ 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4" y="4"/>
                    </a:moveTo>
                    <a:lnTo>
                      <a:pt x="8" y="0"/>
                    </a:lnTo>
                    <a:lnTo>
                      <a:pt x="0" y="0"/>
                    </a:lnTo>
                    <a:lnTo>
                      <a:pt x="0" y="20"/>
                    </a:lnTo>
                    <a:lnTo>
                      <a:pt x="5" y="25"/>
                    </a:lnTo>
                    <a:lnTo>
                      <a:pt x="13" y="23"/>
                    </a:lnTo>
                    <a:lnTo>
                      <a:pt x="15" y="20"/>
                    </a:lnTo>
                    <a:lnTo>
                      <a:pt x="15" y="15"/>
                    </a:lnTo>
                    <a:lnTo>
                      <a:pt x="14" y="4"/>
                    </a:lnTo>
                    <a:close/>
                  </a:path>
                </a:pathLst>
              </a:custGeom>
              <a:grpFill/>
              <a:ln w="12700">
                <a:solidFill>
                  <a:srgbClr val="000000"/>
                </a:solidFill>
                <a:prstDash val="solid"/>
                <a:round/>
                <a:headEnd/>
                <a:tailEnd/>
              </a:ln>
            </p:spPr>
            <p:txBody>
              <a:bodyPr/>
              <a:lstStyle/>
              <a:p>
                <a:endParaRPr lang="en-US"/>
              </a:p>
            </p:txBody>
          </p:sp>
          <p:sp>
            <p:nvSpPr>
              <p:cNvPr id="8207" name="Freeform 65"/>
              <p:cNvSpPr>
                <a:spLocks noChangeAspect="1"/>
              </p:cNvSpPr>
              <p:nvPr/>
            </p:nvSpPr>
            <p:spPr bwMode="auto">
              <a:xfrm rot="-275205">
                <a:off x="8031" y="15442"/>
                <a:ext cx="24" cy="43"/>
              </a:xfrm>
              <a:custGeom>
                <a:avLst/>
                <a:gdLst>
                  <a:gd name="T0" fmla="*/ 12 w 20"/>
                  <a:gd name="T1" fmla="*/ 0 h 37"/>
                  <a:gd name="T2" fmla="*/ 7 w 20"/>
                  <a:gd name="T3" fmla="*/ 0 h 37"/>
                  <a:gd name="T4" fmla="*/ 6 w 20"/>
                  <a:gd name="T5" fmla="*/ 3 h 37"/>
                  <a:gd name="T6" fmla="*/ 0 w 20"/>
                  <a:gd name="T7" fmla="*/ 23 h 37"/>
                  <a:gd name="T8" fmla="*/ 0 w 20"/>
                  <a:gd name="T9" fmla="*/ 31 h 37"/>
                  <a:gd name="T10" fmla="*/ 5 w 20"/>
                  <a:gd name="T11" fmla="*/ 40 h 37"/>
                  <a:gd name="T12" fmla="*/ 12 w 20"/>
                  <a:gd name="T13" fmla="*/ 43 h 37"/>
                  <a:gd name="T14" fmla="*/ 20 w 20"/>
                  <a:gd name="T15" fmla="*/ 41 h 37"/>
                  <a:gd name="T16" fmla="*/ 24 w 20"/>
                  <a:gd name="T17" fmla="*/ 33 h 37"/>
                  <a:gd name="T18" fmla="*/ 24 w 20"/>
                  <a:gd name="T19" fmla="*/ 26 h 37"/>
                  <a:gd name="T20" fmla="*/ 20 w 20"/>
                  <a:gd name="T21" fmla="*/ 7 h 37"/>
                  <a:gd name="T22" fmla="*/ 12 w 20"/>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7"/>
                  <a:gd name="T38" fmla="*/ 20 w 20"/>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7">
                    <a:moveTo>
                      <a:pt x="10" y="0"/>
                    </a:moveTo>
                    <a:lnTo>
                      <a:pt x="6" y="0"/>
                    </a:lnTo>
                    <a:lnTo>
                      <a:pt x="5" y="3"/>
                    </a:lnTo>
                    <a:lnTo>
                      <a:pt x="0" y="20"/>
                    </a:lnTo>
                    <a:lnTo>
                      <a:pt x="0" y="27"/>
                    </a:lnTo>
                    <a:lnTo>
                      <a:pt x="4" y="34"/>
                    </a:lnTo>
                    <a:lnTo>
                      <a:pt x="10" y="37"/>
                    </a:lnTo>
                    <a:lnTo>
                      <a:pt x="17" y="35"/>
                    </a:lnTo>
                    <a:lnTo>
                      <a:pt x="20" y="28"/>
                    </a:lnTo>
                    <a:lnTo>
                      <a:pt x="20" y="22"/>
                    </a:lnTo>
                    <a:lnTo>
                      <a:pt x="17" y="6"/>
                    </a:lnTo>
                    <a:lnTo>
                      <a:pt x="10" y="0"/>
                    </a:lnTo>
                    <a:close/>
                  </a:path>
                </a:pathLst>
              </a:custGeom>
              <a:grpFill/>
              <a:ln w="12700">
                <a:solidFill>
                  <a:srgbClr val="000000"/>
                </a:solidFill>
                <a:prstDash val="solid"/>
                <a:round/>
                <a:headEnd/>
                <a:tailEnd/>
              </a:ln>
            </p:spPr>
            <p:txBody>
              <a:bodyPr/>
              <a:lstStyle/>
              <a:p>
                <a:endParaRPr lang="en-US"/>
              </a:p>
            </p:txBody>
          </p:sp>
          <p:sp>
            <p:nvSpPr>
              <p:cNvPr id="8208" name="Freeform 66"/>
              <p:cNvSpPr>
                <a:spLocks noChangeAspect="1"/>
              </p:cNvSpPr>
              <p:nvPr/>
            </p:nvSpPr>
            <p:spPr bwMode="auto">
              <a:xfrm rot="-275205">
                <a:off x="8031" y="15442"/>
                <a:ext cx="24" cy="43"/>
              </a:xfrm>
              <a:custGeom>
                <a:avLst/>
                <a:gdLst>
                  <a:gd name="T0" fmla="*/ 12 w 20"/>
                  <a:gd name="T1" fmla="*/ 0 h 37"/>
                  <a:gd name="T2" fmla="*/ 7 w 20"/>
                  <a:gd name="T3" fmla="*/ 0 h 37"/>
                  <a:gd name="T4" fmla="*/ 6 w 20"/>
                  <a:gd name="T5" fmla="*/ 3 h 37"/>
                  <a:gd name="T6" fmla="*/ 0 w 20"/>
                  <a:gd name="T7" fmla="*/ 23 h 37"/>
                  <a:gd name="T8" fmla="*/ 0 w 20"/>
                  <a:gd name="T9" fmla="*/ 31 h 37"/>
                  <a:gd name="T10" fmla="*/ 5 w 20"/>
                  <a:gd name="T11" fmla="*/ 40 h 37"/>
                  <a:gd name="T12" fmla="*/ 12 w 20"/>
                  <a:gd name="T13" fmla="*/ 43 h 37"/>
                  <a:gd name="T14" fmla="*/ 20 w 20"/>
                  <a:gd name="T15" fmla="*/ 41 h 37"/>
                  <a:gd name="T16" fmla="*/ 24 w 20"/>
                  <a:gd name="T17" fmla="*/ 33 h 37"/>
                  <a:gd name="T18" fmla="*/ 24 w 20"/>
                  <a:gd name="T19" fmla="*/ 26 h 37"/>
                  <a:gd name="T20" fmla="*/ 20 w 20"/>
                  <a:gd name="T21" fmla="*/ 7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7"/>
                  <a:gd name="T35" fmla="*/ 20 w 20"/>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7">
                    <a:moveTo>
                      <a:pt x="10" y="0"/>
                    </a:moveTo>
                    <a:lnTo>
                      <a:pt x="6" y="0"/>
                    </a:lnTo>
                    <a:lnTo>
                      <a:pt x="5" y="3"/>
                    </a:lnTo>
                    <a:lnTo>
                      <a:pt x="0" y="20"/>
                    </a:lnTo>
                    <a:lnTo>
                      <a:pt x="0" y="27"/>
                    </a:lnTo>
                    <a:lnTo>
                      <a:pt x="4" y="34"/>
                    </a:lnTo>
                    <a:lnTo>
                      <a:pt x="10" y="37"/>
                    </a:lnTo>
                    <a:lnTo>
                      <a:pt x="17" y="35"/>
                    </a:lnTo>
                    <a:lnTo>
                      <a:pt x="20" y="28"/>
                    </a:lnTo>
                    <a:lnTo>
                      <a:pt x="20" y="22"/>
                    </a:lnTo>
                    <a:lnTo>
                      <a:pt x="17" y="6"/>
                    </a:lnTo>
                  </a:path>
                </a:pathLst>
              </a:custGeom>
              <a:grpFill/>
              <a:ln w="12700">
                <a:solidFill>
                  <a:srgbClr val="000000"/>
                </a:solidFill>
                <a:prstDash val="solid"/>
                <a:round/>
                <a:headEnd/>
                <a:tailEnd/>
              </a:ln>
            </p:spPr>
            <p:txBody>
              <a:bodyPr/>
              <a:lstStyle/>
              <a:p>
                <a:endParaRPr lang="en-US"/>
              </a:p>
            </p:txBody>
          </p:sp>
          <p:sp>
            <p:nvSpPr>
              <p:cNvPr id="8209" name="Freeform 67"/>
              <p:cNvSpPr>
                <a:spLocks noChangeAspect="1"/>
              </p:cNvSpPr>
              <p:nvPr/>
            </p:nvSpPr>
            <p:spPr bwMode="auto">
              <a:xfrm rot="-275205">
                <a:off x="8031" y="15442"/>
                <a:ext cx="24" cy="43"/>
              </a:xfrm>
              <a:custGeom>
                <a:avLst/>
                <a:gdLst>
                  <a:gd name="T0" fmla="*/ 12 w 20"/>
                  <a:gd name="T1" fmla="*/ 0 h 37"/>
                  <a:gd name="T2" fmla="*/ 7 w 20"/>
                  <a:gd name="T3" fmla="*/ 0 h 37"/>
                  <a:gd name="T4" fmla="*/ 6 w 20"/>
                  <a:gd name="T5" fmla="*/ 3 h 37"/>
                  <a:gd name="T6" fmla="*/ 0 w 20"/>
                  <a:gd name="T7" fmla="*/ 23 h 37"/>
                  <a:gd name="T8" fmla="*/ 0 w 20"/>
                  <a:gd name="T9" fmla="*/ 31 h 37"/>
                  <a:gd name="T10" fmla="*/ 5 w 20"/>
                  <a:gd name="T11" fmla="*/ 40 h 37"/>
                  <a:gd name="T12" fmla="*/ 12 w 20"/>
                  <a:gd name="T13" fmla="*/ 43 h 37"/>
                  <a:gd name="T14" fmla="*/ 20 w 20"/>
                  <a:gd name="T15" fmla="*/ 41 h 37"/>
                  <a:gd name="T16" fmla="*/ 24 w 20"/>
                  <a:gd name="T17" fmla="*/ 33 h 37"/>
                  <a:gd name="T18" fmla="*/ 24 w 20"/>
                  <a:gd name="T19" fmla="*/ 26 h 37"/>
                  <a:gd name="T20" fmla="*/ 20 w 20"/>
                  <a:gd name="T21" fmla="*/ 7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7"/>
                  <a:gd name="T35" fmla="*/ 20 w 20"/>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7">
                    <a:moveTo>
                      <a:pt x="10" y="0"/>
                    </a:moveTo>
                    <a:lnTo>
                      <a:pt x="6" y="0"/>
                    </a:lnTo>
                    <a:lnTo>
                      <a:pt x="5" y="3"/>
                    </a:lnTo>
                    <a:lnTo>
                      <a:pt x="0" y="20"/>
                    </a:lnTo>
                    <a:lnTo>
                      <a:pt x="0" y="27"/>
                    </a:lnTo>
                    <a:lnTo>
                      <a:pt x="4" y="34"/>
                    </a:lnTo>
                    <a:lnTo>
                      <a:pt x="10" y="37"/>
                    </a:lnTo>
                    <a:lnTo>
                      <a:pt x="17" y="35"/>
                    </a:lnTo>
                    <a:lnTo>
                      <a:pt x="20" y="28"/>
                    </a:lnTo>
                    <a:lnTo>
                      <a:pt x="20" y="22"/>
                    </a:lnTo>
                    <a:lnTo>
                      <a:pt x="17" y="6"/>
                    </a:lnTo>
                  </a:path>
                </a:pathLst>
              </a:custGeom>
              <a:grpFill/>
              <a:ln w="12700">
                <a:solidFill>
                  <a:srgbClr val="000000"/>
                </a:solidFill>
                <a:prstDash val="solid"/>
                <a:round/>
                <a:headEnd/>
                <a:tailEnd/>
              </a:ln>
            </p:spPr>
            <p:txBody>
              <a:bodyPr/>
              <a:lstStyle/>
              <a:p>
                <a:endParaRPr lang="en-US"/>
              </a:p>
            </p:txBody>
          </p:sp>
          <p:sp>
            <p:nvSpPr>
              <p:cNvPr id="8210" name="Freeform 68"/>
              <p:cNvSpPr>
                <a:spLocks noChangeAspect="1"/>
              </p:cNvSpPr>
              <p:nvPr/>
            </p:nvSpPr>
            <p:spPr bwMode="auto">
              <a:xfrm rot="-275205">
                <a:off x="7937" y="15494"/>
                <a:ext cx="141" cy="175"/>
              </a:xfrm>
              <a:custGeom>
                <a:avLst/>
                <a:gdLst>
                  <a:gd name="T0" fmla="*/ 58 w 117"/>
                  <a:gd name="T1" fmla="*/ 147 h 151"/>
                  <a:gd name="T2" fmla="*/ 72 w 117"/>
                  <a:gd name="T3" fmla="*/ 146 h 151"/>
                  <a:gd name="T4" fmla="*/ 83 w 117"/>
                  <a:gd name="T5" fmla="*/ 151 h 151"/>
                  <a:gd name="T6" fmla="*/ 101 w 117"/>
                  <a:gd name="T7" fmla="*/ 169 h 151"/>
                  <a:gd name="T8" fmla="*/ 106 w 117"/>
                  <a:gd name="T9" fmla="*/ 173 h 151"/>
                  <a:gd name="T10" fmla="*/ 114 w 117"/>
                  <a:gd name="T11" fmla="*/ 175 h 151"/>
                  <a:gd name="T12" fmla="*/ 131 w 117"/>
                  <a:gd name="T13" fmla="*/ 172 h 151"/>
                  <a:gd name="T14" fmla="*/ 139 w 117"/>
                  <a:gd name="T15" fmla="*/ 168 h 151"/>
                  <a:gd name="T16" fmla="*/ 141 w 117"/>
                  <a:gd name="T17" fmla="*/ 165 h 151"/>
                  <a:gd name="T18" fmla="*/ 136 w 117"/>
                  <a:gd name="T19" fmla="*/ 154 h 151"/>
                  <a:gd name="T20" fmla="*/ 133 w 117"/>
                  <a:gd name="T21" fmla="*/ 140 h 151"/>
                  <a:gd name="T22" fmla="*/ 133 w 117"/>
                  <a:gd name="T23" fmla="*/ 127 h 151"/>
                  <a:gd name="T24" fmla="*/ 139 w 117"/>
                  <a:gd name="T25" fmla="*/ 118 h 151"/>
                  <a:gd name="T26" fmla="*/ 140 w 117"/>
                  <a:gd name="T27" fmla="*/ 110 h 151"/>
                  <a:gd name="T28" fmla="*/ 134 w 117"/>
                  <a:gd name="T29" fmla="*/ 103 h 151"/>
                  <a:gd name="T30" fmla="*/ 122 w 117"/>
                  <a:gd name="T31" fmla="*/ 101 h 151"/>
                  <a:gd name="T32" fmla="*/ 113 w 117"/>
                  <a:gd name="T33" fmla="*/ 107 h 151"/>
                  <a:gd name="T34" fmla="*/ 108 w 117"/>
                  <a:gd name="T35" fmla="*/ 110 h 151"/>
                  <a:gd name="T36" fmla="*/ 93 w 117"/>
                  <a:gd name="T37" fmla="*/ 103 h 151"/>
                  <a:gd name="T38" fmla="*/ 89 w 117"/>
                  <a:gd name="T39" fmla="*/ 96 h 151"/>
                  <a:gd name="T40" fmla="*/ 89 w 117"/>
                  <a:gd name="T41" fmla="*/ 89 h 151"/>
                  <a:gd name="T42" fmla="*/ 95 w 117"/>
                  <a:gd name="T43" fmla="*/ 88 h 151"/>
                  <a:gd name="T44" fmla="*/ 102 w 117"/>
                  <a:gd name="T45" fmla="*/ 88 h 151"/>
                  <a:gd name="T46" fmla="*/ 111 w 117"/>
                  <a:gd name="T47" fmla="*/ 90 h 151"/>
                  <a:gd name="T48" fmla="*/ 117 w 117"/>
                  <a:gd name="T49" fmla="*/ 88 h 151"/>
                  <a:gd name="T50" fmla="*/ 119 w 117"/>
                  <a:gd name="T51" fmla="*/ 82 h 151"/>
                  <a:gd name="T52" fmla="*/ 118 w 117"/>
                  <a:gd name="T53" fmla="*/ 75 h 151"/>
                  <a:gd name="T54" fmla="*/ 111 w 117"/>
                  <a:gd name="T55" fmla="*/ 67 h 151"/>
                  <a:gd name="T56" fmla="*/ 87 w 117"/>
                  <a:gd name="T57" fmla="*/ 51 h 151"/>
                  <a:gd name="T58" fmla="*/ 59 w 117"/>
                  <a:gd name="T59" fmla="*/ 15 h 151"/>
                  <a:gd name="T60" fmla="*/ 43 w 117"/>
                  <a:gd name="T61" fmla="*/ 3 h 151"/>
                  <a:gd name="T62" fmla="*/ 24 w 117"/>
                  <a:gd name="T63" fmla="*/ 0 h 151"/>
                  <a:gd name="T64" fmla="*/ 13 w 117"/>
                  <a:gd name="T65" fmla="*/ 3 h 151"/>
                  <a:gd name="T66" fmla="*/ 4 w 117"/>
                  <a:gd name="T67" fmla="*/ 14 h 151"/>
                  <a:gd name="T68" fmla="*/ 2 w 117"/>
                  <a:gd name="T69" fmla="*/ 25 h 151"/>
                  <a:gd name="T70" fmla="*/ 8 w 117"/>
                  <a:gd name="T71" fmla="*/ 41 h 151"/>
                  <a:gd name="T72" fmla="*/ 8 w 117"/>
                  <a:gd name="T73" fmla="*/ 45 h 151"/>
                  <a:gd name="T74" fmla="*/ 6 w 117"/>
                  <a:gd name="T75" fmla="*/ 51 h 151"/>
                  <a:gd name="T76" fmla="*/ 0 w 117"/>
                  <a:gd name="T77" fmla="*/ 63 h 151"/>
                  <a:gd name="T78" fmla="*/ 5 w 117"/>
                  <a:gd name="T79" fmla="*/ 70 h 151"/>
                  <a:gd name="T80" fmla="*/ 8 w 117"/>
                  <a:gd name="T81" fmla="*/ 73 h 151"/>
                  <a:gd name="T82" fmla="*/ 22 w 117"/>
                  <a:gd name="T83" fmla="*/ 76 h 151"/>
                  <a:gd name="T84" fmla="*/ 39 w 117"/>
                  <a:gd name="T85" fmla="*/ 75 h 151"/>
                  <a:gd name="T86" fmla="*/ 53 w 117"/>
                  <a:gd name="T87" fmla="*/ 81 h 151"/>
                  <a:gd name="T88" fmla="*/ 52 w 117"/>
                  <a:gd name="T89" fmla="*/ 90 h 151"/>
                  <a:gd name="T90" fmla="*/ 47 w 117"/>
                  <a:gd name="T91" fmla="*/ 93 h 151"/>
                  <a:gd name="T92" fmla="*/ 40 w 117"/>
                  <a:gd name="T93" fmla="*/ 94 h 151"/>
                  <a:gd name="T94" fmla="*/ 35 w 117"/>
                  <a:gd name="T95" fmla="*/ 95 h 151"/>
                  <a:gd name="T96" fmla="*/ 35 w 117"/>
                  <a:gd name="T97" fmla="*/ 102 h 151"/>
                  <a:gd name="T98" fmla="*/ 47 w 117"/>
                  <a:gd name="T99" fmla="*/ 123 h 151"/>
                  <a:gd name="T100" fmla="*/ 43 w 117"/>
                  <a:gd name="T101" fmla="*/ 122 h 151"/>
                  <a:gd name="T102" fmla="*/ 40 w 117"/>
                  <a:gd name="T103" fmla="*/ 126 h 151"/>
                  <a:gd name="T104" fmla="*/ 34 w 117"/>
                  <a:gd name="T105" fmla="*/ 131 h 151"/>
                  <a:gd name="T106" fmla="*/ 35 w 117"/>
                  <a:gd name="T107" fmla="*/ 140 h 151"/>
                  <a:gd name="T108" fmla="*/ 40 w 117"/>
                  <a:gd name="T109" fmla="*/ 144 h 151"/>
                  <a:gd name="T110" fmla="*/ 48 w 117"/>
                  <a:gd name="T111" fmla="*/ 146 h 151"/>
                  <a:gd name="T112" fmla="*/ 58 w 117"/>
                  <a:gd name="T113" fmla="*/ 147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151"/>
                  <a:gd name="T173" fmla="*/ 117 w 117"/>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151">
                    <a:moveTo>
                      <a:pt x="48" y="127"/>
                    </a:moveTo>
                    <a:lnTo>
                      <a:pt x="60" y="126"/>
                    </a:lnTo>
                    <a:lnTo>
                      <a:pt x="69" y="130"/>
                    </a:lnTo>
                    <a:lnTo>
                      <a:pt x="84" y="146"/>
                    </a:lnTo>
                    <a:lnTo>
                      <a:pt x="88" y="149"/>
                    </a:lnTo>
                    <a:lnTo>
                      <a:pt x="95" y="151"/>
                    </a:lnTo>
                    <a:lnTo>
                      <a:pt x="109" y="148"/>
                    </a:lnTo>
                    <a:lnTo>
                      <a:pt x="115" y="145"/>
                    </a:lnTo>
                    <a:lnTo>
                      <a:pt x="117" y="142"/>
                    </a:lnTo>
                    <a:lnTo>
                      <a:pt x="113" y="133"/>
                    </a:lnTo>
                    <a:lnTo>
                      <a:pt x="110" y="121"/>
                    </a:lnTo>
                    <a:lnTo>
                      <a:pt x="110" y="110"/>
                    </a:lnTo>
                    <a:lnTo>
                      <a:pt x="115" y="102"/>
                    </a:lnTo>
                    <a:lnTo>
                      <a:pt x="116" y="95"/>
                    </a:lnTo>
                    <a:lnTo>
                      <a:pt x="111" y="89"/>
                    </a:lnTo>
                    <a:lnTo>
                      <a:pt x="101" y="87"/>
                    </a:lnTo>
                    <a:lnTo>
                      <a:pt x="94" y="92"/>
                    </a:lnTo>
                    <a:lnTo>
                      <a:pt x="90" y="95"/>
                    </a:lnTo>
                    <a:lnTo>
                      <a:pt x="77" y="89"/>
                    </a:lnTo>
                    <a:lnTo>
                      <a:pt x="74" y="83"/>
                    </a:lnTo>
                    <a:lnTo>
                      <a:pt x="74" y="77"/>
                    </a:lnTo>
                    <a:lnTo>
                      <a:pt x="79" y="76"/>
                    </a:lnTo>
                    <a:lnTo>
                      <a:pt x="85" y="76"/>
                    </a:lnTo>
                    <a:lnTo>
                      <a:pt x="92" y="78"/>
                    </a:lnTo>
                    <a:lnTo>
                      <a:pt x="97" y="76"/>
                    </a:lnTo>
                    <a:lnTo>
                      <a:pt x="99" y="71"/>
                    </a:lnTo>
                    <a:lnTo>
                      <a:pt x="98" y="65"/>
                    </a:lnTo>
                    <a:lnTo>
                      <a:pt x="92" y="58"/>
                    </a:lnTo>
                    <a:lnTo>
                      <a:pt x="72" y="44"/>
                    </a:lnTo>
                    <a:lnTo>
                      <a:pt x="49" y="13"/>
                    </a:lnTo>
                    <a:lnTo>
                      <a:pt x="36" y="3"/>
                    </a:lnTo>
                    <a:lnTo>
                      <a:pt x="20" y="0"/>
                    </a:lnTo>
                    <a:lnTo>
                      <a:pt x="11" y="3"/>
                    </a:lnTo>
                    <a:lnTo>
                      <a:pt x="3" y="12"/>
                    </a:lnTo>
                    <a:lnTo>
                      <a:pt x="2" y="22"/>
                    </a:lnTo>
                    <a:lnTo>
                      <a:pt x="7" y="35"/>
                    </a:lnTo>
                    <a:lnTo>
                      <a:pt x="7" y="39"/>
                    </a:lnTo>
                    <a:lnTo>
                      <a:pt x="5" y="44"/>
                    </a:lnTo>
                    <a:lnTo>
                      <a:pt x="0" y="54"/>
                    </a:lnTo>
                    <a:lnTo>
                      <a:pt x="4" y="60"/>
                    </a:lnTo>
                    <a:lnTo>
                      <a:pt x="7" y="63"/>
                    </a:lnTo>
                    <a:lnTo>
                      <a:pt x="18" y="66"/>
                    </a:lnTo>
                    <a:lnTo>
                      <a:pt x="32" y="65"/>
                    </a:lnTo>
                    <a:lnTo>
                      <a:pt x="44" y="70"/>
                    </a:lnTo>
                    <a:lnTo>
                      <a:pt x="43" y="78"/>
                    </a:lnTo>
                    <a:lnTo>
                      <a:pt x="39" y="80"/>
                    </a:lnTo>
                    <a:lnTo>
                      <a:pt x="33" y="81"/>
                    </a:lnTo>
                    <a:lnTo>
                      <a:pt x="29" y="82"/>
                    </a:lnTo>
                    <a:lnTo>
                      <a:pt x="29" y="88"/>
                    </a:lnTo>
                    <a:lnTo>
                      <a:pt x="39" y="106"/>
                    </a:lnTo>
                    <a:lnTo>
                      <a:pt x="36" y="105"/>
                    </a:lnTo>
                    <a:lnTo>
                      <a:pt x="33" y="109"/>
                    </a:lnTo>
                    <a:lnTo>
                      <a:pt x="28" y="113"/>
                    </a:lnTo>
                    <a:lnTo>
                      <a:pt x="29" y="121"/>
                    </a:lnTo>
                    <a:lnTo>
                      <a:pt x="33" y="124"/>
                    </a:lnTo>
                    <a:lnTo>
                      <a:pt x="40" y="126"/>
                    </a:lnTo>
                    <a:lnTo>
                      <a:pt x="48" y="127"/>
                    </a:lnTo>
                    <a:close/>
                  </a:path>
                </a:pathLst>
              </a:custGeom>
              <a:grpFill/>
              <a:ln w="12700">
                <a:solidFill>
                  <a:srgbClr val="000000"/>
                </a:solidFill>
                <a:prstDash val="solid"/>
                <a:round/>
                <a:headEnd/>
                <a:tailEnd/>
              </a:ln>
            </p:spPr>
            <p:txBody>
              <a:bodyPr/>
              <a:lstStyle/>
              <a:p>
                <a:endParaRPr lang="en-US"/>
              </a:p>
            </p:txBody>
          </p:sp>
          <p:sp>
            <p:nvSpPr>
              <p:cNvPr id="8211" name="Freeform 69"/>
              <p:cNvSpPr>
                <a:spLocks noChangeAspect="1"/>
              </p:cNvSpPr>
              <p:nvPr/>
            </p:nvSpPr>
            <p:spPr bwMode="auto">
              <a:xfrm rot="-275205">
                <a:off x="7879" y="15515"/>
                <a:ext cx="31" cy="33"/>
              </a:xfrm>
              <a:custGeom>
                <a:avLst/>
                <a:gdLst>
                  <a:gd name="T0" fmla="*/ 26 w 26"/>
                  <a:gd name="T1" fmla="*/ 5 h 28"/>
                  <a:gd name="T2" fmla="*/ 17 w 26"/>
                  <a:gd name="T3" fmla="*/ 1 h 28"/>
                  <a:gd name="T4" fmla="*/ 6 w 26"/>
                  <a:gd name="T5" fmla="*/ 0 h 28"/>
                  <a:gd name="T6" fmla="*/ 0 w 26"/>
                  <a:gd name="T7" fmla="*/ 14 h 28"/>
                  <a:gd name="T8" fmla="*/ 2 w 26"/>
                  <a:gd name="T9" fmla="*/ 28 h 28"/>
                  <a:gd name="T10" fmla="*/ 10 w 26"/>
                  <a:gd name="T11" fmla="*/ 33 h 28"/>
                  <a:gd name="T12" fmla="*/ 19 w 26"/>
                  <a:gd name="T13" fmla="*/ 33 h 28"/>
                  <a:gd name="T14" fmla="*/ 26 w 26"/>
                  <a:gd name="T15" fmla="*/ 28 h 28"/>
                  <a:gd name="T16" fmla="*/ 30 w 26"/>
                  <a:gd name="T17" fmla="*/ 20 h 28"/>
                  <a:gd name="T18" fmla="*/ 31 w 26"/>
                  <a:gd name="T19" fmla="*/ 12 h 28"/>
                  <a:gd name="T20" fmla="*/ 26 w 26"/>
                  <a:gd name="T21" fmla="*/ 5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8"/>
                  <a:gd name="T35" fmla="*/ 26 w 2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8">
                    <a:moveTo>
                      <a:pt x="22" y="4"/>
                    </a:moveTo>
                    <a:lnTo>
                      <a:pt x="14" y="1"/>
                    </a:lnTo>
                    <a:lnTo>
                      <a:pt x="5" y="0"/>
                    </a:lnTo>
                    <a:lnTo>
                      <a:pt x="0" y="12"/>
                    </a:lnTo>
                    <a:lnTo>
                      <a:pt x="2" y="24"/>
                    </a:lnTo>
                    <a:lnTo>
                      <a:pt x="8" y="28"/>
                    </a:lnTo>
                    <a:lnTo>
                      <a:pt x="16" y="28"/>
                    </a:lnTo>
                    <a:lnTo>
                      <a:pt x="22" y="24"/>
                    </a:lnTo>
                    <a:lnTo>
                      <a:pt x="25" y="17"/>
                    </a:lnTo>
                    <a:lnTo>
                      <a:pt x="26" y="10"/>
                    </a:lnTo>
                    <a:lnTo>
                      <a:pt x="22" y="4"/>
                    </a:lnTo>
                    <a:close/>
                  </a:path>
                </a:pathLst>
              </a:custGeom>
              <a:grpFill/>
              <a:ln w="12700">
                <a:solidFill>
                  <a:srgbClr val="000000"/>
                </a:solidFill>
                <a:prstDash val="solid"/>
                <a:round/>
                <a:headEnd/>
                <a:tailEnd/>
              </a:ln>
            </p:spPr>
            <p:txBody>
              <a:bodyPr/>
              <a:lstStyle/>
              <a:p>
                <a:endParaRPr lang="en-US"/>
              </a:p>
            </p:txBody>
          </p:sp>
          <p:sp>
            <p:nvSpPr>
              <p:cNvPr id="8212" name="Freeform 70"/>
              <p:cNvSpPr>
                <a:spLocks noChangeAspect="1"/>
              </p:cNvSpPr>
              <p:nvPr/>
            </p:nvSpPr>
            <p:spPr bwMode="auto">
              <a:xfrm rot="-275205">
                <a:off x="7923" y="15477"/>
                <a:ext cx="30" cy="24"/>
              </a:xfrm>
              <a:custGeom>
                <a:avLst/>
                <a:gdLst>
                  <a:gd name="T0" fmla="*/ 14 w 25"/>
                  <a:gd name="T1" fmla="*/ 0 h 20"/>
                  <a:gd name="T2" fmla="*/ 2 w 25"/>
                  <a:gd name="T3" fmla="*/ 7 h 20"/>
                  <a:gd name="T4" fmla="*/ 0 w 25"/>
                  <a:gd name="T5" fmla="*/ 12 h 20"/>
                  <a:gd name="T6" fmla="*/ 1 w 25"/>
                  <a:gd name="T7" fmla="*/ 18 h 20"/>
                  <a:gd name="T8" fmla="*/ 12 w 25"/>
                  <a:gd name="T9" fmla="*/ 24 h 20"/>
                  <a:gd name="T10" fmla="*/ 25 w 25"/>
                  <a:gd name="T11" fmla="*/ 23 h 20"/>
                  <a:gd name="T12" fmla="*/ 30 w 25"/>
                  <a:gd name="T13" fmla="*/ 19 h 20"/>
                  <a:gd name="T14" fmla="*/ 28 w 25"/>
                  <a:gd name="T15" fmla="*/ 10 h 20"/>
                  <a:gd name="T16" fmla="*/ 23 w 25"/>
                  <a:gd name="T17" fmla="*/ 1 h 20"/>
                  <a:gd name="T18" fmla="*/ 14 w 25"/>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0"/>
                  <a:gd name="T32" fmla="*/ 25 w 2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0">
                    <a:moveTo>
                      <a:pt x="12" y="0"/>
                    </a:moveTo>
                    <a:lnTo>
                      <a:pt x="2" y="6"/>
                    </a:lnTo>
                    <a:lnTo>
                      <a:pt x="0" y="10"/>
                    </a:lnTo>
                    <a:lnTo>
                      <a:pt x="1" y="15"/>
                    </a:lnTo>
                    <a:lnTo>
                      <a:pt x="10" y="20"/>
                    </a:lnTo>
                    <a:lnTo>
                      <a:pt x="21" y="19"/>
                    </a:lnTo>
                    <a:lnTo>
                      <a:pt x="25" y="16"/>
                    </a:lnTo>
                    <a:lnTo>
                      <a:pt x="23" y="8"/>
                    </a:lnTo>
                    <a:lnTo>
                      <a:pt x="19" y="1"/>
                    </a:lnTo>
                    <a:lnTo>
                      <a:pt x="12" y="0"/>
                    </a:lnTo>
                    <a:close/>
                  </a:path>
                </a:pathLst>
              </a:custGeom>
              <a:grpFill/>
              <a:ln w="12700">
                <a:solidFill>
                  <a:srgbClr val="000000"/>
                </a:solidFill>
                <a:prstDash val="solid"/>
                <a:round/>
                <a:headEnd/>
                <a:tailEnd/>
              </a:ln>
            </p:spPr>
            <p:txBody>
              <a:bodyPr/>
              <a:lstStyle/>
              <a:p>
                <a:endParaRPr lang="en-US"/>
              </a:p>
            </p:txBody>
          </p:sp>
          <p:sp>
            <p:nvSpPr>
              <p:cNvPr id="8213" name="Freeform 71"/>
              <p:cNvSpPr>
                <a:spLocks noChangeAspect="1"/>
              </p:cNvSpPr>
              <p:nvPr/>
            </p:nvSpPr>
            <p:spPr bwMode="auto">
              <a:xfrm rot="-275205">
                <a:off x="7910" y="15456"/>
                <a:ext cx="18" cy="18"/>
              </a:xfrm>
              <a:custGeom>
                <a:avLst/>
                <a:gdLst>
                  <a:gd name="T0" fmla="*/ 11 w 15"/>
                  <a:gd name="T1" fmla="*/ 9 h 16"/>
                  <a:gd name="T2" fmla="*/ 0 w 15"/>
                  <a:gd name="T3" fmla="*/ 0 h 16"/>
                  <a:gd name="T4" fmla="*/ 0 w 15"/>
                  <a:gd name="T5" fmla="*/ 10 h 16"/>
                  <a:gd name="T6" fmla="*/ 0 w 15"/>
                  <a:gd name="T7" fmla="*/ 17 h 16"/>
                  <a:gd name="T8" fmla="*/ 4 w 15"/>
                  <a:gd name="T9" fmla="*/ 18 h 16"/>
                  <a:gd name="T10" fmla="*/ 7 w 15"/>
                  <a:gd name="T11" fmla="*/ 16 h 16"/>
                  <a:gd name="T12" fmla="*/ 18 w 15"/>
                  <a:gd name="T13" fmla="*/ 9 h 16"/>
                  <a:gd name="T14" fmla="*/ 11 w 15"/>
                  <a:gd name="T15" fmla="*/ 1 h 16"/>
                  <a:gd name="T16" fmla="*/ 11 w 15"/>
                  <a:gd name="T17" fmla="*/ 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9" y="8"/>
                    </a:moveTo>
                    <a:lnTo>
                      <a:pt x="0" y="0"/>
                    </a:lnTo>
                    <a:lnTo>
                      <a:pt x="0" y="9"/>
                    </a:lnTo>
                    <a:lnTo>
                      <a:pt x="0" y="15"/>
                    </a:lnTo>
                    <a:lnTo>
                      <a:pt x="3" y="16"/>
                    </a:lnTo>
                    <a:lnTo>
                      <a:pt x="6" y="14"/>
                    </a:lnTo>
                    <a:lnTo>
                      <a:pt x="15" y="8"/>
                    </a:lnTo>
                    <a:lnTo>
                      <a:pt x="9" y="1"/>
                    </a:lnTo>
                    <a:lnTo>
                      <a:pt x="9" y="8"/>
                    </a:lnTo>
                    <a:close/>
                  </a:path>
                </a:pathLst>
              </a:custGeom>
              <a:grpFill/>
              <a:ln w="12700">
                <a:solidFill>
                  <a:srgbClr val="000000"/>
                </a:solidFill>
                <a:prstDash val="solid"/>
                <a:round/>
                <a:headEnd/>
                <a:tailEnd/>
              </a:ln>
            </p:spPr>
            <p:txBody>
              <a:bodyPr/>
              <a:lstStyle/>
              <a:p>
                <a:endParaRPr lang="en-US"/>
              </a:p>
            </p:txBody>
          </p:sp>
          <p:sp>
            <p:nvSpPr>
              <p:cNvPr id="8214" name="Freeform 72"/>
              <p:cNvSpPr>
                <a:spLocks noChangeAspect="1"/>
              </p:cNvSpPr>
              <p:nvPr/>
            </p:nvSpPr>
            <p:spPr bwMode="auto">
              <a:xfrm rot="-275205">
                <a:off x="7520" y="15148"/>
                <a:ext cx="180" cy="164"/>
              </a:xfrm>
              <a:custGeom>
                <a:avLst/>
                <a:gdLst>
                  <a:gd name="T0" fmla="*/ 19 w 151"/>
                  <a:gd name="T1" fmla="*/ 41 h 143"/>
                  <a:gd name="T2" fmla="*/ 15 w 151"/>
                  <a:gd name="T3" fmla="*/ 29 h 143"/>
                  <a:gd name="T4" fmla="*/ 17 w 151"/>
                  <a:gd name="T5" fmla="*/ 16 h 143"/>
                  <a:gd name="T6" fmla="*/ 26 w 151"/>
                  <a:gd name="T7" fmla="*/ 6 h 143"/>
                  <a:gd name="T8" fmla="*/ 35 w 151"/>
                  <a:gd name="T9" fmla="*/ 1 h 143"/>
                  <a:gd name="T10" fmla="*/ 48 w 151"/>
                  <a:gd name="T11" fmla="*/ 0 h 143"/>
                  <a:gd name="T12" fmla="*/ 61 w 151"/>
                  <a:gd name="T13" fmla="*/ 3 h 143"/>
                  <a:gd name="T14" fmla="*/ 69 w 151"/>
                  <a:gd name="T15" fmla="*/ 7 h 143"/>
                  <a:gd name="T16" fmla="*/ 75 w 151"/>
                  <a:gd name="T17" fmla="*/ 15 h 143"/>
                  <a:gd name="T18" fmla="*/ 81 w 151"/>
                  <a:gd name="T19" fmla="*/ 18 h 143"/>
                  <a:gd name="T20" fmla="*/ 91 w 151"/>
                  <a:gd name="T21" fmla="*/ 21 h 143"/>
                  <a:gd name="T22" fmla="*/ 87 w 151"/>
                  <a:gd name="T23" fmla="*/ 39 h 143"/>
                  <a:gd name="T24" fmla="*/ 82 w 151"/>
                  <a:gd name="T25" fmla="*/ 46 h 143"/>
                  <a:gd name="T26" fmla="*/ 75 w 151"/>
                  <a:gd name="T27" fmla="*/ 54 h 143"/>
                  <a:gd name="T28" fmla="*/ 72 w 151"/>
                  <a:gd name="T29" fmla="*/ 57 h 143"/>
                  <a:gd name="T30" fmla="*/ 73 w 151"/>
                  <a:gd name="T31" fmla="*/ 63 h 143"/>
                  <a:gd name="T32" fmla="*/ 101 w 151"/>
                  <a:gd name="T33" fmla="*/ 78 h 143"/>
                  <a:gd name="T34" fmla="*/ 129 w 151"/>
                  <a:gd name="T35" fmla="*/ 93 h 143"/>
                  <a:gd name="T36" fmla="*/ 151 w 151"/>
                  <a:gd name="T37" fmla="*/ 104 h 143"/>
                  <a:gd name="T38" fmla="*/ 176 w 151"/>
                  <a:gd name="T39" fmla="*/ 114 h 143"/>
                  <a:gd name="T40" fmla="*/ 179 w 151"/>
                  <a:gd name="T41" fmla="*/ 118 h 143"/>
                  <a:gd name="T42" fmla="*/ 180 w 151"/>
                  <a:gd name="T43" fmla="*/ 123 h 143"/>
                  <a:gd name="T44" fmla="*/ 178 w 151"/>
                  <a:gd name="T45" fmla="*/ 130 h 143"/>
                  <a:gd name="T46" fmla="*/ 166 w 151"/>
                  <a:gd name="T47" fmla="*/ 131 h 143"/>
                  <a:gd name="T48" fmla="*/ 151 w 151"/>
                  <a:gd name="T49" fmla="*/ 131 h 143"/>
                  <a:gd name="T50" fmla="*/ 129 w 151"/>
                  <a:gd name="T51" fmla="*/ 122 h 143"/>
                  <a:gd name="T52" fmla="*/ 106 w 151"/>
                  <a:gd name="T53" fmla="*/ 109 h 143"/>
                  <a:gd name="T54" fmla="*/ 82 w 151"/>
                  <a:gd name="T55" fmla="*/ 100 h 143"/>
                  <a:gd name="T56" fmla="*/ 75 w 151"/>
                  <a:gd name="T57" fmla="*/ 106 h 143"/>
                  <a:gd name="T58" fmla="*/ 73 w 151"/>
                  <a:gd name="T59" fmla="*/ 111 h 143"/>
                  <a:gd name="T60" fmla="*/ 89 w 151"/>
                  <a:gd name="T61" fmla="*/ 122 h 143"/>
                  <a:gd name="T62" fmla="*/ 104 w 151"/>
                  <a:gd name="T63" fmla="*/ 132 h 143"/>
                  <a:gd name="T64" fmla="*/ 110 w 151"/>
                  <a:gd name="T65" fmla="*/ 140 h 143"/>
                  <a:gd name="T66" fmla="*/ 110 w 151"/>
                  <a:gd name="T67" fmla="*/ 149 h 143"/>
                  <a:gd name="T68" fmla="*/ 110 w 151"/>
                  <a:gd name="T69" fmla="*/ 157 h 143"/>
                  <a:gd name="T70" fmla="*/ 105 w 151"/>
                  <a:gd name="T71" fmla="*/ 164 h 143"/>
                  <a:gd name="T72" fmla="*/ 82 w 151"/>
                  <a:gd name="T73" fmla="*/ 159 h 143"/>
                  <a:gd name="T74" fmla="*/ 61 w 151"/>
                  <a:gd name="T75" fmla="*/ 146 h 143"/>
                  <a:gd name="T76" fmla="*/ 43 w 151"/>
                  <a:gd name="T77" fmla="*/ 127 h 143"/>
                  <a:gd name="T78" fmla="*/ 29 w 151"/>
                  <a:gd name="T79" fmla="*/ 108 h 143"/>
                  <a:gd name="T80" fmla="*/ 8 w 151"/>
                  <a:gd name="T81" fmla="*/ 83 h 143"/>
                  <a:gd name="T82" fmla="*/ 0 w 151"/>
                  <a:gd name="T83" fmla="*/ 65 h 143"/>
                  <a:gd name="T84" fmla="*/ 1 w 151"/>
                  <a:gd name="T85" fmla="*/ 47 h 143"/>
                  <a:gd name="T86" fmla="*/ 7 w 151"/>
                  <a:gd name="T87" fmla="*/ 44 h 143"/>
                  <a:gd name="T88" fmla="*/ 19 w 151"/>
                  <a:gd name="T89" fmla="*/ 41 h 1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
                  <a:gd name="T136" fmla="*/ 0 h 143"/>
                  <a:gd name="T137" fmla="*/ 151 w 151"/>
                  <a:gd name="T138" fmla="*/ 143 h 1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 h="143">
                    <a:moveTo>
                      <a:pt x="16" y="36"/>
                    </a:moveTo>
                    <a:lnTo>
                      <a:pt x="13" y="25"/>
                    </a:lnTo>
                    <a:lnTo>
                      <a:pt x="14" y="14"/>
                    </a:lnTo>
                    <a:lnTo>
                      <a:pt x="22" y="5"/>
                    </a:lnTo>
                    <a:lnTo>
                      <a:pt x="29" y="1"/>
                    </a:lnTo>
                    <a:lnTo>
                      <a:pt x="40" y="0"/>
                    </a:lnTo>
                    <a:lnTo>
                      <a:pt x="51" y="3"/>
                    </a:lnTo>
                    <a:lnTo>
                      <a:pt x="58" y="6"/>
                    </a:lnTo>
                    <a:lnTo>
                      <a:pt x="63" y="13"/>
                    </a:lnTo>
                    <a:lnTo>
                      <a:pt x="68" y="16"/>
                    </a:lnTo>
                    <a:lnTo>
                      <a:pt x="76" y="18"/>
                    </a:lnTo>
                    <a:lnTo>
                      <a:pt x="73" y="34"/>
                    </a:lnTo>
                    <a:lnTo>
                      <a:pt x="69" y="40"/>
                    </a:lnTo>
                    <a:lnTo>
                      <a:pt x="63" y="47"/>
                    </a:lnTo>
                    <a:lnTo>
                      <a:pt x="60" y="50"/>
                    </a:lnTo>
                    <a:lnTo>
                      <a:pt x="61" y="55"/>
                    </a:lnTo>
                    <a:lnTo>
                      <a:pt x="85" y="68"/>
                    </a:lnTo>
                    <a:lnTo>
                      <a:pt x="108" y="81"/>
                    </a:lnTo>
                    <a:lnTo>
                      <a:pt x="127" y="91"/>
                    </a:lnTo>
                    <a:lnTo>
                      <a:pt x="148" y="99"/>
                    </a:lnTo>
                    <a:lnTo>
                      <a:pt x="150" y="103"/>
                    </a:lnTo>
                    <a:lnTo>
                      <a:pt x="151" y="107"/>
                    </a:lnTo>
                    <a:lnTo>
                      <a:pt x="149" y="113"/>
                    </a:lnTo>
                    <a:lnTo>
                      <a:pt x="139" y="114"/>
                    </a:lnTo>
                    <a:lnTo>
                      <a:pt x="127" y="114"/>
                    </a:lnTo>
                    <a:lnTo>
                      <a:pt x="108" y="106"/>
                    </a:lnTo>
                    <a:lnTo>
                      <a:pt x="89" y="95"/>
                    </a:lnTo>
                    <a:lnTo>
                      <a:pt x="69" y="87"/>
                    </a:lnTo>
                    <a:lnTo>
                      <a:pt x="63" y="92"/>
                    </a:lnTo>
                    <a:lnTo>
                      <a:pt x="61" y="97"/>
                    </a:lnTo>
                    <a:lnTo>
                      <a:pt x="75" y="106"/>
                    </a:lnTo>
                    <a:lnTo>
                      <a:pt x="87" y="115"/>
                    </a:lnTo>
                    <a:lnTo>
                      <a:pt x="92" y="122"/>
                    </a:lnTo>
                    <a:lnTo>
                      <a:pt x="92" y="130"/>
                    </a:lnTo>
                    <a:lnTo>
                      <a:pt x="92" y="137"/>
                    </a:lnTo>
                    <a:lnTo>
                      <a:pt x="88" y="143"/>
                    </a:lnTo>
                    <a:lnTo>
                      <a:pt x="69" y="139"/>
                    </a:lnTo>
                    <a:lnTo>
                      <a:pt x="51" y="127"/>
                    </a:lnTo>
                    <a:lnTo>
                      <a:pt x="36" y="111"/>
                    </a:lnTo>
                    <a:lnTo>
                      <a:pt x="24" y="94"/>
                    </a:lnTo>
                    <a:lnTo>
                      <a:pt x="7" y="72"/>
                    </a:lnTo>
                    <a:lnTo>
                      <a:pt x="0" y="57"/>
                    </a:lnTo>
                    <a:lnTo>
                      <a:pt x="1" y="41"/>
                    </a:lnTo>
                    <a:lnTo>
                      <a:pt x="6" y="38"/>
                    </a:lnTo>
                    <a:lnTo>
                      <a:pt x="16" y="36"/>
                    </a:lnTo>
                    <a:close/>
                  </a:path>
                </a:pathLst>
              </a:custGeom>
              <a:grpFill/>
              <a:ln w="12700">
                <a:solidFill>
                  <a:srgbClr val="000000"/>
                </a:solidFill>
                <a:prstDash val="solid"/>
                <a:round/>
                <a:headEnd/>
                <a:tailEnd/>
              </a:ln>
            </p:spPr>
            <p:txBody>
              <a:bodyPr/>
              <a:lstStyle/>
              <a:p>
                <a:endParaRPr lang="en-US"/>
              </a:p>
            </p:txBody>
          </p:sp>
          <p:sp>
            <p:nvSpPr>
              <p:cNvPr id="8215" name="Freeform 73"/>
              <p:cNvSpPr>
                <a:spLocks noChangeAspect="1"/>
              </p:cNvSpPr>
              <p:nvPr/>
            </p:nvSpPr>
            <p:spPr bwMode="auto">
              <a:xfrm rot="-275205">
                <a:off x="7615" y="15340"/>
                <a:ext cx="31" cy="54"/>
              </a:xfrm>
              <a:custGeom>
                <a:avLst/>
                <a:gdLst>
                  <a:gd name="T0" fmla="*/ 8 w 27"/>
                  <a:gd name="T1" fmla="*/ 16 h 46"/>
                  <a:gd name="T2" fmla="*/ 6 w 27"/>
                  <a:gd name="T3" fmla="*/ 18 h 46"/>
                  <a:gd name="T4" fmla="*/ 5 w 27"/>
                  <a:gd name="T5" fmla="*/ 14 h 46"/>
                  <a:gd name="T6" fmla="*/ 5 w 27"/>
                  <a:gd name="T7" fmla="*/ 12 h 46"/>
                  <a:gd name="T8" fmla="*/ 2 w 27"/>
                  <a:gd name="T9" fmla="*/ 12 h 46"/>
                  <a:gd name="T10" fmla="*/ 5 w 27"/>
                  <a:gd name="T11" fmla="*/ 2 h 46"/>
                  <a:gd name="T12" fmla="*/ 15 w 27"/>
                  <a:gd name="T13" fmla="*/ 0 h 46"/>
                  <a:gd name="T14" fmla="*/ 28 w 27"/>
                  <a:gd name="T15" fmla="*/ 11 h 46"/>
                  <a:gd name="T16" fmla="*/ 31 w 27"/>
                  <a:gd name="T17" fmla="*/ 23 h 46"/>
                  <a:gd name="T18" fmla="*/ 31 w 27"/>
                  <a:gd name="T19" fmla="*/ 54 h 46"/>
                  <a:gd name="T20" fmla="*/ 16 w 27"/>
                  <a:gd name="T21" fmla="*/ 48 h 46"/>
                  <a:gd name="T22" fmla="*/ 9 w 27"/>
                  <a:gd name="T23" fmla="*/ 46 h 46"/>
                  <a:gd name="T24" fmla="*/ 5 w 27"/>
                  <a:gd name="T25" fmla="*/ 38 h 46"/>
                  <a:gd name="T26" fmla="*/ 6 w 27"/>
                  <a:gd name="T27" fmla="*/ 34 h 46"/>
                  <a:gd name="T28" fmla="*/ 8 w 27"/>
                  <a:gd name="T29" fmla="*/ 32 h 46"/>
                  <a:gd name="T30" fmla="*/ 7 w 27"/>
                  <a:gd name="T31" fmla="*/ 23 h 46"/>
                  <a:gd name="T32" fmla="*/ 0 w 27"/>
                  <a:gd name="T33" fmla="*/ 20 h 46"/>
                  <a:gd name="T34" fmla="*/ 8 w 27"/>
                  <a:gd name="T35" fmla="*/ 1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6"/>
                  <a:gd name="T56" fmla="*/ 27 w 27"/>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6">
                    <a:moveTo>
                      <a:pt x="7" y="14"/>
                    </a:moveTo>
                    <a:lnTo>
                      <a:pt x="5" y="15"/>
                    </a:lnTo>
                    <a:lnTo>
                      <a:pt x="4" y="12"/>
                    </a:lnTo>
                    <a:lnTo>
                      <a:pt x="4" y="10"/>
                    </a:lnTo>
                    <a:lnTo>
                      <a:pt x="2" y="10"/>
                    </a:lnTo>
                    <a:lnTo>
                      <a:pt x="4" y="2"/>
                    </a:lnTo>
                    <a:lnTo>
                      <a:pt x="13" y="0"/>
                    </a:lnTo>
                    <a:lnTo>
                      <a:pt x="24" y="9"/>
                    </a:lnTo>
                    <a:lnTo>
                      <a:pt x="27" y="20"/>
                    </a:lnTo>
                    <a:lnTo>
                      <a:pt x="27" y="46"/>
                    </a:lnTo>
                    <a:lnTo>
                      <a:pt x="14" y="41"/>
                    </a:lnTo>
                    <a:lnTo>
                      <a:pt x="8" y="39"/>
                    </a:lnTo>
                    <a:lnTo>
                      <a:pt x="4" y="32"/>
                    </a:lnTo>
                    <a:lnTo>
                      <a:pt x="5" y="29"/>
                    </a:lnTo>
                    <a:lnTo>
                      <a:pt x="7" y="27"/>
                    </a:lnTo>
                    <a:lnTo>
                      <a:pt x="6" y="20"/>
                    </a:lnTo>
                    <a:lnTo>
                      <a:pt x="0" y="17"/>
                    </a:lnTo>
                    <a:lnTo>
                      <a:pt x="7" y="14"/>
                    </a:lnTo>
                    <a:close/>
                  </a:path>
                </a:pathLst>
              </a:custGeom>
              <a:grpFill/>
              <a:ln w="12700">
                <a:solidFill>
                  <a:srgbClr val="000000"/>
                </a:solidFill>
                <a:prstDash val="solid"/>
                <a:round/>
                <a:headEnd/>
                <a:tailEnd/>
              </a:ln>
            </p:spPr>
            <p:txBody>
              <a:bodyPr/>
              <a:lstStyle/>
              <a:p>
                <a:endParaRPr lang="en-US"/>
              </a:p>
            </p:txBody>
          </p:sp>
          <p:sp>
            <p:nvSpPr>
              <p:cNvPr id="8216" name="Freeform 74"/>
              <p:cNvSpPr>
                <a:spLocks noChangeAspect="1"/>
              </p:cNvSpPr>
              <p:nvPr/>
            </p:nvSpPr>
            <p:spPr bwMode="auto">
              <a:xfrm rot="-275205">
                <a:off x="7655" y="15284"/>
                <a:ext cx="136" cy="223"/>
              </a:xfrm>
              <a:custGeom>
                <a:avLst/>
                <a:gdLst>
                  <a:gd name="T0" fmla="*/ 24 w 113"/>
                  <a:gd name="T1" fmla="*/ 21 h 192"/>
                  <a:gd name="T2" fmla="*/ 19 w 113"/>
                  <a:gd name="T3" fmla="*/ 10 h 192"/>
                  <a:gd name="T4" fmla="*/ 12 w 113"/>
                  <a:gd name="T5" fmla="*/ 0 h 192"/>
                  <a:gd name="T6" fmla="*/ 4 w 113"/>
                  <a:gd name="T7" fmla="*/ 19 h 192"/>
                  <a:gd name="T8" fmla="*/ 0 w 113"/>
                  <a:gd name="T9" fmla="*/ 37 h 192"/>
                  <a:gd name="T10" fmla="*/ 5 w 113"/>
                  <a:gd name="T11" fmla="*/ 46 h 192"/>
                  <a:gd name="T12" fmla="*/ 12 w 113"/>
                  <a:gd name="T13" fmla="*/ 53 h 192"/>
                  <a:gd name="T14" fmla="*/ 19 w 113"/>
                  <a:gd name="T15" fmla="*/ 71 h 192"/>
                  <a:gd name="T16" fmla="*/ 23 w 113"/>
                  <a:gd name="T17" fmla="*/ 78 h 192"/>
                  <a:gd name="T18" fmla="*/ 20 w 113"/>
                  <a:gd name="T19" fmla="*/ 86 h 192"/>
                  <a:gd name="T20" fmla="*/ 14 w 113"/>
                  <a:gd name="T21" fmla="*/ 96 h 192"/>
                  <a:gd name="T22" fmla="*/ 14 w 113"/>
                  <a:gd name="T23" fmla="*/ 106 h 192"/>
                  <a:gd name="T24" fmla="*/ 29 w 113"/>
                  <a:gd name="T25" fmla="*/ 120 h 192"/>
                  <a:gd name="T26" fmla="*/ 47 w 113"/>
                  <a:gd name="T27" fmla="*/ 127 h 192"/>
                  <a:gd name="T28" fmla="*/ 61 w 113"/>
                  <a:gd name="T29" fmla="*/ 138 h 192"/>
                  <a:gd name="T30" fmla="*/ 75 w 113"/>
                  <a:gd name="T31" fmla="*/ 151 h 192"/>
                  <a:gd name="T32" fmla="*/ 75 w 113"/>
                  <a:gd name="T33" fmla="*/ 167 h 192"/>
                  <a:gd name="T34" fmla="*/ 72 w 113"/>
                  <a:gd name="T35" fmla="*/ 185 h 192"/>
                  <a:gd name="T36" fmla="*/ 81 w 113"/>
                  <a:gd name="T37" fmla="*/ 199 h 192"/>
                  <a:gd name="T38" fmla="*/ 90 w 113"/>
                  <a:gd name="T39" fmla="*/ 214 h 192"/>
                  <a:gd name="T40" fmla="*/ 105 w 113"/>
                  <a:gd name="T41" fmla="*/ 222 h 192"/>
                  <a:gd name="T42" fmla="*/ 120 w 113"/>
                  <a:gd name="T43" fmla="*/ 223 h 192"/>
                  <a:gd name="T44" fmla="*/ 128 w 113"/>
                  <a:gd name="T45" fmla="*/ 221 h 192"/>
                  <a:gd name="T46" fmla="*/ 132 w 113"/>
                  <a:gd name="T47" fmla="*/ 216 h 192"/>
                  <a:gd name="T48" fmla="*/ 136 w 113"/>
                  <a:gd name="T49" fmla="*/ 208 h 192"/>
                  <a:gd name="T50" fmla="*/ 134 w 113"/>
                  <a:gd name="T51" fmla="*/ 202 h 192"/>
                  <a:gd name="T52" fmla="*/ 119 w 113"/>
                  <a:gd name="T53" fmla="*/ 194 h 192"/>
                  <a:gd name="T54" fmla="*/ 113 w 113"/>
                  <a:gd name="T55" fmla="*/ 192 h 192"/>
                  <a:gd name="T56" fmla="*/ 110 w 113"/>
                  <a:gd name="T57" fmla="*/ 187 h 192"/>
                  <a:gd name="T58" fmla="*/ 108 w 113"/>
                  <a:gd name="T59" fmla="*/ 139 h 192"/>
                  <a:gd name="T60" fmla="*/ 106 w 113"/>
                  <a:gd name="T61" fmla="*/ 116 h 192"/>
                  <a:gd name="T62" fmla="*/ 99 w 113"/>
                  <a:gd name="T63" fmla="*/ 94 h 192"/>
                  <a:gd name="T64" fmla="*/ 75 w 113"/>
                  <a:gd name="T65" fmla="*/ 58 h 192"/>
                  <a:gd name="T66" fmla="*/ 43 w 113"/>
                  <a:gd name="T67" fmla="*/ 29 h 192"/>
                  <a:gd name="T68" fmla="*/ 32 w 113"/>
                  <a:gd name="T69" fmla="*/ 24 h 192"/>
                  <a:gd name="T70" fmla="*/ 24 w 113"/>
                  <a:gd name="T71" fmla="*/ 2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192"/>
                  <a:gd name="T110" fmla="*/ 113 w 113"/>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192">
                    <a:moveTo>
                      <a:pt x="20" y="18"/>
                    </a:moveTo>
                    <a:lnTo>
                      <a:pt x="16" y="9"/>
                    </a:lnTo>
                    <a:lnTo>
                      <a:pt x="10" y="0"/>
                    </a:lnTo>
                    <a:lnTo>
                      <a:pt x="3" y="16"/>
                    </a:lnTo>
                    <a:lnTo>
                      <a:pt x="0" y="32"/>
                    </a:lnTo>
                    <a:lnTo>
                      <a:pt x="4" y="40"/>
                    </a:lnTo>
                    <a:lnTo>
                      <a:pt x="10" y="46"/>
                    </a:lnTo>
                    <a:lnTo>
                      <a:pt x="16" y="61"/>
                    </a:lnTo>
                    <a:lnTo>
                      <a:pt x="19" y="67"/>
                    </a:lnTo>
                    <a:lnTo>
                      <a:pt x="17" y="74"/>
                    </a:lnTo>
                    <a:lnTo>
                      <a:pt x="12" y="83"/>
                    </a:lnTo>
                    <a:lnTo>
                      <a:pt x="12" y="91"/>
                    </a:lnTo>
                    <a:lnTo>
                      <a:pt x="24" y="103"/>
                    </a:lnTo>
                    <a:lnTo>
                      <a:pt x="39" y="109"/>
                    </a:lnTo>
                    <a:lnTo>
                      <a:pt x="51" y="119"/>
                    </a:lnTo>
                    <a:lnTo>
                      <a:pt x="62" y="130"/>
                    </a:lnTo>
                    <a:lnTo>
                      <a:pt x="62" y="144"/>
                    </a:lnTo>
                    <a:lnTo>
                      <a:pt x="60" y="159"/>
                    </a:lnTo>
                    <a:lnTo>
                      <a:pt x="67" y="171"/>
                    </a:lnTo>
                    <a:lnTo>
                      <a:pt x="75" y="184"/>
                    </a:lnTo>
                    <a:lnTo>
                      <a:pt x="87" y="191"/>
                    </a:lnTo>
                    <a:lnTo>
                      <a:pt x="100" y="192"/>
                    </a:lnTo>
                    <a:lnTo>
                      <a:pt x="106" y="190"/>
                    </a:lnTo>
                    <a:lnTo>
                      <a:pt x="110" y="186"/>
                    </a:lnTo>
                    <a:lnTo>
                      <a:pt x="113" y="179"/>
                    </a:lnTo>
                    <a:lnTo>
                      <a:pt x="111" y="174"/>
                    </a:lnTo>
                    <a:lnTo>
                      <a:pt x="99" y="167"/>
                    </a:lnTo>
                    <a:lnTo>
                      <a:pt x="94" y="165"/>
                    </a:lnTo>
                    <a:lnTo>
                      <a:pt x="91" y="161"/>
                    </a:lnTo>
                    <a:lnTo>
                      <a:pt x="90" y="120"/>
                    </a:lnTo>
                    <a:lnTo>
                      <a:pt x="88" y="100"/>
                    </a:lnTo>
                    <a:lnTo>
                      <a:pt x="82" y="81"/>
                    </a:lnTo>
                    <a:lnTo>
                      <a:pt x="62" y="50"/>
                    </a:lnTo>
                    <a:lnTo>
                      <a:pt x="36" y="25"/>
                    </a:lnTo>
                    <a:lnTo>
                      <a:pt x="27" y="21"/>
                    </a:lnTo>
                    <a:lnTo>
                      <a:pt x="20" y="18"/>
                    </a:lnTo>
                    <a:close/>
                  </a:path>
                </a:pathLst>
              </a:custGeom>
              <a:grpFill/>
              <a:ln w="12700">
                <a:solidFill>
                  <a:srgbClr val="000000"/>
                </a:solidFill>
                <a:prstDash val="solid"/>
                <a:round/>
                <a:headEnd/>
                <a:tailEnd/>
              </a:ln>
            </p:spPr>
            <p:txBody>
              <a:bodyPr/>
              <a:lstStyle/>
              <a:p>
                <a:endParaRPr lang="en-US"/>
              </a:p>
            </p:txBody>
          </p:sp>
          <p:sp>
            <p:nvSpPr>
              <p:cNvPr id="8217" name="Freeform 75"/>
              <p:cNvSpPr>
                <a:spLocks noChangeAspect="1"/>
              </p:cNvSpPr>
              <p:nvPr/>
            </p:nvSpPr>
            <p:spPr bwMode="auto">
              <a:xfrm rot="-275205">
                <a:off x="7615" y="15176"/>
                <a:ext cx="50" cy="37"/>
              </a:xfrm>
              <a:custGeom>
                <a:avLst/>
                <a:gdLst>
                  <a:gd name="T0" fmla="*/ 0 w 42"/>
                  <a:gd name="T1" fmla="*/ 23 h 32"/>
                  <a:gd name="T2" fmla="*/ 4 w 42"/>
                  <a:gd name="T3" fmla="*/ 30 h 32"/>
                  <a:gd name="T4" fmla="*/ 10 w 42"/>
                  <a:gd name="T5" fmla="*/ 35 h 32"/>
                  <a:gd name="T6" fmla="*/ 15 w 42"/>
                  <a:gd name="T7" fmla="*/ 37 h 32"/>
                  <a:gd name="T8" fmla="*/ 19 w 42"/>
                  <a:gd name="T9" fmla="*/ 36 h 32"/>
                  <a:gd name="T10" fmla="*/ 35 w 42"/>
                  <a:gd name="T11" fmla="*/ 25 h 32"/>
                  <a:gd name="T12" fmla="*/ 49 w 42"/>
                  <a:gd name="T13" fmla="*/ 19 h 32"/>
                  <a:gd name="T14" fmla="*/ 50 w 42"/>
                  <a:gd name="T15" fmla="*/ 17 h 32"/>
                  <a:gd name="T16" fmla="*/ 45 w 42"/>
                  <a:gd name="T17" fmla="*/ 5 h 32"/>
                  <a:gd name="T18" fmla="*/ 38 w 42"/>
                  <a:gd name="T19" fmla="*/ 0 h 32"/>
                  <a:gd name="T20" fmla="*/ 29 w 42"/>
                  <a:gd name="T21" fmla="*/ 1 h 32"/>
                  <a:gd name="T22" fmla="*/ 18 w 42"/>
                  <a:gd name="T23" fmla="*/ 7 h 32"/>
                  <a:gd name="T24" fmla="*/ 8 w 42"/>
                  <a:gd name="T25" fmla="*/ 13 h 32"/>
                  <a:gd name="T26" fmla="*/ 1 w 42"/>
                  <a:gd name="T27" fmla="*/ 22 h 32"/>
                  <a:gd name="T28" fmla="*/ 0 w 42"/>
                  <a:gd name="T29" fmla="*/ 23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2"/>
                  <a:gd name="T47" fmla="*/ 42 w 42"/>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2">
                    <a:moveTo>
                      <a:pt x="0" y="20"/>
                    </a:moveTo>
                    <a:lnTo>
                      <a:pt x="3" y="26"/>
                    </a:lnTo>
                    <a:lnTo>
                      <a:pt x="8" y="30"/>
                    </a:lnTo>
                    <a:lnTo>
                      <a:pt x="13" y="32"/>
                    </a:lnTo>
                    <a:lnTo>
                      <a:pt x="16" y="31"/>
                    </a:lnTo>
                    <a:lnTo>
                      <a:pt x="29" y="22"/>
                    </a:lnTo>
                    <a:lnTo>
                      <a:pt x="41" y="16"/>
                    </a:lnTo>
                    <a:lnTo>
                      <a:pt x="42" y="15"/>
                    </a:lnTo>
                    <a:lnTo>
                      <a:pt x="38" y="4"/>
                    </a:lnTo>
                    <a:lnTo>
                      <a:pt x="32" y="0"/>
                    </a:lnTo>
                    <a:lnTo>
                      <a:pt x="24" y="1"/>
                    </a:lnTo>
                    <a:lnTo>
                      <a:pt x="15" y="6"/>
                    </a:lnTo>
                    <a:lnTo>
                      <a:pt x="7" y="11"/>
                    </a:lnTo>
                    <a:lnTo>
                      <a:pt x="1" y="19"/>
                    </a:lnTo>
                    <a:lnTo>
                      <a:pt x="0" y="20"/>
                    </a:lnTo>
                    <a:close/>
                  </a:path>
                </a:pathLst>
              </a:custGeom>
              <a:grpFill/>
              <a:ln w="12700">
                <a:solidFill>
                  <a:srgbClr val="000000"/>
                </a:solidFill>
                <a:prstDash val="solid"/>
                <a:round/>
                <a:headEnd/>
                <a:tailEnd/>
              </a:ln>
            </p:spPr>
            <p:txBody>
              <a:bodyPr/>
              <a:lstStyle/>
              <a:p>
                <a:endParaRPr lang="en-US"/>
              </a:p>
            </p:txBody>
          </p:sp>
          <p:sp>
            <p:nvSpPr>
              <p:cNvPr id="8218" name="Freeform 76"/>
              <p:cNvSpPr>
                <a:spLocks noChangeAspect="1"/>
              </p:cNvSpPr>
              <p:nvPr/>
            </p:nvSpPr>
            <p:spPr bwMode="auto">
              <a:xfrm rot="-275205">
                <a:off x="7615" y="15176"/>
                <a:ext cx="50" cy="37"/>
              </a:xfrm>
              <a:custGeom>
                <a:avLst/>
                <a:gdLst>
                  <a:gd name="T0" fmla="*/ 0 w 42"/>
                  <a:gd name="T1" fmla="*/ 23 h 32"/>
                  <a:gd name="T2" fmla="*/ 4 w 42"/>
                  <a:gd name="T3" fmla="*/ 30 h 32"/>
                  <a:gd name="T4" fmla="*/ 10 w 42"/>
                  <a:gd name="T5" fmla="*/ 35 h 32"/>
                  <a:gd name="T6" fmla="*/ 15 w 42"/>
                  <a:gd name="T7" fmla="*/ 37 h 32"/>
                  <a:gd name="T8" fmla="*/ 19 w 42"/>
                  <a:gd name="T9" fmla="*/ 36 h 32"/>
                  <a:gd name="T10" fmla="*/ 35 w 42"/>
                  <a:gd name="T11" fmla="*/ 25 h 32"/>
                  <a:gd name="T12" fmla="*/ 49 w 42"/>
                  <a:gd name="T13" fmla="*/ 19 h 32"/>
                  <a:gd name="T14" fmla="*/ 50 w 42"/>
                  <a:gd name="T15" fmla="*/ 17 h 32"/>
                  <a:gd name="T16" fmla="*/ 45 w 42"/>
                  <a:gd name="T17" fmla="*/ 5 h 32"/>
                  <a:gd name="T18" fmla="*/ 38 w 42"/>
                  <a:gd name="T19" fmla="*/ 0 h 32"/>
                  <a:gd name="T20" fmla="*/ 29 w 42"/>
                  <a:gd name="T21" fmla="*/ 1 h 32"/>
                  <a:gd name="T22" fmla="*/ 18 w 42"/>
                  <a:gd name="T23" fmla="*/ 7 h 32"/>
                  <a:gd name="T24" fmla="*/ 8 w 42"/>
                  <a:gd name="T25" fmla="*/ 13 h 32"/>
                  <a:gd name="T26" fmla="*/ 1 w 42"/>
                  <a:gd name="T27" fmla="*/ 2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2"/>
                  <a:gd name="T44" fmla="*/ 42 w 4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2">
                    <a:moveTo>
                      <a:pt x="0" y="20"/>
                    </a:moveTo>
                    <a:lnTo>
                      <a:pt x="3" y="26"/>
                    </a:lnTo>
                    <a:lnTo>
                      <a:pt x="8" y="30"/>
                    </a:lnTo>
                    <a:lnTo>
                      <a:pt x="13" y="32"/>
                    </a:lnTo>
                    <a:lnTo>
                      <a:pt x="16" y="31"/>
                    </a:lnTo>
                    <a:lnTo>
                      <a:pt x="29" y="22"/>
                    </a:lnTo>
                    <a:lnTo>
                      <a:pt x="41" y="16"/>
                    </a:lnTo>
                    <a:lnTo>
                      <a:pt x="42" y="15"/>
                    </a:lnTo>
                    <a:lnTo>
                      <a:pt x="38" y="4"/>
                    </a:lnTo>
                    <a:lnTo>
                      <a:pt x="32" y="0"/>
                    </a:lnTo>
                    <a:lnTo>
                      <a:pt x="24" y="1"/>
                    </a:lnTo>
                    <a:lnTo>
                      <a:pt x="15" y="6"/>
                    </a:lnTo>
                    <a:lnTo>
                      <a:pt x="7" y="11"/>
                    </a:lnTo>
                    <a:lnTo>
                      <a:pt x="1" y="19"/>
                    </a:lnTo>
                  </a:path>
                </a:pathLst>
              </a:custGeom>
              <a:grpFill/>
              <a:ln w="12700">
                <a:solidFill>
                  <a:srgbClr val="000000"/>
                </a:solidFill>
                <a:prstDash val="solid"/>
                <a:round/>
                <a:headEnd/>
                <a:tailEnd/>
              </a:ln>
            </p:spPr>
            <p:txBody>
              <a:bodyPr/>
              <a:lstStyle/>
              <a:p>
                <a:endParaRPr lang="en-US"/>
              </a:p>
            </p:txBody>
          </p:sp>
          <p:sp>
            <p:nvSpPr>
              <p:cNvPr id="8219" name="Freeform 77"/>
              <p:cNvSpPr>
                <a:spLocks noChangeAspect="1"/>
              </p:cNvSpPr>
              <p:nvPr/>
            </p:nvSpPr>
            <p:spPr bwMode="auto">
              <a:xfrm rot="-275205">
                <a:off x="7615" y="15176"/>
                <a:ext cx="50" cy="37"/>
              </a:xfrm>
              <a:custGeom>
                <a:avLst/>
                <a:gdLst>
                  <a:gd name="T0" fmla="*/ 0 w 42"/>
                  <a:gd name="T1" fmla="*/ 23 h 32"/>
                  <a:gd name="T2" fmla="*/ 4 w 42"/>
                  <a:gd name="T3" fmla="*/ 30 h 32"/>
                  <a:gd name="T4" fmla="*/ 10 w 42"/>
                  <a:gd name="T5" fmla="*/ 35 h 32"/>
                  <a:gd name="T6" fmla="*/ 15 w 42"/>
                  <a:gd name="T7" fmla="*/ 37 h 32"/>
                  <a:gd name="T8" fmla="*/ 19 w 42"/>
                  <a:gd name="T9" fmla="*/ 36 h 32"/>
                  <a:gd name="T10" fmla="*/ 35 w 42"/>
                  <a:gd name="T11" fmla="*/ 25 h 32"/>
                  <a:gd name="T12" fmla="*/ 49 w 42"/>
                  <a:gd name="T13" fmla="*/ 19 h 32"/>
                  <a:gd name="T14" fmla="*/ 50 w 42"/>
                  <a:gd name="T15" fmla="*/ 17 h 32"/>
                  <a:gd name="T16" fmla="*/ 45 w 42"/>
                  <a:gd name="T17" fmla="*/ 5 h 32"/>
                  <a:gd name="T18" fmla="*/ 38 w 42"/>
                  <a:gd name="T19" fmla="*/ 0 h 32"/>
                  <a:gd name="T20" fmla="*/ 29 w 42"/>
                  <a:gd name="T21" fmla="*/ 1 h 32"/>
                  <a:gd name="T22" fmla="*/ 18 w 42"/>
                  <a:gd name="T23" fmla="*/ 7 h 32"/>
                  <a:gd name="T24" fmla="*/ 8 w 42"/>
                  <a:gd name="T25" fmla="*/ 13 h 32"/>
                  <a:gd name="T26" fmla="*/ 1 w 42"/>
                  <a:gd name="T27" fmla="*/ 2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2"/>
                  <a:gd name="T44" fmla="*/ 42 w 4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2">
                    <a:moveTo>
                      <a:pt x="0" y="20"/>
                    </a:moveTo>
                    <a:lnTo>
                      <a:pt x="3" y="26"/>
                    </a:lnTo>
                    <a:lnTo>
                      <a:pt x="8" y="30"/>
                    </a:lnTo>
                    <a:lnTo>
                      <a:pt x="13" y="32"/>
                    </a:lnTo>
                    <a:lnTo>
                      <a:pt x="16" y="31"/>
                    </a:lnTo>
                    <a:lnTo>
                      <a:pt x="29" y="22"/>
                    </a:lnTo>
                    <a:lnTo>
                      <a:pt x="41" y="16"/>
                    </a:lnTo>
                    <a:lnTo>
                      <a:pt x="42" y="15"/>
                    </a:lnTo>
                    <a:lnTo>
                      <a:pt x="38" y="4"/>
                    </a:lnTo>
                    <a:lnTo>
                      <a:pt x="32" y="0"/>
                    </a:lnTo>
                    <a:lnTo>
                      <a:pt x="24" y="1"/>
                    </a:lnTo>
                    <a:lnTo>
                      <a:pt x="15" y="6"/>
                    </a:lnTo>
                    <a:lnTo>
                      <a:pt x="7" y="11"/>
                    </a:lnTo>
                    <a:lnTo>
                      <a:pt x="1" y="19"/>
                    </a:lnTo>
                  </a:path>
                </a:pathLst>
              </a:custGeom>
              <a:grpFill/>
              <a:ln w="12700">
                <a:solidFill>
                  <a:srgbClr val="000000"/>
                </a:solidFill>
                <a:prstDash val="solid"/>
                <a:round/>
                <a:headEnd/>
                <a:tailEnd/>
              </a:ln>
            </p:spPr>
            <p:txBody>
              <a:bodyPr/>
              <a:lstStyle/>
              <a:p>
                <a:endParaRPr lang="en-US"/>
              </a:p>
            </p:txBody>
          </p:sp>
          <p:sp>
            <p:nvSpPr>
              <p:cNvPr id="8220" name="Freeform 78"/>
              <p:cNvSpPr>
                <a:spLocks noChangeAspect="1"/>
              </p:cNvSpPr>
              <p:nvPr/>
            </p:nvSpPr>
            <p:spPr bwMode="auto">
              <a:xfrm rot="-275205">
                <a:off x="7653" y="15228"/>
                <a:ext cx="19" cy="4"/>
              </a:xfrm>
              <a:custGeom>
                <a:avLst/>
                <a:gdLst>
                  <a:gd name="T0" fmla="*/ 0 w 16"/>
                  <a:gd name="T1" fmla="*/ 0 h 3"/>
                  <a:gd name="T2" fmla="*/ 8 w 16"/>
                  <a:gd name="T3" fmla="*/ 4 h 3"/>
                  <a:gd name="T4" fmla="*/ 19 w 16"/>
                  <a:gd name="T5" fmla="*/ 3 h 3"/>
                  <a:gd name="T6" fmla="*/ 0 w 16"/>
                  <a:gd name="T7" fmla="*/ 0 h 3"/>
                  <a:gd name="T8" fmla="*/ 0 60000 65536"/>
                  <a:gd name="T9" fmla="*/ 0 60000 65536"/>
                  <a:gd name="T10" fmla="*/ 0 60000 65536"/>
                  <a:gd name="T11" fmla="*/ 0 60000 65536"/>
                  <a:gd name="T12" fmla="*/ 0 w 16"/>
                  <a:gd name="T13" fmla="*/ 0 h 3"/>
                  <a:gd name="T14" fmla="*/ 16 w 16"/>
                  <a:gd name="T15" fmla="*/ 3 h 3"/>
                </a:gdLst>
                <a:ahLst/>
                <a:cxnLst>
                  <a:cxn ang="T8">
                    <a:pos x="T0" y="T1"/>
                  </a:cxn>
                  <a:cxn ang="T9">
                    <a:pos x="T2" y="T3"/>
                  </a:cxn>
                  <a:cxn ang="T10">
                    <a:pos x="T4" y="T5"/>
                  </a:cxn>
                  <a:cxn ang="T11">
                    <a:pos x="T6" y="T7"/>
                  </a:cxn>
                </a:cxnLst>
                <a:rect l="T12" t="T13" r="T14" b="T15"/>
                <a:pathLst>
                  <a:path w="16" h="3">
                    <a:moveTo>
                      <a:pt x="0" y="0"/>
                    </a:moveTo>
                    <a:lnTo>
                      <a:pt x="7" y="3"/>
                    </a:lnTo>
                    <a:lnTo>
                      <a:pt x="16" y="2"/>
                    </a:lnTo>
                    <a:lnTo>
                      <a:pt x="0" y="0"/>
                    </a:lnTo>
                    <a:close/>
                  </a:path>
                </a:pathLst>
              </a:custGeom>
              <a:grpFill/>
              <a:ln w="12700">
                <a:solidFill>
                  <a:srgbClr val="000000"/>
                </a:solidFill>
                <a:prstDash val="solid"/>
                <a:round/>
                <a:headEnd/>
                <a:tailEnd/>
              </a:ln>
            </p:spPr>
            <p:txBody>
              <a:bodyPr/>
              <a:lstStyle/>
              <a:p>
                <a:endParaRPr lang="en-US"/>
              </a:p>
            </p:txBody>
          </p:sp>
          <p:sp>
            <p:nvSpPr>
              <p:cNvPr id="8221" name="Freeform 79"/>
              <p:cNvSpPr>
                <a:spLocks noChangeAspect="1"/>
              </p:cNvSpPr>
              <p:nvPr/>
            </p:nvSpPr>
            <p:spPr bwMode="auto">
              <a:xfrm rot="-275205">
                <a:off x="7653" y="15228"/>
                <a:ext cx="19" cy="4"/>
              </a:xfrm>
              <a:custGeom>
                <a:avLst/>
                <a:gdLst>
                  <a:gd name="T0" fmla="*/ 0 w 16"/>
                  <a:gd name="T1" fmla="*/ 0 h 3"/>
                  <a:gd name="T2" fmla="*/ 8 w 16"/>
                  <a:gd name="T3" fmla="*/ 4 h 3"/>
                  <a:gd name="T4" fmla="*/ 19 w 16"/>
                  <a:gd name="T5" fmla="*/ 3 h 3"/>
                  <a:gd name="T6" fmla="*/ 0 60000 65536"/>
                  <a:gd name="T7" fmla="*/ 0 60000 65536"/>
                  <a:gd name="T8" fmla="*/ 0 60000 65536"/>
                  <a:gd name="T9" fmla="*/ 0 w 16"/>
                  <a:gd name="T10" fmla="*/ 0 h 3"/>
                  <a:gd name="T11" fmla="*/ 16 w 16"/>
                  <a:gd name="T12" fmla="*/ 3 h 3"/>
                </a:gdLst>
                <a:ahLst/>
                <a:cxnLst>
                  <a:cxn ang="T6">
                    <a:pos x="T0" y="T1"/>
                  </a:cxn>
                  <a:cxn ang="T7">
                    <a:pos x="T2" y="T3"/>
                  </a:cxn>
                  <a:cxn ang="T8">
                    <a:pos x="T4" y="T5"/>
                  </a:cxn>
                </a:cxnLst>
                <a:rect l="T9" t="T10" r="T11" b="T12"/>
                <a:pathLst>
                  <a:path w="16" h="3">
                    <a:moveTo>
                      <a:pt x="0" y="0"/>
                    </a:moveTo>
                    <a:lnTo>
                      <a:pt x="7" y="3"/>
                    </a:lnTo>
                    <a:lnTo>
                      <a:pt x="16" y="2"/>
                    </a:lnTo>
                  </a:path>
                </a:pathLst>
              </a:custGeom>
              <a:grpFill/>
              <a:ln w="12700">
                <a:solidFill>
                  <a:srgbClr val="000000"/>
                </a:solidFill>
                <a:prstDash val="solid"/>
                <a:round/>
                <a:headEnd/>
                <a:tailEnd/>
              </a:ln>
            </p:spPr>
            <p:txBody>
              <a:bodyPr/>
              <a:lstStyle/>
              <a:p>
                <a:endParaRPr lang="en-US"/>
              </a:p>
            </p:txBody>
          </p:sp>
          <p:sp>
            <p:nvSpPr>
              <p:cNvPr id="8222" name="Freeform 80"/>
              <p:cNvSpPr>
                <a:spLocks noChangeAspect="1"/>
              </p:cNvSpPr>
              <p:nvPr/>
            </p:nvSpPr>
            <p:spPr bwMode="auto">
              <a:xfrm rot="-275205">
                <a:off x="7653" y="15228"/>
                <a:ext cx="19" cy="4"/>
              </a:xfrm>
              <a:custGeom>
                <a:avLst/>
                <a:gdLst>
                  <a:gd name="T0" fmla="*/ 0 w 16"/>
                  <a:gd name="T1" fmla="*/ 0 h 3"/>
                  <a:gd name="T2" fmla="*/ 8 w 16"/>
                  <a:gd name="T3" fmla="*/ 4 h 3"/>
                  <a:gd name="T4" fmla="*/ 19 w 16"/>
                  <a:gd name="T5" fmla="*/ 3 h 3"/>
                  <a:gd name="T6" fmla="*/ 0 60000 65536"/>
                  <a:gd name="T7" fmla="*/ 0 60000 65536"/>
                  <a:gd name="T8" fmla="*/ 0 60000 65536"/>
                  <a:gd name="T9" fmla="*/ 0 w 16"/>
                  <a:gd name="T10" fmla="*/ 0 h 3"/>
                  <a:gd name="T11" fmla="*/ 16 w 16"/>
                  <a:gd name="T12" fmla="*/ 3 h 3"/>
                </a:gdLst>
                <a:ahLst/>
                <a:cxnLst>
                  <a:cxn ang="T6">
                    <a:pos x="T0" y="T1"/>
                  </a:cxn>
                  <a:cxn ang="T7">
                    <a:pos x="T2" y="T3"/>
                  </a:cxn>
                  <a:cxn ang="T8">
                    <a:pos x="T4" y="T5"/>
                  </a:cxn>
                </a:cxnLst>
                <a:rect l="T9" t="T10" r="T11" b="T12"/>
                <a:pathLst>
                  <a:path w="16" h="3">
                    <a:moveTo>
                      <a:pt x="0" y="0"/>
                    </a:moveTo>
                    <a:lnTo>
                      <a:pt x="7" y="3"/>
                    </a:lnTo>
                    <a:lnTo>
                      <a:pt x="16" y="2"/>
                    </a:lnTo>
                  </a:path>
                </a:pathLst>
              </a:custGeom>
              <a:grpFill/>
              <a:ln w="12700">
                <a:solidFill>
                  <a:srgbClr val="000000"/>
                </a:solidFill>
                <a:prstDash val="solid"/>
                <a:round/>
                <a:headEnd/>
                <a:tailEnd/>
              </a:ln>
            </p:spPr>
            <p:txBody>
              <a:bodyPr/>
              <a:lstStyle/>
              <a:p>
                <a:endParaRPr lang="en-US"/>
              </a:p>
            </p:txBody>
          </p:sp>
          <p:sp>
            <p:nvSpPr>
              <p:cNvPr id="8223" name="Freeform 81"/>
              <p:cNvSpPr>
                <a:spLocks noChangeAspect="1"/>
              </p:cNvSpPr>
              <p:nvPr/>
            </p:nvSpPr>
            <p:spPr bwMode="auto">
              <a:xfrm rot="-275205">
                <a:off x="7684" y="15137"/>
                <a:ext cx="109" cy="201"/>
              </a:xfrm>
              <a:custGeom>
                <a:avLst/>
                <a:gdLst>
                  <a:gd name="T0" fmla="*/ 5 w 91"/>
                  <a:gd name="T1" fmla="*/ 0 h 173"/>
                  <a:gd name="T2" fmla="*/ 0 w 91"/>
                  <a:gd name="T3" fmla="*/ 3 h 173"/>
                  <a:gd name="T4" fmla="*/ 2 w 91"/>
                  <a:gd name="T5" fmla="*/ 23 h 173"/>
                  <a:gd name="T6" fmla="*/ 8 w 91"/>
                  <a:gd name="T7" fmla="*/ 42 h 173"/>
                  <a:gd name="T8" fmla="*/ 16 w 91"/>
                  <a:gd name="T9" fmla="*/ 62 h 173"/>
                  <a:gd name="T10" fmla="*/ 20 w 91"/>
                  <a:gd name="T11" fmla="*/ 84 h 173"/>
                  <a:gd name="T12" fmla="*/ 25 w 91"/>
                  <a:gd name="T13" fmla="*/ 95 h 173"/>
                  <a:gd name="T14" fmla="*/ 32 w 91"/>
                  <a:gd name="T15" fmla="*/ 107 h 173"/>
                  <a:gd name="T16" fmla="*/ 50 w 91"/>
                  <a:gd name="T17" fmla="*/ 135 h 173"/>
                  <a:gd name="T18" fmla="*/ 54 w 91"/>
                  <a:gd name="T19" fmla="*/ 144 h 173"/>
                  <a:gd name="T20" fmla="*/ 54 w 91"/>
                  <a:gd name="T21" fmla="*/ 155 h 173"/>
                  <a:gd name="T22" fmla="*/ 53 w 91"/>
                  <a:gd name="T23" fmla="*/ 179 h 173"/>
                  <a:gd name="T24" fmla="*/ 57 w 91"/>
                  <a:gd name="T25" fmla="*/ 192 h 173"/>
                  <a:gd name="T26" fmla="*/ 66 w 91"/>
                  <a:gd name="T27" fmla="*/ 201 h 173"/>
                  <a:gd name="T28" fmla="*/ 72 w 91"/>
                  <a:gd name="T29" fmla="*/ 198 h 173"/>
                  <a:gd name="T30" fmla="*/ 78 w 91"/>
                  <a:gd name="T31" fmla="*/ 178 h 173"/>
                  <a:gd name="T32" fmla="*/ 86 w 91"/>
                  <a:gd name="T33" fmla="*/ 175 h 173"/>
                  <a:gd name="T34" fmla="*/ 95 w 91"/>
                  <a:gd name="T35" fmla="*/ 175 h 173"/>
                  <a:gd name="T36" fmla="*/ 98 w 91"/>
                  <a:gd name="T37" fmla="*/ 171 h 173"/>
                  <a:gd name="T38" fmla="*/ 99 w 91"/>
                  <a:gd name="T39" fmla="*/ 167 h 173"/>
                  <a:gd name="T40" fmla="*/ 96 w 91"/>
                  <a:gd name="T41" fmla="*/ 158 h 173"/>
                  <a:gd name="T42" fmla="*/ 93 w 91"/>
                  <a:gd name="T43" fmla="*/ 151 h 173"/>
                  <a:gd name="T44" fmla="*/ 95 w 91"/>
                  <a:gd name="T45" fmla="*/ 146 h 173"/>
                  <a:gd name="T46" fmla="*/ 107 w 91"/>
                  <a:gd name="T47" fmla="*/ 138 h 173"/>
                  <a:gd name="T48" fmla="*/ 109 w 91"/>
                  <a:gd name="T49" fmla="*/ 128 h 173"/>
                  <a:gd name="T50" fmla="*/ 108 w 91"/>
                  <a:gd name="T51" fmla="*/ 119 h 173"/>
                  <a:gd name="T52" fmla="*/ 103 w 91"/>
                  <a:gd name="T53" fmla="*/ 109 h 173"/>
                  <a:gd name="T54" fmla="*/ 80 w 91"/>
                  <a:gd name="T55" fmla="*/ 85 h 173"/>
                  <a:gd name="T56" fmla="*/ 60 w 91"/>
                  <a:gd name="T57" fmla="*/ 59 h 173"/>
                  <a:gd name="T58" fmla="*/ 61 w 91"/>
                  <a:gd name="T59" fmla="*/ 42 h 173"/>
                  <a:gd name="T60" fmla="*/ 61 w 91"/>
                  <a:gd name="T61" fmla="*/ 31 h 173"/>
                  <a:gd name="T62" fmla="*/ 57 w 91"/>
                  <a:gd name="T63" fmla="*/ 23 h 173"/>
                  <a:gd name="T64" fmla="*/ 50 w 91"/>
                  <a:gd name="T65" fmla="*/ 13 h 173"/>
                  <a:gd name="T66" fmla="*/ 37 w 91"/>
                  <a:gd name="T67" fmla="*/ 5 h 173"/>
                  <a:gd name="T68" fmla="*/ 5 w 91"/>
                  <a:gd name="T69" fmla="*/ 0 h 1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173"/>
                  <a:gd name="T107" fmla="*/ 91 w 91"/>
                  <a:gd name="T108" fmla="*/ 173 h 1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173">
                    <a:moveTo>
                      <a:pt x="4" y="0"/>
                    </a:moveTo>
                    <a:lnTo>
                      <a:pt x="0" y="3"/>
                    </a:lnTo>
                    <a:lnTo>
                      <a:pt x="2" y="20"/>
                    </a:lnTo>
                    <a:lnTo>
                      <a:pt x="7" y="36"/>
                    </a:lnTo>
                    <a:lnTo>
                      <a:pt x="13" y="53"/>
                    </a:lnTo>
                    <a:lnTo>
                      <a:pt x="17" y="72"/>
                    </a:lnTo>
                    <a:lnTo>
                      <a:pt x="21" y="82"/>
                    </a:lnTo>
                    <a:lnTo>
                      <a:pt x="27" y="92"/>
                    </a:lnTo>
                    <a:lnTo>
                      <a:pt x="42" y="116"/>
                    </a:lnTo>
                    <a:lnTo>
                      <a:pt x="45" y="124"/>
                    </a:lnTo>
                    <a:lnTo>
                      <a:pt x="45" y="133"/>
                    </a:lnTo>
                    <a:lnTo>
                      <a:pt x="44" y="154"/>
                    </a:lnTo>
                    <a:lnTo>
                      <a:pt x="48" y="165"/>
                    </a:lnTo>
                    <a:lnTo>
                      <a:pt x="55" y="173"/>
                    </a:lnTo>
                    <a:lnTo>
                      <a:pt x="60" y="170"/>
                    </a:lnTo>
                    <a:lnTo>
                      <a:pt x="65" y="153"/>
                    </a:lnTo>
                    <a:lnTo>
                      <a:pt x="72" y="151"/>
                    </a:lnTo>
                    <a:lnTo>
                      <a:pt x="79" y="151"/>
                    </a:lnTo>
                    <a:lnTo>
                      <a:pt x="82" y="147"/>
                    </a:lnTo>
                    <a:lnTo>
                      <a:pt x="83" y="144"/>
                    </a:lnTo>
                    <a:lnTo>
                      <a:pt x="80" y="136"/>
                    </a:lnTo>
                    <a:lnTo>
                      <a:pt x="78" y="130"/>
                    </a:lnTo>
                    <a:lnTo>
                      <a:pt x="79" y="126"/>
                    </a:lnTo>
                    <a:lnTo>
                      <a:pt x="89" y="119"/>
                    </a:lnTo>
                    <a:lnTo>
                      <a:pt x="91" y="110"/>
                    </a:lnTo>
                    <a:lnTo>
                      <a:pt x="90" y="102"/>
                    </a:lnTo>
                    <a:lnTo>
                      <a:pt x="86" y="94"/>
                    </a:lnTo>
                    <a:lnTo>
                      <a:pt x="67" y="73"/>
                    </a:lnTo>
                    <a:lnTo>
                      <a:pt x="50" y="51"/>
                    </a:lnTo>
                    <a:lnTo>
                      <a:pt x="51" y="36"/>
                    </a:lnTo>
                    <a:lnTo>
                      <a:pt x="51" y="27"/>
                    </a:lnTo>
                    <a:lnTo>
                      <a:pt x="48" y="20"/>
                    </a:lnTo>
                    <a:lnTo>
                      <a:pt x="42" y="11"/>
                    </a:lnTo>
                    <a:lnTo>
                      <a:pt x="31" y="4"/>
                    </a:lnTo>
                    <a:lnTo>
                      <a:pt x="4" y="0"/>
                    </a:lnTo>
                    <a:close/>
                  </a:path>
                </a:pathLst>
              </a:custGeom>
              <a:grpFill/>
              <a:ln w="12700">
                <a:solidFill>
                  <a:srgbClr val="000000"/>
                </a:solidFill>
                <a:prstDash val="solid"/>
                <a:round/>
                <a:headEnd/>
                <a:tailEnd/>
              </a:ln>
            </p:spPr>
            <p:txBody>
              <a:bodyPr/>
              <a:lstStyle/>
              <a:p>
                <a:endParaRPr lang="en-US"/>
              </a:p>
            </p:txBody>
          </p:sp>
          <p:sp>
            <p:nvSpPr>
              <p:cNvPr id="8224" name="Freeform 82"/>
              <p:cNvSpPr>
                <a:spLocks noChangeAspect="1"/>
              </p:cNvSpPr>
              <p:nvPr/>
            </p:nvSpPr>
            <p:spPr bwMode="auto">
              <a:xfrm rot="-275205">
                <a:off x="7820" y="15326"/>
                <a:ext cx="103" cy="106"/>
              </a:xfrm>
              <a:custGeom>
                <a:avLst/>
                <a:gdLst>
                  <a:gd name="T0" fmla="*/ 19 w 87"/>
                  <a:gd name="T1" fmla="*/ 2 h 91"/>
                  <a:gd name="T2" fmla="*/ 32 w 87"/>
                  <a:gd name="T3" fmla="*/ 12 h 91"/>
                  <a:gd name="T4" fmla="*/ 38 w 87"/>
                  <a:gd name="T5" fmla="*/ 13 h 91"/>
                  <a:gd name="T6" fmla="*/ 46 w 87"/>
                  <a:gd name="T7" fmla="*/ 12 h 91"/>
                  <a:gd name="T8" fmla="*/ 58 w 87"/>
                  <a:gd name="T9" fmla="*/ 6 h 91"/>
                  <a:gd name="T10" fmla="*/ 71 w 87"/>
                  <a:gd name="T11" fmla="*/ 7 h 91"/>
                  <a:gd name="T12" fmla="*/ 90 w 87"/>
                  <a:gd name="T13" fmla="*/ 17 h 91"/>
                  <a:gd name="T14" fmla="*/ 96 w 87"/>
                  <a:gd name="T15" fmla="*/ 27 h 91"/>
                  <a:gd name="T16" fmla="*/ 99 w 87"/>
                  <a:gd name="T17" fmla="*/ 37 h 91"/>
                  <a:gd name="T18" fmla="*/ 103 w 87"/>
                  <a:gd name="T19" fmla="*/ 63 h 91"/>
                  <a:gd name="T20" fmla="*/ 88 w 87"/>
                  <a:gd name="T21" fmla="*/ 58 h 91"/>
                  <a:gd name="T22" fmla="*/ 75 w 87"/>
                  <a:gd name="T23" fmla="*/ 57 h 91"/>
                  <a:gd name="T24" fmla="*/ 72 w 87"/>
                  <a:gd name="T25" fmla="*/ 65 h 91"/>
                  <a:gd name="T26" fmla="*/ 78 w 87"/>
                  <a:gd name="T27" fmla="*/ 72 h 91"/>
                  <a:gd name="T28" fmla="*/ 97 w 87"/>
                  <a:gd name="T29" fmla="*/ 83 h 91"/>
                  <a:gd name="T30" fmla="*/ 102 w 87"/>
                  <a:gd name="T31" fmla="*/ 89 h 91"/>
                  <a:gd name="T32" fmla="*/ 99 w 87"/>
                  <a:gd name="T33" fmla="*/ 100 h 91"/>
                  <a:gd name="T34" fmla="*/ 95 w 87"/>
                  <a:gd name="T35" fmla="*/ 104 h 91"/>
                  <a:gd name="T36" fmla="*/ 89 w 87"/>
                  <a:gd name="T37" fmla="*/ 101 h 91"/>
                  <a:gd name="T38" fmla="*/ 77 w 87"/>
                  <a:gd name="T39" fmla="*/ 100 h 91"/>
                  <a:gd name="T40" fmla="*/ 64 w 87"/>
                  <a:gd name="T41" fmla="*/ 106 h 91"/>
                  <a:gd name="T42" fmla="*/ 51 w 87"/>
                  <a:gd name="T43" fmla="*/ 103 h 91"/>
                  <a:gd name="T44" fmla="*/ 45 w 87"/>
                  <a:gd name="T45" fmla="*/ 99 h 91"/>
                  <a:gd name="T46" fmla="*/ 43 w 87"/>
                  <a:gd name="T47" fmla="*/ 93 h 91"/>
                  <a:gd name="T48" fmla="*/ 45 w 87"/>
                  <a:gd name="T49" fmla="*/ 77 h 91"/>
                  <a:gd name="T50" fmla="*/ 37 w 87"/>
                  <a:gd name="T51" fmla="*/ 63 h 91"/>
                  <a:gd name="T52" fmla="*/ 21 w 87"/>
                  <a:gd name="T53" fmla="*/ 36 h 91"/>
                  <a:gd name="T54" fmla="*/ 22 w 87"/>
                  <a:gd name="T55" fmla="*/ 22 h 91"/>
                  <a:gd name="T56" fmla="*/ 19 w 87"/>
                  <a:gd name="T57" fmla="*/ 15 h 91"/>
                  <a:gd name="T58" fmla="*/ 11 w 87"/>
                  <a:gd name="T59" fmla="*/ 13 h 91"/>
                  <a:gd name="T60" fmla="*/ 5 w 87"/>
                  <a:gd name="T61" fmla="*/ 8 h 91"/>
                  <a:gd name="T62" fmla="*/ 0 w 87"/>
                  <a:gd name="T63" fmla="*/ 0 h 91"/>
                  <a:gd name="T64" fmla="*/ 19 w 87"/>
                  <a:gd name="T65" fmla="*/ 2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91"/>
                  <a:gd name="T101" fmla="*/ 87 w 87"/>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91">
                    <a:moveTo>
                      <a:pt x="16" y="2"/>
                    </a:moveTo>
                    <a:lnTo>
                      <a:pt x="27" y="10"/>
                    </a:lnTo>
                    <a:lnTo>
                      <a:pt x="32" y="11"/>
                    </a:lnTo>
                    <a:lnTo>
                      <a:pt x="39" y="10"/>
                    </a:lnTo>
                    <a:lnTo>
                      <a:pt x="49" y="5"/>
                    </a:lnTo>
                    <a:lnTo>
                      <a:pt x="60" y="6"/>
                    </a:lnTo>
                    <a:lnTo>
                      <a:pt x="76" y="15"/>
                    </a:lnTo>
                    <a:lnTo>
                      <a:pt x="81" y="23"/>
                    </a:lnTo>
                    <a:lnTo>
                      <a:pt x="84" y="32"/>
                    </a:lnTo>
                    <a:lnTo>
                      <a:pt x="87" y="54"/>
                    </a:lnTo>
                    <a:lnTo>
                      <a:pt x="74" y="50"/>
                    </a:lnTo>
                    <a:lnTo>
                      <a:pt x="63" y="49"/>
                    </a:lnTo>
                    <a:lnTo>
                      <a:pt x="61" y="56"/>
                    </a:lnTo>
                    <a:lnTo>
                      <a:pt x="66" y="62"/>
                    </a:lnTo>
                    <a:lnTo>
                      <a:pt x="82" y="71"/>
                    </a:lnTo>
                    <a:lnTo>
                      <a:pt x="86" y="76"/>
                    </a:lnTo>
                    <a:lnTo>
                      <a:pt x="84" y="86"/>
                    </a:lnTo>
                    <a:lnTo>
                      <a:pt x="80" y="89"/>
                    </a:lnTo>
                    <a:lnTo>
                      <a:pt x="75" y="87"/>
                    </a:lnTo>
                    <a:lnTo>
                      <a:pt x="65" y="86"/>
                    </a:lnTo>
                    <a:lnTo>
                      <a:pt x="54" y="91"/>
                    </a:lnTo>
                    <a:lnTo>
                      <a:pt x="43" y="88"/>
                    </a:lnTo>
                    <a:lnTo>
                      <a:pt x="38" y="85"/>
                    </a:lnTo>
                    <a:lnTo>
                      <a:pt x="36" y="80"/>
                    </a:lnTo>
                    <a:lnTo>
                      <a:pt x="38" y="66"/>
                    </a:lnTo>
                    <a:lnTo>
                      <a:pt x="31" y="54"/>
                    </a:lnTo>
                    <a:lnTo>
                      <a:pt x="18" y="31"/>
                    </a:lnTo>
                    <a:lnTo>
                      <a:pt x="19" y="19"/>
                    </a:lnTo>
                    <a:lnTo>
                      <a:pt x="16" y="13"/>
                    </a:lnTo>
                    <a:lnTo>
                      <a:pt x="9" y="11"/>
                    </a:lnTo>
                    <a:lnTo>
                      <a:pt x="4" y="7"/>
                    </a:lnTo>
                    <a:lnTo>
                      <a:pt x="0" y="0"/>
                    </a:lnTo>
                    <a:lnTo>
                      <a:pt x="16" y="2"/>
                    </a:lnTo>
                    <a:close/>
                  </a:path>
                </a:pathLst>
              </a:custGeom>
              <a:grpFill/>
              <a:ln w="12700">
                <a:solidFill>
                  <a:srgbClr val="000000"/>
                </a:solidFill>
                <a:prstDash val="solid"/>
                <a:round/>
                <a:headEnd/>
                <a:tailEnd/>
              </a:ln>
            </p:spPr>
            <p:txBody>
              <a:bodyPr/>
              <a:lstStyle/>
              <a:p>
                <a:endParaRPr lang="en-US"/>
              </a:p>
            </p:txBody>
          </p:sp>
          <p:sp>
            <p:nvSpPr>
              <p:cNvPr id="8225" name="Freeform 83"/>
              <p:cNvSpPr>
                <a:spLocks noChangeAspect="1"/>
              </p:cNvSpPr>
              <p:nvPr/>
            </p:nvSpPr>
            <p:spPr bwMode="auto">
              <a:xfrm rot="-275205">
                <a:off x="7789" y="15375"/>
                <a:ext cx="68" cy="69"/>
              </a:xfrm>
              <a:custGeom>
                <a:avLst/>
                <a:gdLst>
                  <a:gd name="T0" fmla="*/ 68 w 58"/>
                  <a:gd name="T1" fmla="*/ 69 h 58"/>
                  <a:gd name="T2" fmla="*/ 53 w 58"/>
                  <a:gd name="T3" fmla="*/ 64 h 58"/>
                  <a:gd name="T4" fmla="*/ 39 w 58"/>
                  <a:gd name="T5" fmla="*/ 58 h 58"/>
                  <a:gd name="T6" fmla="*/ 30 w 58"/>
                  <a:gd name="T7" fmla="*/ 56 h 58"/>
                  <a:gd name="T8" fmla="*/ 20 w 58"/>
                  <a:gd name="T9" fmla="*/ 55 h 58"/>
                  <a:gd name="T10" fmla="*/ 19 w 58"/>
                  <a:gd name="T11" fmla="*/ 64 h 58"/>
                  <a:gd name="T12" fmla="*/ 9 w 58"/>
                  <a:gd name="T13" fmla="*/ 59 h 58"/>
                  <a:gd name="T14" fmla="*/ 12 w 58"/>
                  <a:gd name="T15" fmla="*/ 49 h 58"/>
                  <a:gd name="T16" fmla="*/ 13 w 58"/>
                  <a:gd name="T17" fmla="*/ 39 h 58"/>
                  <a:gd name="T18" fmla="*/ 0 w 58"/>
                  <a:gd name="T19" fmla="*/ 20 h 58"/>
                  <a:gd name="T20" fmla="*/ 0 w 58"/>
                  <a:gd name="T21" fmla="*/ 11 h 58"/>
                  <a:gd name="T22" fmla="*/ 4 w 58"/>
                  <a:gd name="T23" fmla="*/ 2 h 58"/>
                  <a:gd name="T24" fmla="*/ 15 w 58"/>
                  <a:gd name="T25" fmla="*/ 0 h 58"/>
                  <a:gd name="T26" fmla="*/ 23 w 58"/>
                  <a:gd name="T27" fmla="*/ 5 h 58"/>
                  <a:gd name="T28" fmla="*/ 46 w 58"/>
                  <a:gd name="T29" fmla="*/ 19 h 58"/>
                  <a:gd name="T30" fmla="*/ 68 w 58"/>
                  <a:gd name="T31" fmla="*/ 6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58"/>
                  <a:gd name="T50" fmla="*/ 58 w 5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58">
                    <a:moveTo>
                      <a:pt x="58" y="58"/>
                    </a:moveTo>
                    <a:lnTo>
                      <a:pt x="45" y="54"/>
                    </a:lnTo>
                    <a:lnTo>
                      <a:pt x="33" y="49"/>
                    </a:lnTo>
                    <a:lnTo>
                      <a:pt x="26" y="47"/>
                    </a:lnTo>
                    <a:lnTo>
                      <a:pt x="17" y="46"/>
                    </a:lnTo>
                    <a:lnTo>
                      <a:pt x="16" y="54"/>
                    </a:lnTo>
                    <a:lnTo>
                      <a:pt x="8" y="50"/>
                    </a:lnTo>
                    <a:lnTo>
                      <a:pt x="10" y="41"/>
                    </a:lnTo>
                    <a:lnTo>
                      <a:pt x="11" y="33"/>
                    </a:lnTo>
                    <a:lnTo>
                      <a:pt x="0" y="17"/>
                    </a:lnTo>
                    <a:lnTo>
                      <a:pt x="0" y="9"/>
                    </a:lnTo>
                    <a:lnTo>
                      <a:pt x="3" y="2"/>
                    </a:lnTo>
                    <a:lnTo>
                      <a:pt x="13" y="0"/>
                    </a:lnTo>
                    <a:lnTo>
                      <a:pt x="20" y="4"/>
                    </a:lnTo>
                    <a:lnTo>
                      <a:pt x="39" y="16"/>
                    </a:lnTo>
                    <a:lnTo>
                      <a:pt x="58" y="58"/>
                    </a:lnTo>
                    <a:close/>
                  </a:path>
                </a:pathLst>
              </a:custGeom>
              <a:grpFill/>
              <a:ln w="12700">
                <a:solidFill>
                  <a:srgbClr val="000000"/>
                </a:solidFill>
                <a:prstDash val="solid"/>
                <a:round/>
                <a:headEnd/>
                <a:tailEnd/>
              </a:ln>
            </p:spPr>
            <p:txBody>
              <a:bodyPr/>
              <a:lstStyle/>
              <a:p>
                <a:endParaRPr lang="en-US"/>
              </a:p>
            </p:txBody>
          </p:sp>
          <p:sp>
            <p:nvSpPr>
              <p:cNvPr id="8226" name="Freeform 84"/>
              <p:cNvSpPr>
                <a:spLocks noChangeAspect="1"/>
              </p:cNvSpPr>
              <p:nvPr/>
            </p:nvSpPr>
            <p:spPr bwMode="auto">
              <a:xfrm rot="-275205">
                <a:off x="7789" y="15375"/>
                <a:ext cx="68" cy="69"/>
              </a:xfrm>
              <a:custGeom>
                <a:avLst/>
                <a:gdLst>
                  <a:gd name="T0" fmla="*/ 68 w 58"/>
                  <a:gd name="T1" fmla="*/ 69 h 58"/>
                  <a:gd name="T2" fmla="*/ 53 w 58"/>
                  <a:gd name="T3" fmla="*/ 64 h 58"/>
                  <a:gd name="T4" fmla="*/ 39 w 58"/>
                  <a:gd name="T5" fmla="*/ 58 h 58"/>
                  <a:gd name="T6" fmla="*/ 30 w 58"/>
                  <a:gd name="T7" fmla="*/ 56 h 58"/>
                  <a:gd name="T8" fmla="*/ 20 w 58"/>
                  <a:gd name="T9" fmla="*/ 55 h 58"/>
                  <a:gd name="T10" fmla="*/ 19 w 58"/>
                  <a:gd name="T11" fmla="*/ 64 h 58"/>
                  <a:gd name="T12" fmla="*/ 9 w 58"/>
                  <a:gd name="T13" fmla="*/ 59 h 58"/>
                  <a:gd name="T14" fmla="*/ 12 w 58"/>
                  <a:gd name="T15" fmla="*/ 49 h 58"/>
                  <a:gd name="T16" fmla="*/ 13 w 58"/>
                  <a:gd name="T17" fmla="*/ 39 h 58"/>
                  <a:gd name="T18" fmla="*/ 0 w 58"/>
                  <a:gd name="T19" fmla="*/ 20 h 58"/>
                  <a:gd name="T20" fmla="*/ 0 w 58"/>
                  <a:gd name="T21" fmla="*/ 11 h 58"/>
                  <a:gd name="T22" fmla="*/ 4 w 58"/>
                  <a:gd name="T23" fmla="*/ 2 h 58"/>
                  <a:gd name="T24" fmla="*/ 15 w 58"/>
                  <a:gd name="T25" fmla="*/ 0 h 58"/>
                  <a:gd name="T26" fmla="*/ 23 w 58"/>
                  <a:gd name="T27" fmla="*/ 5 h 58"/>
                  <a:gd name="T28" fmla="*/ 46 w 58"/>
                  <a:gd name="T29" fmla="*/ 1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58" y="58"/>
                    </a:moveTo>
                    <a:lnTo>
                      <a:pt x="45" y="54"/>
                    </a:lnTo>
                    <a:lnTo>
                      <a:pt x="33" y="49"/>
                    </a:lnTo>
                    <a:lnTo>
                      <a:pt x="26" y="47"/>
                    </a:lnTo>
                    <a:lnTo>
                      <a:pt x="17" y="46"/>
                    </a:lnTo>
                    <a:lnTo>
                      <a:pt x="16" y="54"/>
                    </a:lnTo>
                    <a:lnTo>
                      <a:pt x="8" y="50"/>
                    </a:lnTo>
                    <a:lnTo>
                      <a:pt x="10" y="41"/>
                    </a:lnTo>
                    <a:lnTo>
                      <a:pt x="11" y="33"/>
                    </a:lnTo>
                    <a:lnTo>
                      <a:pt x="0" y="17"/>
                    </a:lnTo>
                    <a:lnTo>
                      <a:pt x="0" y="9"/>
                    </a:lnTo>
                    <a:lnTo>
                      <a:pt x="3" y="2"/>
                    </a:lnTo>
                    <a:lnTo>
                      <a:pt x="13" y="0"/>
                    </a:lnTo>
                    <a:lnTo>
                      <a:pt x="20" y="4"/>
                    </a:lnTo>
                    <a:lnTo>
                      <a:pt x="39" y="16"/>
                    </a:lnTo>
                  </a:path>
                </a:pathLst>
              </a:custGeom>
              <a:grpFill/>
              <a:ln w="12700">
                <a:solidFill>
                  <a:srgbClr val="000000"/>
                </a:solidFill>
                <a:prstDash val="solid"/>
                <a:round/>
                <a:headEnd/>
                <a:tailEnd/>
              </a:ln>
            </p:spPr>
            <p:txBody>
              <a:bodyPr/>
              <a:lstStyle/>
              <a:p>
                <a:endParaRPr lang="en-US"/>
              </a:p>
            </p:txBody>
          </p:sp>
          <p:sp>
            <p:nvSpPr>
              <p:cNvPr id="8227" name="Freeform 85"/>
              <p:cNvSpPr>
                <a:spLocks noChangeAspect="1"/>
              </p:cNvSpPr>
              <p:nvPr/>
            </p:nvSpPr>
            <p:spPr bwMode="auto">
              <a:xfrm rot="-275205">
                <a:off x="7789" y="15375"/>
                <a:ext cx="68" cy="69"/>
              </a:xfrm>
              <a:custGeom>
                <a:avLst/>
                <a:gdLst>
                  <a:gd name="T0" fmla="*/ 68 w 58"/>
                  <a:gd name="T1" fmla="*/ 69 h 58"/>
                  <a:gd name="T2" fmla="*/ 53 w 58"/>
                  <a:gd name="T3" fmla="*/ 64 h 58"/>
                  <a:gd name="T4" fmla="*/ 39 w 58"/>
                  <a:gd name="T5" fmla="*/ 58 h 58"/>
                  <a:gd name="T6" fmla="*/ 30 w 58"/>
                  <a:gd name="T7" fmla="*/ 56 h 58"/>
                  <a:gd name="T8" fmla="*/ 20 w 58"/>
                  <a:gd name="T9" fmla="*/ 55 h 58"/>
                  <a:gd name="T10" fmla="*/ 19 w 58"/>
                  <a:gd name="T11" fmla="*/ 64 h 58"/>
                  <a:gd name="T12" fmla="*/ 9 w 58"/>
                  <a:gd name="T13" fmla="*/ 59 h 58"/>
                  <a:gd name="T14" fmla="*/ 12 w 58"/>
                  <a:gd name="T15" fmla="*/ 49 h 58"/>
                  <a:gd name="T16" fmla="*/ 13 w 58"/>
                  <a:gd name="T17" fmla="*/ 39 h 58"/>
                  <a:gd name="T18" fmla="*/ 0 w 58"/>
                  <a:gd name="T19" fmla="*/ 20 h 58"/>
                  <a:gd name="T20" fmla="*/ 0 w 58"/>
                  <a:gd name="T21" fmla="*/ 11 h 58"/>
                  <a:gd name="T22" fmla="*/ 4 w 58"/>
                  <a:gd name="T23" fmla="*/ 2 h 58"/>
                  <a:gd name="T24" fmla="*/ 15 w 58"/>
                  <a:gd name="T25" fmla="*/ 0 h 58"/>
                  <a:gd name="T26" fmla="*/ 23 w 58"/>
                  <a:gd name="T27" fmla="*/ 5 h 58"/>
                  <a:gd name="T28" fmla="*/ 46 w 58"/>
                  <a:gd name="T29" fmla="*/ 1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58" y="58"/>
                    </a:moveTo>
                    <a:lnTo>
                      <a:pt x="45" y="54"/>
                    </a:lnTo>
                    <a:lnTo>
                      <a:pt x="33" y="49"/>
                    </a:lnTo>
                    <a:lnTo>
                      <a:pt x="26" y="47"/>
                    </a:lnTo>
                    <a:lnTo>
                      <a:pt x="17" y="46"/>
                    </a:lnTo>
                    <a:lnTo>
                      <a:pt x="16" y="54"/>
                    </a:lnTo>
                    <a:lnTo>
                      <a:pt x="8" y="50"/>
                    </a:lnTo>
                    <a:lnTo>
                      <a:pt x="10" y="41"/>
                    </a:lnTo>
                    <a:lnTo>
                      <a:pt x="11" y="33"/>
                    </a:lnTo>
                    <a:lnTo>
                      <a:pt x="0" y="17"/>
                    </a:lnTo>
                    <a:lnTo>
                      <a:pt x="0" y="9"/>
                    </a:lnTo>
                    <a:lnTo>
                      <a:pt x="3" y="2"/>
                    </a:lnTo>
                    <a:lnTo>
                      <a:pt x="13" y="0"/>
                    </a:lnTo>
                    <a:lnTo>
                      <a:pt x="20" y="4"/>
                    </a:lnTo>
                    <a:lnTo>
                      <a:pt x="39" y="16"/>
                    </a:lnTo>
                  </a:path>
                </a:pathLst>
              </a:custGeom>
              <a:grpFill/>
              <a:ln w="12700">
                <a:solidFill>
                  <a:srgbClr val="000000"/>
                </a:solidFill>
                <a:prstDash val="solid"/>
                <a:round/>
                <a:headEnd/>
                <a:tailEnd/>
              </a:ln>
            </p:spPr>
            <p:txBody>
              <a:bodyPr/>
              <a:lstStyle/>
              <a:p>
                <a:endParaRPr lang="en-US"/>
              </a:p>
            </p:txBody>
          </p:sp>
          <p:sp>
            <p:nvSpPr>
              <p:cNvPr id="8228" name="Freeform 86"/>
              <p:cNvSpPr>
                <a:spLocks noChangeAspect="1"/>
              </p:cNvSpPr>
              <p:nvPr/>
            </p:nvSpPr>
            <p:spPr bwMode="auto">
              <a:xfrm rot="-275205">
                <a:off x="7807" y="15458"/>
                <a:ext cx="55" cy="50"/>
              </a:xfrm>
              <a:custGeom>
                <a:avLst/>
                <a:gdLst>
                  <a:gd name="T0" fmla="*/ 12 w 46"/>
                  <a:gd name="T1" fmla="*/ 0 h 43"/>
                  <a:gd name="T2" fmla="*/ 32 w 46"/>
                  <a:gd name="T3" fmla="*/ 1 h 43"/>
                  <a:gd name="T4" fmla="*/ 49 w 46"/>
                  <a:gd name="T5" fmla="*/ 14 h 43"/>
                  <a:gd name="T6" fmla="*/ 53 w 46"/>
                  <a:gd name="T7" fmla="*/ 22 h 43"/>
                  <a:gd name="T8" fmla="*/ 55 w 46"/>
                  <a:gd name="T9" fmla="*/ 30 h 43"/>
                  <a:gd name="T10" fmla="*/ 54 w 46"/>
                  <a:gd name="T11" fmla="*/ 40 h 43"/>
                  <a:gd name="T12" fmla="*/ 49 w 46"/>
                  <a:gd name="T13" fmla="*/ 48 h 43"/>
                  <a:gd name="T14" fmla="*/ 44 w 46"/>
                  <a:gd name="T15" fmla="*/ 50 h 43"/>
                  <a:gd name="T16" fmla="*/ 35 w 46"/>
                  <a:gd name="T17" fmla="*/ 50 h 43"/>
                  <a:gd name="T18" fmla="*/ 14 w 46"/>
                  <a:gd name="T19" fmla="*/ 47 h 43"/>
                  <a:gd name="T20" fmla="*/ 19 w 46"/>
                  <a:gd name="T21" fmla="*/ 36 h 43"/>
                  <a:gd name="T22" fmla="*/ 19 w 46"/>
                  <a:gd name="T23" fmla="*/ 27 h 43"/>
                  <a:gd name="T24" fmla="*/ 13 w 46"/>
                  <a:gd name="T25" fmla="*/ 20 h 43"/>
                  <a:gd name="T26" fmla="*/ 2 w 46"/>
                  <a:gd name="T27" fmla="*/ 15 h 43"/>
                  <a:gd name="T28" fmla="*/ 0 w 46"/>
                  <a:gd name="T29" fmla="*/ 9 h 43"/>
                  <a:gd name="T30" fmla="*/ 0 w 46"/>
                  <a:gd name="T31" fmla="*/ 1 h 43"/>
                  <a:gd name="T32" fmla="*/ 12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10" y="0"/>
                    </a:moveTo>
                    <a:lnTo>
                      <a:pt x="27" y="1"/>
                    </a:lnTo>
                    <a:lnTo>
                      <a:pt x="41" y="12"/>
                    </a:lnTo>
                    <a:lnTo>
                      <a:pt x="44" y="19"/>
                    </a:lnTo>
                    <a:lnTo>
                      <a:pt x="46" y="26"/>
                    </a:lnTo>
                    <a:lnTo>
                      <a:pt x="45" y="34"/>
                    </a:lnTo>
                    <a:lnTo>
                      <a:pt x="41" y="41"/>
                    </a:lnTo>
                    <a:lnTo>
                      <a:pt x="37" y="43"/>
                    </a:lnTo>
                    <a:lnTo>
                      <a:pt x="29" y="43"/>
                    </a:lnTo>
                    <a:lnTo>
                      <a:pt x="12" y="40"/>
                    </a:lnTo>
                    <a:lnTo>
                      <a:pt x="16" y="31"/>
                    </a:lnTo>
                    <a:lnTo>
                      <a:pt x="16" y="23"/>
                    </a:lnTo>
                    <a:lnTo>
                      <a:pt x="11" y="17"/>
                    </a:lnTo>
                    <a:lnTo>
                      <a:pt x="2" y="13"/>
                    </a:lnTo>
                    <a:lnTo>
                      <a:pt x="0" y="8"/>
                    </a:lnTo>
                    <a:lnTo>
                      <a:pt x="0" y="1"/>
                    </a:lnTo>
                    <a:lnTo>
                      <a:pt x="10" y="0"/>
                    </a:lnTo>
                    <a:close/>
                  </a:path>
                </a:pathLst>
              </a:custGeom>
              <a:grpFill/>
              <a:ln w="12700">
                <a:solidFill>
                  <a:srgbClr val="000000"/>
                </a:solidFill>
                <a:prstDash val="solid"/>
                <a:round/>
                <a:headEnd/>
                <a:tailEnd/>
              </a:ln>
            </p:spPr>
            <p:txBody>
              <a:bodyPr/>
              <a:lstStyle/>
              <a:p>
                <a:endParaRPr lang="en-US"/>
              </a:p>
            </p:txBody>
          </p:sp>
          <p:sp>
            <p:nvSpPr>
              <p:cNvPr id="8229" name="Freeform 87"/>
              <p:cNvSpPr>
                <a:spLocks noChangeAspect="1"/>
              </p:cNvSpPr>
              <p:nvPr/>
            </p:nvSpPr>
            <p:spPr bwMode="auto">
              <a:xfrm rot="-275205">
                <a:off x="8096" y="15670"/>
                <a:ext cx="41" cy="46"/>
              </a:xfrm>
              <a:custGeom>
                <a:avLst/>
                <a:gdLst>
                  <a:gd name="T0" fmla="*/ 21 w 34"/>
                  <a:gd name="T1" fmla="*/ 45 h 39"/>
                  <a:gd name="T2" fmla="*/ 33 w 34"/>
                  <a:gd name="T3" fmla="*/ 46 h 39"/>
                  <a:gd name="T4" fmla="*/ 31 w 34"/>
                  <a:gd name="T5" fmla="*/ 45 h 39"/>
                  <a:gd name="T6" fmla="*/ 37 w 34"/>
                  <a:gd name="T7" fmla="*/ 24 h 39"/>
                  <a:gd name="T8" fmla="*/ 41 w 34"/>
                  <a:gd name="T9" fmla="*/ 13 h 39"/>
                  <a:gd name="T10" fmla="*/ 35 w 34"/>
                  <a:gd name="T11" fmla="*/ 2 h 39"/>
                  <a:gd name="T12" fmla="*/ 29 w 34"/>
                  <a:gd name="T13" fmla="*/ 0 h 39"/>
                  <a:gd name="T14" fmla="*/ 21 w 34"/>
                  <a:gd name="T15" fmla="*/ 0 h 39"/>
                  <a:gd name="T16" fmla="*/ 6 w 34"/>
                  <a:gd name="T17" fmla="*/ 9 h 39"/>
                  <a:gd name="T18" fmla="*/ 0 w 34"/>
                  <a:gd name="T19" fmla="*/ 31 h 39"/>
                  <a:gd name="T20" fmla="*/ 5 w 34"/>
                  <a:gd name="T21" fmla="*/ 40 h 39"/>
                  <a:gd name="T22" fmla="*/ 17 w 34"/>
                  <a:gd name="T23" fmla="*/ 46 h 39"/>
                  <a:gd name="T24" fmla="*/ 21 w 34"/>
                  <a:gd name="T25" fmla="*/ 45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9"/>
                  <a:gd name="T41" fmla="*/ 34 w 3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9">
                    <a:moveTo>
                      <a:pt x="17" y="38"/>
                    </a:moveTo>
                    <a:lnTo>
                      <a:pt x="27" y="39"/>
                    </a:lnTo>
                    <a:lnTo>
                      <a:pt x="26" y="38"/>
                    </a:lnTo>
                    <a:lnTo>
                      <a:pt x="31" y="20"/>
                    </a:lnTo>
                    <a:lnTo>
                      <a:pt x="34" y="11"/>
                    </a:lnTo>
                    <a:lnTo>
                      <a:pt x="29" y="2"/>
                    </a:lnTo>
                    <a:lnTo>
                      <a:pt x="24" y="0"/>
                    </a:lnTo>
                    <a:lnTo>
                      <a:pt x="17" y="0"/>
                    </a:lnTo>
                    <a:lnTo>
                      <a:pt x="5" y="8"/>
                    </a:lnTo>
                    <a:lnTo>
                      <a:pt x="0" y="26"/>
                    </a:lnTo>
                    <a:lnTo>
                      <a:pt x="4" y="34"/>
                    </a:lnTo>
                    <a:lnTo>
                      <a:pt x="14" y="39"/>
                    </a:lnTo>
                    <a:lnTo>
                      <a:pt x="17" y="38"/>
                    </a:lnTo>
                    <a:close/>
                  </a:path>
                </a:pathLst>
              </a:custGeom>
              <a:grpFill/>
              <a:ln w="12700">
                <a:solidFill>
                  <a:srgbClr val="000000"/>
                </a:solidFill>
                <a:prstDash val="solid"/>
                <a:round/>
                <a:headEnd/>
                <a:tailEnd/>
              </a:ln>
            </p:spPr>
            <p:txBody>
              <a:bodyPr/>
              <a:lstStyle/>
              <a:p>
                <a:endParaRPr lang="en-US"/>
              </a:p>
            </p:txBody>
          </p:sp>
          <p:sp>
            <p:nvSpPr>
              <p:cNvPr id="8230" name="Freeform 88"/>
              <p:cNvSpPr>
                <a:spLocks noChangeAspect="1"/>
              </p:cNvSpPr>
              <p:nvPr/>
            </p:nvSpPr>
            <p:spPr bwMode="auto">
              <a:xfrm rot="-275205">
                <a:off x="8031" y="15442"/>
                <a:ext cx="24" cy="43"/>
              </a:xfrm>
              <a:custGeom>
                <a:avLst/>
                <a:gdLst>
                  <a:gd name="T0" fmla="*/ 19 w 20"/>
                  <a:gd name="T1" fmla="*/ 6 h 37"/>
                  <a:gd name="T2" fmla="*/ 12 w 20"/>
                  <a:gd name="T3" fmla="*/ 0 h 37"/>
                  <a:gd name="T4" fmla="*/ 7 w 20"/>
                  <a:gd name="T5" fmla="*/ 0 h 37"/>
                  <a:gd name="T6" fmla="*/ 6 w 20"/>
                  <a:gd name="T7" fmla="*/ 3 h 37"/>
                  <a:gd name="T8" fmla="*/ 0 w 20"/>
                  <a:gd name="T9" fmla="*/ 23 h 37"/>
                  <a:gd name="T10" fmla="*/ 0 w 20"/>
                  <a:gd name="T11" fmla="*/ 31 h 37"/>
                  <a:gd name="T12" fmla="*/ 5 w 20"/>
                  <a:gd name="T13" fmla="*/ 40 h 37"/>
                  <a:gd name="T14" fmla="*/ 12 w 20"/>
                  <a:gd name="T15" fmla="*/ 43 h 37"/>
                  <a:gd name="T16" fmla="*/ 20 w 20"/>
                  <a:gd name="T17" fmla="*/ 41 h 37"/>
                  <a:gd name="T18" fmla="*/ 24 w 20"/>
                  <a:gd name="T19" fmla="*/ 33 h 37"/>
                  <a:gd name="T20" fmla="*/ 24 w 20"/>
                  <a:gd name="T21" fmla="*/ 26 h 37"/>
                  <a:gd name="T22" fmla="*/ 20 w 20"/>
                  <a:gd name="T23" fmla="*/ 7 h 37"/>
                  <a:gd name="T24" fmla="*/ 19 w 20"/>
                  <a:gd name="T25" fmla="*/ 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6" y="5"/>
                    </a:moveTo>
                    <a:lnTo>
                      <a:pt x="10" y="0"/>
                    </a:lnTo>
                    <a:lnTo>
                      <a:pt x="6" y="0"/>
                    </a:lnTo>
                    <a:lnTo>
                      <a:pt x="5" y="3"/>
                    </a:lnTo>
                    <a:lnTo>
                      <a:pt x="0" y="20"/>
                    </a:lnTo>
                    <a:lnTo>
                      <a:pt x="0" y="27"/>
                    </a:lnTo>
                    <a:lnTo>
                      <a:pt x="4" y="34"/>
                    </a:lnTo>
                    <a:lnTo>
                      <a:pt x="10" y="37"/>
                    </a:lnTo>
                    <a:lnTo>
                      <a:pt x="17" y="35"/>
                    </a:lnTo>
                    <a:lnTo>
                      <a:pt x="20" y="28"/>
                    </a:lnTo>
                    <a:lnTo>
                      <a:pt x="20" y="22"/>
                    </a:lnTo>
                    <a:lnTo>
                      <a:pt x="17" y="6"/>
                    </a:lnTo>
                    <a:lnTo>
                      <a:pt x="16" y="5"/>
                    </a:lnTo>
                    <a:close/>
                  </a:path>
                </a:pathLst>
              </a:custGeom>
              <a:grpFill/>
              <a:ln w="12700">
                <a:solidFill>
                  <a:srgbClr val="000000"/>
                </a:solidFill>
                <a:prstDash val="solid"/>
                <a:round/>
                <a:headEnd/>
                <a:tailEnd/>
              </a:ln>
            </p:spPr>
            <p:txBody>
              <a:bodyPr/>
              <a:lstStyle/>
              <a:p>
                <a:endParaRPr lang="en-US"/>
              </a:p>
            </p:txBody>
          </p:sp>
          <p:sp>
            <p:nvSpPr>
              <p:cNvPr id="8231" name="Freeform 89"/>
              <p:cNvSpPr>
                <a:spLocks noChangeAspect="1"/>
              </p:cNvSpPr>
              <p:nvPr/>
            </p:nvSpPr>
            <p:spPr bwMode="auto">
              <a:xfrm rot="-275205">
                <a:off x="8031" y="15442"/>
                <a:ext cx="24" cy="43"/>
              </a:xfrm>
              <a:custGeom>
                <a:avLst/>
                <a:gdLst>
                  <a:gd name="T0" fmla="*/ 19 w 20"/>
                  <a:gd name="T1" fmla="*/ 6 h 37"/>
                  <a:gd name="T2" fmla="*/ 12 w 20"/>
                  <a:gd name="T3" fmla="*/ 0 h 37"/>
                  <a:gd name="T4" fmla="*/ 7 w 20"/>
                  <a:gd name="T5" fmla="*/ 0 h 37"/>
                  <a:gd name="T6" fmla="*/ 6 w 20"/>
                  <a:gd name="T7" fmla="*/ 3 h 37"/>
                  <a:gd name="T8" fmla="*/ 0 w 20"/>
                  <a:gd name="T9" fmla="*/ 23 h 37"/>
                  <a:gd name="T10" fmla="*/ 0 w 20"/>
                  <a:gd name="T11" fmla="*/ 31 h 37"/>
                  <a:gd name="T12" fmla="*/ 5 w 20"/>
                  <a:gd name="T13" fmla="*/ 40 h 37"/>
                  <a:gd name="T14" fmla="*/ 12 w 20"/>
                  <a:gd name="T15" fmla="*/ 43 h 37"/>
                  <a:gd name="T16" fmla="*/ 20 w 20"/>
                  <a:gd name="T17" fmla="*/ 41 h 37"/>
                  <a:gd name="T18" fmla="*/ 24 w 20"/>
                  <a:gd name="T19" fmla="*/ 33 h 37"/>
                  <a:gd name="T20" fmla="*/ 24 w 20"/>
                  <a:gd name="T21" fmla="*/ 26 h 37"/>
                  <a:gd name="T22" fmla="*/ 20 w 20"/>
                  <a:gd name="T23" fmla="*/ 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7"/>
                  <a:gd name="T38" fmla="*/ 20 w 20"/>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7">
                    <a:moveTo>
                      <a:pt x="16" y="5"/>
                    </a:moveTo>
                    <a:lnTo>
                      <a:pt x="10" y="0"/>
                    </a:lnTo>
                    <a:lnTo>
                      <a:pt x="6" y="0"/>
                    </a:lnTo>
                    <a:lnTo>
                      <a:pt x="5" y="3"/>
                    </a:lnTo>
                    <a:lnTo>
                      <a:pt x="0" y="20"/>
                    </a:lnTo>
                    <a:lnTo>
                      <a:pt x="0" y="27"/>
                    </a:lnTo>
                    <a:lnTo>
                      <a:pt x="4" y="34"/>
                    </a:lnTo>
                    <a:lnTo>
                      <a:pt x="10" y="37"/>
                    </a:lnTo>
                    <a:lnTo>
                      <a:pt x="17" y="35"/>
                    </a:lnTo>
                    <a:lnTo>
                      <a:pt x="20" y="28"/>
                    </a:lnTo>
                    <a:lnTo>
                      <a:pt x="20" y="22"/>
                    </a:lnTo>
                    <a:lnTo>
                      <a:pt x="17" y="6"/>
                    </a:lnTo>
                  </a:path>
                </a:pathLst>
              </a:custGeom>
              <a:grpFill/>
              <a:ln w="12700">
                <a:solidFill>
                  <a:srgbClr val="000000"/>
                </a:solidFill>
                <a:prstDash val="solid"/>
                <a:round/>
                <a:headEnd/>
                <a:tailEnd/>
              </a:ln>
            </p:spPr>
            <p:txBody>
              <a:bodyPr/>
              <a:lstStyle/>
              <a:p>
                <a:endParaRPr lang="en-US"/>
              </a:p>
            </p:txBody>
          </p:sp>
          <p:sp>
            <p:nvSpPr>
              <p:cNvPr id="8232" name="Freeform 90"/>
              <p:cNvSpPr>
                <a:spLocks noChangeAspect="1"/>
              </p:cNvSpPr>
              <p:nvPr/>
            </p:nvSpPr>
            <p:spPr bwMode="auto">
              <a:xfrm rot="-275205">
                <a:off x="8031" y="15442"/>
                <a:ext cx="24" cy="43"/>
              </a:xfrm>
              <a:custGeom>
                <a:avLst/>
                <a:gdLst>
                  <a:gd name="T0" fmla="*/ 19 w 20"/>
                  <a:gd name="T1" fmla="*/ 6 h 37"/>
                  <a:gd name="T2" fmla="*/ 12 w 20"/>
                  <a:gd name="T3" fmla="*/ 0 h 37"/>
                  <a:gd name="T4" fmla="*/ 7 w 20"/>
                  <a:gd name="T5" fmla="*/ 0 h 37"/>
                  <a:gd name="T6" fmla="*/ 6 w 20"/>
                  <a:gd name="T7" fmla="*/ 3 h 37"/>
                  <a:gd name="T8" fmla="*/ 0 w 20"/>
                  <a:gd name="T9" fmla="*/ 23 h 37"/>
                  <a:gd name="T10" fmla="*/ 0 w 20"/>
                  <a:gd name="T11" fmla="*/ 31 h 37"/>
                  <a:gd name="T12" fmla="*/ 5 w 20"/>
                  <a:gd name="T13" fmla="*/ 40 h 37"/>
                  <a:gd name="T14" fmla="*/ 12 w 20"/>
                  <a:gd name="T15" fmla="*/ 43 h 37"/>
                  <a:gd name="T16" fmla="*/ 20 w 20"/>
                  <a:gd name="T17" fmla="*/ 41 h 37"/>
                  <a:gd name="T18" fmla="*/ 24 w 20"/>
                  <a:gd name="T19" fmla="*/ 33 h 37"/>
                  <a:gd name="T20" fmla="*/ 24 w 20"/>
                  <a:gd name="T21" fmla="*/ 26 h 37"/>
                  <a:gd name="T22" fmla="*/ 20 w 20"/>
                  <a:gd name="T23" fmla="*/ 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7"/>
                  <a:gd name="T38" fmla="*/ 20 w 20"/>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7">
                    <a:moveTo>
                      <a:pt x="16" y="5"/>
                    </a:moveTo>
                    <a:lnTo>
                      <a:pt x="10" y="0"/>
                    </a:lnTo>
                    <a:lnTo>
                      <a:pt x="6" y="0"/>
                    </a:lnTo>
                    <a:lnTo>
                      <a:pt x="5" y="3"/>
                    </a:lnTo>
                    <a:lnTo>
                      <a:pt x="0" y="20"/>
                    </a:lnTo>
                    <a:lnTo>
                      <a:pt x="0" y="27"/>
                    </a:lnTo>
                    <a:lnTo>
                      <a:pt x="4" y="34"/>
                    </a:lnTo>
                    <a:lnTo>
                      <a:pt x="10" y="37"/>
                    </a:lnTo>
                    <a:lnTo>
                      <a:pt x="17" y="35"/>
                    </a:lnTo>
                    <a:lnTo>
                      <a:pt x="20" y="28"/>
                    </a:lnTo>
                    <a:lnTo>
                      <a:pt x="20" y="22"/>
                    </a:lnTo>
                    <a:lnTo>
                      <a:pt x="17" y="6"/>
                    </a:lnTo>
                  </a:path>
                </a:pathLst>
              </a:custGeom>
              <a:grpFill/>
              <a:ln w="12700">
                <a:solidFill>
                  <a:srgbClr val="000000"/>
                </a:solidFill>
                <a:prstDash val="solid"/>
                <a:round/>
                <a:headEnd/>
                <a:tailEnd/>
              </a:ln>
            </p:spPr>
            <p:txBody>
              <a:bodyPr/>
              <a:lstStyle/>
              <a:p>
                <a:endParaRPr lang="en-US"/>
              </a:p>
            </p:txBody>
          </p:sp>
          <p:sp>
            <p:nvSpPr>
              <p:cNvPr id="8233" name="Freeform 91"/>
              <p:cNvSpPr>
                <a:spLocks noChangeAspect="1"/>
              </p:cNvSpPr>
              <p:nvPr/>
            </p:nvSpPr>
            <p:spPr bwMode="auto">
              <a:xfrm rot="-275205">
                <a:off x="7874" y="15464"/>
                <a:ext cx="20" cy="23"/>
              </a:xfrm>
              <a:custGeom>
                <a:avLst/>
                <a:gdLst>
                  <a:gd name="T0" fmla="*/ 16 w 17"/>
                  <a:gd name="T1" fmla="*/ 4 h 21"/>
                  <a:gd name="T2" fmla="*/ 13 w 17"/>
                  <a:gd name="T3" fmla="*/ 0 h 21"/>
                  <a:gd name="T4" fmla="*/ 9 w 17"/>
                  <a:gd name="T5" fmla="*/ 0 h 21"/>
                  <a:gd name="T6" fmla="*/ 2 w 17"/>
                  <a:gd name="T7" fmla="*/ 5 h 21"/>
                  <a:gd name="T8" fmla="*/ 0 w 17"/>
                  <a:gd name="T9" fmla="*/ 11 h 21"/>
                  <a:gd name="T10" fmla="*/ 5 w 17"/>
                  <a:gd name="T11" fmla="*/ 14 h 21"/>
                  <a:gd name="T12" fmla="*/ 13 w 17"/>
                  <a:gd name="T13" fmla="*/ 23 h 21"/>
                  <a:gd name="T14" fmla="*/ 18 w 17"/>
                  <a:gd name="T15" fmla="*/ 15 h 21"/>
                  <a:gd name="T16" fmla="*/ 20 w 17"/>
                  <a:gd name="T17" fmla="*/ 8 h 21"/>
                  <a:gd name="T18" fmla="*/ 20 w 17"/>
                  <a:gd name="T19" fmla="*/ 5 h 21"/>
                  <a:gd name="T20" fmla="*/ 16 w 17"/>
                  <a:gd name="T21" fmla="*/ 4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4" y="4"/>
                    </a:moveTo>
                    <a:lnTo>
                      <a:pt x="11" y="0"/>
                    </a:lnTo>
                    <a:lnTo>
                      <a:pt x="8" y="0"/>
                    </a:lnTo>
                    <a:lnTo>
                      <a:pt x="2" y="5"/>
                    </a:lnTo>
                    <a:lnTo>
                      <a:pt x="0" y="10"/>
                    </a:lnTo>
                    <a:lnTo>
                      <a:pt x="4" y="13"/>
                    </a:lnTo>
                    <a:lnTo>
                      <a:pt x="11" y="21"/>
                    </a:lnTo>
                    <a:lnTo>
                      <a:pt x="15" y="14"/>
                    </a:lnTo>
                    <a:lnTo>
                      <a:pt x="17" y="7"/>
                    </a:lnTo>
                    <a:lnTo>
                      <a:pt x="17" y="5"/>
                    </a:lnTo>
                    <a:lnTo>
                      <a:pt x="14" y="4"/>
                    </a:lnTo>
                    <a:close/>
                  </a:path>
                </a:pathLst>
              </a:custGeom>
              <a:grpFill/>
              <a:ln w="12700">
                <a:solidFill>
                  <a:srgbClr val="000000"/>
                </a:solidFill>
                <a:prstDash val="solid"/>
                <a:round/>
                <a:headEnd/>
                <a:tailEnd/>
              </a:ln>
            </p:spPr>
            <p:txBody>
              <a:bodyPr/>
              <a:lstStyle/>
              <a:p>
                <a:endParaRPr lang="en-US"/>
              </a:p>
            </p:txBody>
          </p:sp>
          <p:sp>
            <p:nvSpPr>
              <p:cNvPr id="8234" name="Freeform 92"/>
              <p:cNvSpPr>
                <a:spLocks noChangeAspect="1"/>
              </p:cNvSpPr>
              <p:nvPr/>
            </p:nvSpPr>
            <p:spPr bwMode="auto">
              <a:xfrm rot="-275205">
                <a:off x="7940" y="15354"/>
                <a:ext cx="44" cy="46"/>
              </a:xfrm>
              <a:custGeom>
                <a:avLst/>
                <a:gdLst>
                  <a:gd name="T0" fmla="*/ 24 w 37"/>
                  <a:gd name="T1" fmla="*/ 7 h 40"/>
                  <a:gd name="T2" fmla="*/ 19 w 37"/>
                  <a:gd name="T3" fmla="*/ 1 h 40"/>
                  <a:gd name="T4" fmla="*/ 14 w 37"/>
                  <a:gd name="T5" fmla="*/ 0 h 40"/>
                  <a:gd name="T6" fmla="*/ 0 w 37"/>
                  <a:gd name="T7" fmla="*/ 6 h 40"/>
                  <a:gd name="T8" fmla="*/ 11 w 37"/>
                  <a:gd name="T9" fmla="*/ 24 h 40"/>
                  <a:gd name="T10" fmla="*/ 15 w 37"/>
                  <a:gd name="T11" fmla="*/ 32 h 40"/>
                  <a:gd name="T12" fmla="*/ 14 w 37"/>
                  <a:gd name="T13" fmla="*/ 44 h 40"/>
                  <a:gd name="T14" fmla="*/ 21 w 37"/>
                  <a:gd name="T15" fmla="*/ 46 h 40"/>
                  <a:gd name="T16" fmla="*/ 29 w 37"/>
                  <a:gd name="T17" fmla="*/ 30 h 40"/>
                  <a:gd name="T18" fmla="*/ 36 w 37"/>
                  <a:gd name="T19" fmla="*/ 26 h 40"/>
                  <a:gd name="T20" fmla="*/ 44 w 37"/>
                  <a:gd name="T21" fmla="*/ 29 h 40"/>
                  <a:gd name="T22" fmla="*/ 38 w 37"/>
                  <a:gd name="T23" fmla="*/ 18 h 40"/>
                  <a:gd name="T24" fmla="*/ 33 w 37"/>
                  <a:gd name="T25" fmla="*/ 10 h 40"/>
                  <a:gd name="T26" fmla="*/ 24 w 37"/>
                  <a:gd name="T27" fmla="*/ 7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0"/>
                  <a:gd name="T44" fmla="*/ 37 w 37"/>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0">
                    <a:moveTo>
                      <a:pt x="20" y="6"/>
                    </a:moveTo>
                    <a:lnTo>
                      <a:pt x="16" y="1"/>
                    </a:lnTo>
                    <a:lnTo>
                      <a:pt x="12" y="0"/>
                    </a:lnTo>
                    <a:lnTo>
                      <a:pt x="0" y="5"/>
                    </a:lnTo>
                    <a:lnTo>
                      <a:pt x="9" y="21"/>
                    </a:lnTo>
                    <a:lnTo>
                      <a:pt x="13" y="28"/>
                    </a:lnTo>
                    <a:lnTo>
                      <a:pt x="12" y="38"/>
                    </a:lnTo>
                    <a:lnTo>
                      <a:pt x="18" y="40"/>
                    </a:lnTo>
                    <a:lnTo>
                      <a:pt x="24" y="26"/>
                    </a:lnTo>
                    <a:lnTo>
                      <a:pt x="30" y="23"/>
                    </a:lnTo>
                    <a:lnTo>
                      <a:pt x="37" y="25"/>
                    </a:lnTo>
                    <a:lnTo>
                      <a:pt x="32" y="16"/>
                    </a:lnTo>
                    <a:lnTo>
                      <a:pt x="28" y="9"/>
                    </a:lnTo>
                    <a:lnTo>
                      <a:pt x="20" y="6"/>
                    </a:lnTo>
                    <a:close/>
                  </a:path>
                </a:pathLst>
              </a:custGeom>
              <a:grpFill/>
              <a:ln w="12700">
                <a:solidFill>
                  <a:srgbClr val="000000"/>
                </a:solidFill>
                <a:prstDash val="solid"/>
                <a:round/>
                <a:headEnd/>
                <a:tailEnd/>
              </a:ln>
            </p:spPr>
            <p:txBody>
              <a:bodyPr/>
              <a:lstStyle/>
              <a:p>
                <a:endParaRPr lang="en-US"/>
              </a:p>
            </p:txBody>
          </p:sp>
          <p:sp>
            <p:nvSpPr>
              <p:cNvPr id="8235" name="Freeform 93"/>
              <p:cNvSpPr>
                <a:spLocks noChangeAspect="1"/>
              </p:cNvSpPr>
              <p:nvPr/>
            </p:nvSpPr>
            <p:spPr bwMode="auto">
              <a:xfrm rot="-275205">
                <a:off x="7652" y="15215"/>
                <a:ext cx="24" cy="17"/>
              </a:xfrm>
              <a:custGeom>
                <a:avLst/>
                <a:gdLst>
                  <a:gd name="T0" fmla="*/ 19 w 20"/>
                  <a:gd name="T1" fmla="*/ 16 h 14"/>
                  <a:gd name="T2" fmla="*/ 8 w 20"/>
                  <a:gd name="T3" fmla="*/ 17 h 14"/>
                  <a:gd name="T4" fmla="*/ 0 w 20"/>
                  <a:gd name="T5" fmla="*/ 13 h 14"/>
                  <a:gd name="T6" fmla="*/ 0 w 20"/>
                  <a:gd name="T7" fmla="*/ 4 h 14"/>
                  <a:gd name="T8" fmla="*/ 4 w 20"/>
                  <a:gd name="T9" fmla="*/ 0 h 14"/>
                  <a:gd name="T10" fmla="*/ 11 w 20"/>
                  <a:gd name="T11" fmla="*/ 0 h 14"/>
                  <a:gd name="T12" fmla="*/ 24 w 20"/>
                  <a:gd name="T13" fmla="*/ 6 h 14"/>
                  <a:gd name="T14" fmla="*/ 24 w 20"/>
                  <a:gd name="T15" fmla="*/ 11 h 14"/>
                  <a:gd name="T16" fmla="*/ 23 w 20"/>
                  <a:gd name="T17" fmla="*/ 17 h 14"/>
                  <a:gd name="T18" fmla="*/ 19 w 20"/>
                  <a:gd name="T19" fmla="*/ 1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6" y="13"/>
                    </a:moveTo>
                    <a:lnTo>
                      <a:pt x="7" y="14"/>
                    </a:lnTo>
                    <a:lnTo>
                      <a:pt x="0" y="11"/>
                    </a:lnTo>
                    <a:lnTo>
                      <a:pt x="0" y="3"/>
                    </a:lnTo>
                    <a:lnTo>
                      <a:pt x="3" y="0"/>
                    </a:lnTo>
                    <a:lnTo>
                      <a:pt x="9" y="0"/>
                    </a:lnTo>
                    <a:lnTo>
                      <a:pt x="20" y="5"/>
                    </a:lnTo>
                    <a:lnTo>
                      <a:pt x="20" y="9"/>
                    </a:lnTo>
                    <a:lnTo>
                      <a:pt x="19" y="14"/>
                    </a:lnTo>
                    <a:lnTo>
                      <a:pt x="16" y="13"/>
                    </a:lnTo>
                    <a:close/>
                  </a:path>
                </a:pathLst>
              </a:custGeom>
              <a:grpFill/>
              <a:ln w="12700">
                <a:solidFill>
                  <a:srgbClr val="000000"/>
                </a:solidFill>
                <a:prstDash val="solid"/>
                <a:round/>
                <a:headEnd/>
                <a:tailEnd/>
              </a:ln>
            </p:spPr>
            <p:txBody>
              <a:bodyPr/>
              <a:lstStyle/>
              <a:p>
                <a:endParaRPr lang="en-US"/>
              </a:p>
            </p:txBody>
          </p:sp>
          <p:sp>
            <p:nvSpPr>
              <p:cNvPr id="8236" name="Freeform 94"/>
              <p:cNvSpPr>
                <a:spLocks noChangeAspect="1"/>
              </p:cNvSpPr>
              <p:nvPr/>
            </p:nvSpPr>
            <p:spPr bwMode="auto">
              <a:xfrm rot="-275205">
                <a:off x="7807" y="15458"/>
                <a:ext cx="55" cy="50"/>
              </a:xfrm>
              <a:custGeom>
                <a:avLst/>
                <a:gdLst>
                  <a:gd name="T0" fmla="*/ 12 w 46"/>
                  <a:gd name="T1" fmla="*/ 0 h 43"/>
                  <a:gd name="T2" fmla="*/ 32 w 46"/>
                  <a:gd name="T3" fmla="*/ 1 h 43"/>
                  <a:gd name="T4" fmla="*/ 49 w 46"/>
                  <a:gd name="T5" fmla="*/ 14 h 43"/>
                  <a:gd name="T6" fmla="*/ 53 w 46"/>
                  <a:gd name="T7" fmla="*/ 22 h 43"/>
                  <a:gd name="T8" fmla="*/ 55 w 46"/>
                  <a:gd name="T9" fmla="*/ 30 h 43"/>
                  <a:gd name="T10" fmla="*/ 54 w 46"/>
                  <a:gd name="T11" fmla="*/ 40 h 43"/>
                  <a:gd name="T12" fmla="*/ 49 w 46"/>
                  <a:gd name="T13" fmla="*/ 48 h 43"/>
                  <a:gd name="T14" fmla="*/ 44 w 46"/>
                  <a:gd name="T15" fmla="*/ 50 h 43"/>
                  <a:gd name="T16" fmla="*/ 35 w 46"/>
                  <a:gd name="T17" fmla="*/ 50 h 43"/>
                  <a:gd name="T18" fmla="*/ 14 w 46"/>
                  <a:gd name="T19" fmla="*/ 47 h 43"/>
                  <a:gd name="T20" fmla="*/ 19 w 46"/>
                  <a:gd name="T21" fmla="*/ 36 h 43"/>
                  <a:gd name="T22" fmla="*/ 19 w 46"/>
                  <a:gd name="T23" fmla="*/ 27 h 43"/>
                  <a:gd name="T24" fmla="*/ 13 w 46"/>
                  <a:gd name="T25" fmla="*/ 20 h 43"/>
                  <a:gd name="T26" fmla="*/ 2 w 46"/>
                  <a:gd name="T27" fmla="*/ 15 h 43"/>
                  <a:gd name="T28" fmla="*/ 0 w 46"/>
                  <a:gd name="T29" fmla="*/ 9 h 43"/>
                  <a:gd name="T30" fmla="*/ 0 w 46"/>
                  <a:gd name="T31" fmla="*/ 1 h 43"/>
                  <a:gd name="T32" fmla="*/ 12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10" y="0"/>
                    </a:moveTo>
                    <a:lnTo>
                      <a:pt x="27" y="1"/>
                    </a:lnTo>
                    <a:lnTo>
                      <a:pt x="41" y="12"/>
                    </a:lnTo>
                    <a:lnTo>
                      <a:pt x="44" y="19"/>
                    </a:lnTo>
                    <a:lnTo>
                      <a:pt x="46" y="26"/>
                    </a:lnTo>
                    <a:lnTo>
                      <a:pt x="45" y="34"/>
                    </a:lnTo>
                    <a:lnTo>
                      <a:pt x="41" y="41"/>
                    </a:lnTo>
                    <a:lnTo>
                      <a:pt x="37" y="43"/>
                    </a:lnTo>
                    <a:lnTo>
                      <a:pt x="29" y="43"/>
                    </a:lnTo>
                    <a:lnTo>
                      <a:pt x="12" y="40"/>
                    </a:lnTo>
                    <a:lnTo>
                      <a:pt x="16" y="31"/>
                    </a:lnTo>
                    <a:lnTo>
                      <a:pt x="16" y="23"/>
                    </a:lnTo>
                    <a:lnTo>
                      <a:pt x="11" y="17"/>
                    </a:lnTo>
                    <a:lnTo>
                      <a:pt x="2" y="13"/>
                    </a:lnTo>
                    <a:lnTo>
                      <a:pt x="0" y="8"/>
                    </a:lnTo>
                    <a:lnTo>
                      <a:pt x="0" y="1"/>
                    </a:lnTo>
                    <a:lnTo>
                      <a:pt x="10" y="0"/>
                    </a:lnTo>
                    <a:close/>
                  </a:path>
                </a:pathLst>
              </a:custGeom>
              <a:grpFill/>
              <a:ln w="12700">
                <a:solidFill>
                  <a:srgbClr val="000000"/>
                </a:solidFill>
                <a:prstDash val="solid"/>
                <a:round/>
                <a:headEnd/>
                <a:tailEnd/>
              </a:ln>
            </p:spPr>
            <p:txBody>
              <a:bodyPr/>
              <a:lstStyle/>
              <a:p>
                <a:endParaRPr lang="en-US"/>
              </a:p>
            </p:txBody>
          </p:sp>
          <p:sp>
            <p:nvSpPr>
              <p:cNvPr id="8237" name="Freeform 95"/>
              <p:cNvSpPr>
                <a:spLocks noChangeAspect="1"/>
              </p:cNvSpPr>
              <p:nvPr/>
            </p:nvSpPr>
            <p:spPr bwMode="auto">
              <a:xfrm rot="-275205">
                <a:off x="4257" y="13921"/>
                <a:ext cx="260" cy="193"/>
              </a:xfrm>
              <a:custGeom>
                <a:avLst/>
                <a:gdLst>
                  <a:gd name="T0" fmla="*/ 160 w 218"/>
                  <a:gd name="T1" fmla="*/ 93 h 166"/>
                  <a:gd name="T2" fmla="*/ 162 w 218"/>
                  <a:gd name="T3" fmla="*/ 79 h 166"/>
                  <a:gd name="T4" fmla="*/ 160 w 218"/>
                  <a:gd name="T5" fmla="*/ 71 h 166"/>
                  <a:gd name="T6" fmla="*/ 144 w 218"/>
                  <a:gd name="T7" fmla="*/ 55 h 166"/>
                  <a:gd name="T8" fmla="*/ 134 w 218"/>
                  <a:gd name="T9" fmla="*/ 48 h 166"/>
                  <a:gd name="T10" fmla="*/ 122 w 218"/>
                  <a:gd name="T11" fmla="*/ 49 h 166"/>
                  <a:gd name="T12" fmla="*/ 107 w 218"/>
                  <a:gd name="T13" fmla="*/ 53 h 166"/>
                  <a:gd name="T14" fmla="*/ 72 w 218"/>
                  <a:gd name="T15" fmla="*/ 37 h 166"/>
                  <a:gd name="T16" fmla="*/ 62 w 218"/>
                  <a:gd name="T17" fmla="*/ 26 h 166"/>
                  <a:gd name="T18" fmla="*/ 52 w 218"/>
                  <a:gd name="T19" fmla="*/ 2 h 166"/>
                  <a:gd name="T20" fmla="*/ 51 w 218"/>
                  <a:gd name="T21" fmla="*/ 0 h 166"/>
                  <a:gd name="T22" fmla="*/ 47 w 218"/>
                  <a:gd name="T23" fmla="*/ 0 h 166"/>
                  <a:gd name="T24" fmla="*/ 32 w 218"/>
                  <a:gd name="T25" fmla="*/ 10 h 166"/>
                  <a:gd name="T26" fmla="*/ 2 w 218"/>
                  <a:gd name="T27" fmla="*/ 41 h 166"/>
                  <a:gd name="T28" fmla="*/ 0 w 218"/>
                  <a:gd name="T29" fmla="*/ 56 h 166"/>
                  <a:gd name="T30" fmla="*/ 7 w 218"/>
                  <a:gd name="T31" fmla="*/ 71 h 166"/>
                  <a:gd name="T32" fmla="*/ 32 w 218"/>
                  <a:gd name="T33" fmla="*/ 95 h 166"/>
                  <a:gd name="T34" fmla="*/ 44 w 218"/>
                  <a:gd name="T35" fmla="*/ 95 h 166"/>
                  <a:gd name="T36" fmla="*/ 51 w 218"/>
                  <a:gd name="T37" fmla="*/ 87 h 166"/>
                  <a:gd name="T38" fmla="*/ 61 w 218"/>
                  <a:gd name="T39" fmla="*/ 74 h 166"/>
                  <a:gd name="T40" fmla="*/ 81 w 218"/>
                  <a:gd name="T41" fmla="*/ 71 h 166"/>
                  <a:gd name="T42" fmla="*/ 110 w 218"/>
                  <a:gd name="T43" fmla="*/ 92 h 166"/>
                  <a:gd name="T44" fmla="*/ 104 w 218"/>
                  <a:gd name="T45" fmla="*/ 135 h 166"/>
                  <a:gd name="T46" fmla="*/ 126 w 218"/>
                  <a:gd name="T47" fmla="*/ 149 h 166"/>
                  <a:gd name="T48" fmla="*/ 136 w 218"/>
                  <a:gd name="T49" fmla="*/ 163 h 166"/>
                  <a:gd name="T50" fmla="*/ 151 w 218"/>
                  <a:gd name="T51" fmla="*/ 186 h 166"/>
                  <a:gd name="T52" fmla="*/ 166 w 218"/>
                  <a:gd name="T53" fmla="*/ 193 h 166"/>
                  <a:gd name="T54" fmla="*/ 180 w 218"/>
                  <a:gd name="T55" fmla="*/ 191 h 166"/>
                  <a:gd name="T56" fmla="*/ 194 w 218"/>
                  <a:gd name="T57" fmla="*/ 186 h 166"/>
                  <a:gd name="T58" fmla="*/ 203 w 218"/>
                  <a:gd name="T59" fmla="*/ 178 h 166"/>
                  <a:gd name="T60" fmla="*/ 210 w 218"/>
                  <a:gd name="T61" fmla="*/ 171 h 166"/>
                  <a:gd name="T62" fmla="*/ 216 w 218"/>
                  <a:gd name="T63" fmla="*/ 176 h 166"/>
                  <a:gd name="T64" fmla="*/ 230 w 218"/>
                  <a:gd name="T65" fmla="*/ 181 h 166"/>
                  <a:gd name="T66" fmla="*/ 249 w 218"/>
                  <a:gd name="T67" fmla="*/ 188 h 166"/>
                  <a:gd name="T68" fmla="*/ 260 w 218"/>
                  <a:gd name="T69" fmla="*/ 186 h 166"/>
                  <a:gd name="T70" fmla="*/ 258 w 218"/>
                  <a:gd name="T71" fmla="*/ 177 h 166"/>
                  <a:gd name="T72" fmla="*/ 246 w 218"/>
                  <a:gd name="T73" fmla="*/ 166 h 166"/>
                  <a:gd name="T74" fmla="*/ 229 w 218"/>
                  <a:gd name="T75" fmla="*/ 155 h 166"/>
                  <a:gd name="T76" fmla="*/ 205 w 218"/>
                  <a:gd name="T77" fmla="*/ 148 h 166"/>
                  <a:gd name="T78" fmla="*/ 196 w 218"/>
                  <a:gd name="T79" fmla="*/ 145 h 166"/>
                  <a:gd name="T80" fmla="*/ 169 w 218"/>
                  <a:gd name="T81" fmla="*/ 116 h 166"/>
                  <a:gd name="T82" fmla="*/ 160 w 218"/>
                  <a:gd name="T83" fmla="*/ 93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166"/>
                  <a:gd name="T128" fmla="*/ 218 w 218"/>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166">
                    <a:moveTo>
                      <a:pt x="134" y="80"/>
                    </a:moveTo>
                    <a:lnTo>
                      <a:pt x="136" y="68"/>
                    </a:lnTo>
                    <a:lnTo>
                      <a:pt x="134" y="61"/>
                    </a:lnTo>
                    <a:lnTo>
                      <a:pt x="121" y="47"/>
                    </a:lnTo>
                    <a:lnTo>
                      <a:pt x="112" y="41"/>
                    </a:lnTo>
                    <a:lnTo>
                      <a:pt x="102" y="42"/>
                    </a:lnTo>
                    <a:lnTo>
                      <a:pt x="90" y="46"/>
                    </a:lnTo>
                    <a:lnTo>
                      <a:pt x="60" y="32"/>
                    </a:lnTo>
                    <a:lnTo>
                      <a:pt x="52" y="22"/>
                    </a:lnTo>
                    <a:lnTo>
                      <a:pt x="44" y="2"/>
                    </a:lnTo>
                    <a:lnTo>
                      <a:pt x="43" y="0"/>
                    </a:lnTo>
                    <a:lnTo>
                      <a:pt x="39" y="0"/>
                    </a:lnTo>
                    <a:lnTo>
                      <a:pt x="27" y="9"/>
                    </a:lnTo>
                    <a:lnTo>
                      <a:pt x="2" y="35"/>
                    </a:lnTo>
                    <a:lnTo>
                      <a:pt x="0" y="48"/>
                    </a:lnTo>
                    <a:lnTo>
                      <a:pt x="6" y="61"/>
                    </a:lnTo>
                    <a:lnTo>
                      <a:pt x="27" y="82"/>
                    </a:lnTo>
                    <a:lnTo>
                      <a:pt x="37" y="82"/>
                    </a:lnTo>
                    <a:lnTo>
                      <a:pt x="43" y="75"/>
                    </a:lnTo>
                    <a:lnTo>
                      <a:pt x="51" y="64"/>
                    </a:lnTo>
                    <a:lnTo>
                      <a:pt x="68" y="61"/>
                    </a:lnTo>
                    <a:lnTo>
                      <a:pt x="92" y="79"/>
                    </a:lnTo>
                    <a:lnTo>
                      <a:pt x="87" y="116"/>
                    </a:lnTo>
                    <a:lnTo>
                      <a:pt x="106" y="128"/>
                    </a:lnTo>
                    <a:lnTo>
                      <a:pt x="114" y="140"/>
                    </a:lnTo>
                    <a:lnTo>
                      <a:pt x="127" y="160"/>
                    </a:lnTo>
                    <a:lnTo>
                      <a:pt x="139" y="166"/>
                    </a:lnTo>
                    <a:lnTo>
                      <a:pt x="151" y="164"/>
                    </a:lnTo>
                    <a:lnTo>
                      <a:pt x="163" y="160"/>
                    </a:lnTo>
                    <a:lnTo>
                      <a:pt x="170" y="153"/>
                    </a:lnTo>
                    <a:lnTo>
                      <a:pt x="176" y="147"/>
                    </a:lnTo>
                    <a:lnTo>
                      <a:pt x="181" y="151"/>
                    </a:lnTo>
                    <a:lnTo>
                      <a:pt x="193" y="156"/>
                    </a:lnTo>
                    <a:lnTo>
                      <a:pt x="209" y="162"/>
                    </a:lnTo>
                    <a:lnTo>
                      <a:pt x="218" y="160"/>
                    </a:lnTo>
                    <a:lnTo>
                      <a:pt x="216" y="152"/>
                    </a:lnTo>
                    <a:lnTo>
                      <a:pt x="206" y="143"/>
                    </a:lnTo>
                    <a:lnTo>
                      <a:pt x="192" y="133"/>
                    </a:lnTo>
                    <a:lnTo>
                      <a:pt x="172" y="127"/>
                    </a:lnTo>
                    <a:lnTo>
                      <a:pt x="164" y="125"/>
                    </a:lnTo>
                    <a:lnTo>
                      <a:pt x="142" y="100"/>
                    </a:lnTo>
                    <a:lnTo>
                      <a:pt x="134" y="80"/>
                    </a:lnTo>
                    <a:close/>
                  </a:path>
                </a:pathLst>
              </a:custGeom>
              <a:grpFill/>
              <a:ln w="12700">
                <a:solidFill>
                  <a:srgbClr val="000000"/>
                </a:solidFill>
                <a:prstDash val="solid"/>
                <a:round/>
                <a:headEnd/>
                <a:tailEnd/>
              </a:ln>
            </p:spPr>
            <p:txBody>
              <a:bodyPr/>
              <a:lstStyle/>
              <a:p>
                <a:endParaRPr lang="en-US"/>
              </a:p>
            </p:txBody>
          </p:sp>
          <p:sp>
            <p:nvSpPr>
              <p:cNvPr id="8238" name="Freeform 96"/>
              <p:cNvSpPr>
                <a:spLocks noChangeAspect="1"/>
              </p:cNvSpPr>
              <p:nvPr/>
            </p:nvSpPr>
            <p:spPr bwMode="auto">
              <a:xfrm rot="-275205">
                <a:off x="4472" y="14675"/>
                <a:ext cx="151" cy="137"/>
              </a:xfrm>
              <a:custGeom>
                <a:avLst/>
                <a:gdLst>
                  <a:gd name="T0" fmla="*/ 15 w 127"/>
                  <a:gd name="T1" fmla="*/ 39 h 118"/>
                  <a:gd name="T2" fmla="*/ 30 w 127"/>
                  <a:gd name="T3" fmla="*/ 63 h 118"/>
                  <a:gd name="T4" fmla="*/ 40 w 127"/>
                  <a:gd name="T5" fmla="*/ 74 h 118"/>
                  <a:gd name="T6" fmla="*/ 51 w 127"/>
                  <a:gd name="T7" fmla="*/ 84 h 118"/>
                  <a:gd name="T8" fmla="*/ 63 w 127"/>
                  <a:gd name="T9" fmla="*/ 94 h 118"/>
                  <a:gd name="T10" fmla="*/ 71 w 127"/>
                  <a:gd name="T11" fmla="*/ 110 h 118"/>
                  <a:gd name="T12" fmla="*/ 78 w 127"/>
                  <a:gd name="T13" fmla="*/ 127 h 118"/>
                  <a:gd name="T14" fmla="*/ 84 w 127"/>
                  <a:gd name="T15" fmla="*/ 132 h 118"/>
                  <a:gd name="T16" fmla="*/ 92 w 127"/>
                  <a:gd name="T17" fmla="*/ 137 h 118"/>
                  <a:gd name="T18" fmla="*/ 90 w 127"/>
                  <a:gd name="T19" fmla="*/ 130 h 118"/>
                  <a:gd name="T20" fmla="*/ 89 w 127"/>
                  <a:gd name="T21" fmla="*/ 124 h 118"/>
                  <a:gd name="T22" fmla="*/ 106 w 127"/>
                  <a:gd name="T23" fmla="*/ 124 h 118"/>
                  <a:gd name="T24" fmla="*/ 120 w 127"/>
                  <a:gd name="T25" fmla="*/ 121 h 118"/>
                  <a:gd name="T26" fmla="*/ 151 w 127"/>
                  <a:gd name="T27" fmla="*/ 118 h 118"/>
                  <a:gd name="T28" fmla="*/ 147 w 127"/>
                  <a:gd name="T29" fmla="*/ 70 h 118"/>
                  <a:gd name="T30" fmla="*/ 147 w 127"/>
                  <a:gd name="T31" fmla="*/ 71 h 118"/>
                  <a:gd name="T32" fmla="*/ 146 w 127"/>
                  <a:gd name="T33" fmla="*/ 67 h 118"/>
                  <a:gd name="T34" fmla="*/ 147 w 127"/>
                  <a:gd name="T35" fmla="*/ 64 h 118"/>
                  <a:gd name="T36" fmla="*/ 146 w 127"/>
                  <a:gd name="T37" fmla="*/ 64 h 118"/>
                  <a:gd name="T38" fmla="*/ 133 w 127"/>
                  <a:gd name="T39" fmla="*/ 51 h 118"/>
                  <a:gd name="T40" fmla="*/ 127 w 127"/>
                  <a:gd name="T41" fmla="*/ 36 h 118"/>
                  <a:gd name="T42" fmla="*/ 120 w 127"/>
                  <a:gd name="T43" fmla="*/ 19 h 118"/>
                  <a:gd name="T44" fmla="*/ 112 w 127"/>
                  <a:gd name="T45" fmla="*/ 5 h 118"/>
                  <a:gd name="T46" fmla="*/ 103 w 127"/>
                  <a:gd name="T47" fmla="*/ 0 h 118"/>
                  <a:gd name="T48" fmla="*/ 95 w 127"/>
                  <a:gd name="T49" fmla="*/ 0 h 118"/>
                  <a:gd name="T50" fmla="*/ 77 w 127"/>
                  <a:gd name="T51" fmla="*/ 12 h 118"/>
                  <a:gd name="T52" fmla="*/ 69 w 127"/>
                  <a:gd name="T53" fmla="*/ 14 h 118"/>
                  <a:gd name="T54" fmla="*/ 61 w 127"/>
                  <a:gd name="T55" fmla="*/ 14 h 118"/>
                  <a:gd name="T56" fmla="*/ 45 w 127"/>
                  <a:gd name="T57" fmla="*/ 13 h 118"/>
                  <a:gd name="T58" fmla="*/ 17 w 127"/>
                  <a:gd name="T59" fmla="*/ 0 h 118"/>
                  <a:gd name="T60" fmla="*/ 10 w 127"/>
                  <a:gd name="T61" fmla="*/ 6 h 118"/>
                  <a:gd name="T62" fmla="*/ 2 w 127"/>
                  <a:gd name="T63" fmla="*/ 9 h 118"/>
                  <a:gd name="T64" fmla="*/ 0 w 127"/>
                  <a:gd name="T65" fmla="*/ 19 h 118"/>
                  <a:gd name="T66" fmla="*/ 4 w 127"/>
                  <a:gd name="T67" fmla="*/ 27 h 118"/>
                  <a:gd name="T68" fmla="*/ 15 w 127"/>
                  <a:gd name="T69" fmla="*/ 39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118"/>
                  <a:gd name="T107" fmla="*/ 127 w 127"/>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118">
                    <a:moveTo>
                      <a:pt x="13" y="34"/>
                    </a:moveTo>
                    <a:lnTo>
                      <a:pt x="25" y="54"/>
                    </a:lnTo>
                    <a:lnTo>
                      <a:pt x="34" y="64"/>
                    </a:lnTo>
                    <a:lnTo>
                      <a:pt x="43" y="72"/>
                    </a:lnTo>
                    <a:lnTo>
                      <a:pt x="53" y="81"/>
                    </a:lnTo>
                    <a:lnTo>
                      <a:pt x="60" y="95"/>
                    </a:lnTo>
                    <a:lnTo>
                      <a:pt x="66" y="109"/>
                    </a:lnTo>
                    <a:lnTo>
                      <a:pt x="71" y="114"/>
                    </a:lnTo>
                    <a:lnTo>
                      <a:pt x="77" y="118"/>
                    </a:lnTo>
                    <a:lnTo>
                      <a:pt x="76" y="112"/>
                    </a:lnTo>
                    <a:lnTo>
                      <a:pt x="75" y="107"/>
                    </a:lnTo>
                    <a:lnTo>
                      <a:pt x="89" y="107"/>
                    </a:lnTo>
                    <a:lnTo>
                      <a:pt x="101" y="104"/>
                    </a:lnTo>
                    <a:lnTo>
                      <a:pt x="127" y="102"/>
                    </a:lnTo>
                    <a:lnTo>
                      <a:pt x="124" y="60"/>
                    </a:lnTo>
                    <a:lnTo>
                      <a:pt x="124" y="61"/>
                    </a:lnTo>
                    <a:lnTo>
                      <a:pt x="123" y="58"/>
                    </a:lnTo>
                    <a:lnTo>
                      <a:pt x="124" y="55"/>
                    </a:lnTo>
                    <a:lnTo>
                      <a:pt x="123" y="55"/>
                    </a:lnTo>
                    <a:lnTo>
                      <a:pt x="112" y="44"/>
                    </a:lnTo>
                    <a:lnTo>
                      <a:pt x="107" y="31"/>
                    </a:lnTo>
                    <a:lnTo>
                      <a:pt x="101" y="16"/>
                    </a:lnTo>
                    <a:lnTo>
                      <a:pt x="94" y="4"/>
                    </a:lnTo>
                    <a:lnTo>
                      <a:pt x="87" y="0"/>
                    </a:lnTo>
                    <a:lnTo>
                      <a:pt x="80" y="0"/>
                    </a:lnTo>
                    <a:lnTo>
                      <a:pt x="65" y="10"/>
                    </a:lnTo>
                    <a:lnTo>
                      <a:pt x="58" y="12"/>
                    </a:lnTo>
                    <a:lnTo>
                      <a:pt x="51" y="12"/>
                    </a:lnTo>
                    <a:lnTo>
                      <a:pt x="38" y="11"/>
                    </a:lnTo>
                    <a:lnTo>
                      <a:pt x="14" y="0"/>
                    </a:lnTo>
                    <a:lnTo>
                      <a:pt x="8" y="5"/>
                    </a:lnTo>
                    <a:lnTo>
                      <a:pt x="2" y="8"/>
                    </a:lnTo>
                    <a:lnTo>
                      <a:pt x="0" y="16"/>
                    </a:lnTo>
                    <a:lnTo>
                      <a:pt x="3" y="23"/>
                    </a:lnTo>
                    <a:lnTo>
                      <a:pt x="13" y="34"/>
                    </a:lnTo>
                    <a:close/>
                  </a:path>
                </a:pathLst>
              </a:custGeom>
              <a:grpFill/>
              <a:ln w="12700">
                <a:solidFill>
                  <a:srgbClr val="000000"/>
                </a:solidFill>
                <a:prstDash val="solid"/>
                <a:round/>
                <a:headEnd/>
                <a:tailEnd/>
              </a:ln>
            </p:spPr>
            <p:txBody>
              <a:bodyPr/>
              <a:lstStyle/>
              <a:p>
                <a:endParaRPr lang="en-US"/>
              </a:p>
            </p:txBody>
          </p:sp>
          <p:sp>
            <p:nvSpPr>
              <p:cNvPr id="8239" name="Freeform 97"/>
              <p:cNvSpPr>
                <a:spLocks noChangeAspect="1"/>
              </p:cNvSpPr>
              <p:nvPr/>
            </p:nvSpPr>
            <p:spPr bwMode="auto">
              <a:xfrm rot="-275205">
                <a:off x="5776" y="15197"/>
                <a:ext cx="148" cy="143"/>
              </a:xfrm>
              <a:custGeom>
                <a:avLst/>
                <a:gdLst>
                  <a:gd name="T0" fmla="*/ 13 w 123"/>
                  <a:gd name="T1" fmla="*/ 93 h 124"/>
                  <a:gd name="T2" fmla="*/ 14 w 123"/>
                  <a:gd name="T3" fmla="*/ 81 h 124"/>
                  <a:gd name="T4" fmla="*/ 22 w 123"/>
                  <a:gd name="T5" fmla="*/ 75 h 124"/>
                  <a:gd name="T6" fmla="*/ 29 w 123"/>
                  <a:gd name="T7" fmla="*/ 73 h 124"/>
                  <a:gd name="T8" fmla="*/ 39 w 123"/>
                  <a:gd name="T9" fmla="*/ 67 h 124"/>
                  <a:gd name="T10" fmla="*/ 49 w 123"/>
                  <a:gd name="T11" fmla="*/ 58 h 124"/>
                  <a:gd name="T12" fmla="*/ 65 w 123"/>
                  <a:gd name="T13" fmla="*/ 57 h 124"/>
                  <a:gd name="T14" fmla="*/ 75 w 123"/>
                  <a:gd name="T15" fmla="*/ 43 h 124"/>
                  <a:gd name="T16" fmla="*/ 84 w 123"/>
                  <a:gd name="T17" fmla="*/ 25 h 124"/>
                  <a:gd name="T18" fmla="*/ 76 w 123"/>
                  <a:gd name="T19" fmla="*/ 14 h 124"/>
                  <a:gd name="T20" fmla="*/ 99 w 123"/>
                  <a:gd name="T21" fmla="*/ 0 h 124"/>
                  <a:gd name="T22" fmla="*/ 112 w 123"/>
                  <a:gd name="T23" fmla="*/ 6 h 124"/>
                  <a:gd name="T24" fmla="*/ 106 w 123"/>
                  <a:gd name="T25" fmla="*/ 32 h 124"/>
                  <a:gd name="T26" fmla="*/ 105 w 123"/>
                  <a:gd name="T27" fmla="*/ 59 h 124"/>
                  <a:gd name="T28" fmla="*/ 113 w 123"/>
                  <a:gd name="T29" fmla="*/ 59 h 124"/>
                  <a:gd name="T30" fmla="*/ 124 w 123"/>
                  <a:gd name="T31" fmla="*/ 53 h 124"/>
                  <a:gd name="T32" fmla="*/ 123 w 123"/>
                  <a:gd name="T33" fmla="*/ 65 h 124"/>
                  <a:gd name="T34" fmla="*/ 126 w 123"/>
                  <a:gd name="T35" fmla="*/ 62 h 124"/>
                  <a:gd name="T36" fmla="*/ 137 w 123"/>
                  <a:gd name="T37" fmla="*/ 65 h 124"/>
                  <a:gd name="T38" fmla="*/ 142 w 123"/>
                  <a:gd name="T39" fmla="*/ 68 h 124"/>
                  <a:gd name="T40" fmla="*/ 148 w 123"/>
                  <a:gd name="T41" fmla="*/ 66 h 124"/>
                  <a:gd name="T42" fmla="*/ 144 w 123"/>
                  <a:gd name="T43" fmla="*/ 91 h 124"/>
                  <a:gd name="T44" fmla="*/ 132 w 123"/>
                  <a:gd name="T45" fmla="*/ 95 h 124"/>
                  <a:gd name="T46" fmla="*/ 122 w 123"/>
                  <a:gd name="T47" fmla="*/ 77 h 124"/>
                  <a:gd name="T48" fmla="*/ 111 w 123"/>
                  <a:gd name="T49" fmla="*/ 95 h 124"/>
                  <a:gd name="T50" fmla="*/ 99 w 123"/>
                  <a:gd name="T51" fmla="*/ 106 h 124"/>
                  <a:gd name="T52" fmla="*/ 96 w 123"/>
                  <a:gd name="T53" fmla="*/ 100 h 124"/>
                  <a:gd name="T54" fmla="*/ 94 w 123"/>
                  <a:gd name="T55" fmla="*/ 92 h 124"/>
                  <a:gd name="T56" fmla="*/ 85 w 123"/>
                  <a:gd name="T57" fmla="*/ 97 h 124"/>
                  <a:gd name="T58" fmla="*/ 72 w 123"/>
                  <a:gd name="T59" fmla="*/ 115 h 124"/>
                  <a:gd name="T60" fmla="*/ 61 w 123"/>
                  <a:gd name="T61" fmla="*/ 138 h 124"/>
                  <a:gd name="T62" fmla="*/ 48 w 123"/>
                  <a:gd name="T63" fmla="*/ 143 h 124"/>
                  <a:gd name="T64" fmla="*/ 28 w 123"/>
                  <a:gd name="T65" fmla="*/ 128 h 124"/>
                  <a:gd name="T66" fmla="*/ 10 w 123"/>
                  <a:gd name="T67" fmla="*/ 101 h 124"/>
                  <a:gd name="T68" fmla="*/ 0 w 123"/>
                  <a:gd name="T69" fmla="*/ 96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24"/>
                  <a:gd name="T107" fmla="*/ 123 w 123"/>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24">
                    <a:moveTo>
                      <a:pt x="0" y="79"/>
                    </a:moveTo>
                    <a:lnTo>
                      <a:pt x="11" y="81"/>
                    </a:lnTo>
                    <a:lnTo>
                      <a:pt x="15" y="77"/>
                    </a:lnTo>
                    <a:lnTo>
                      <a:pt x="12" y="70"/>
                    </a:lnTo>
                    <a:lnTo>
                      <a:pt x="13" y="65"/>
                    </a:lnTo>
                    <a:lnTo>
                      <a:pt x="18" y="65"/>
                    </a:lnTo>
                    <a:lnTo>
                      <a:pt x="24" y="65"/>
                    </a:lnTo>
                    <a:lnTo>
                      <a:pt x="24" y="63"/>
                    </a:lnTo>
                    <a:lnTo>
                      <a:pt x="24" y="61"/>
                    </a:lnTo>
                    <a:lnTo>
                      <a:pt x="32" y="58"/>
                    </a:lnTo>
                    <a:lnTo>
                      <a:pt x="41" y="56"/>
                    </a:lnTo>
                    <a:lnTo>
                      <a:pt x="41" y="50"/>
                    </a:lnTo>
                    <a:lnTo>
                      <a:pt x="50" y="50"/>
                    </a:lnTo>
                    <a:lnTo>
                      <a:pt x="54" y="49"/>
                    </a:lnTo>
                    <a:lnTo>
                      <a:pt x="55" y="48"/>
                    </a:lnTo>
                    <a:lnTo>
                      <a:pt x="62" y="37"/>
                    </a:lnTo>
                    <a:lnTo>
                      <a:pt x="70" y="27"/>
                    </a:lnTo>
                    <a:lnTo>
                      <a:pt x="70" y="22"/>
                    </a:lnTo>
                    <a:lnTo>
                      <a:pt x="67" y="17"/>
                    </a:lnTo>
                    <a:lnTo>
                      <a:pt x="63" y="12"/>
                    </a:lnTo>
                    <a:lnTo>
                      <a:pt x="66" y="7"/>
                    </a:lnTo>
                    <a:lnTo>
                      <a:pt x="82" y="0"/>
                    </a:lnTo>
                    <a:lnTo>
                      <a:pt x="89" y="2"/>
                    </a:lnTo>
                    <a:lnTo>
                      <a:pt x="93" y="5"/>
                    </a:lnTo>
                    <a:lnTo>
                      <a:pt x="91" y="16"/>
                    </a:lnTo>
                    <a:lnTo>
                      <a:pt x="88" y="28"/>
                    </a:lnTo>
                    <a:lnTo>
                      <a:pt x="85" y="40"/>
                    </a:lnTo>
                    <a:lnTo>
                      <a:pt x="87" y="51"/>
                    </a:lnTo>
                    <a:lnTo>
                      <a:pt x="91" y="53"/>
                    </a:lnTo>
                    <a:lnTo>
                      <a:pt x="94" y="51"/>
                    </a:lnTo>
                    <a:lnTo>
                      <a:pt x="100" y="44"/>
                    </a:lnTo>
                    <a:lnTo>
                      <a:pt x="103" y="46"/>
                    </a:lnTo>
                    <a:lnTo>
                      <a:pt x="103" y="50"/>
                    </a:lnTo>
                    <a:lnTo>
                      <a:pt x="102" y="56"/>
                    </a:lnTo>
                    <a:lnTo>
                      <a:pt x="104" y="60"/>
                    </a:lnTo>
                    <a:lnTo>
                      <a:pt x="105" y="54"/>
                    </a:lnTo>
                    <a:lnTo>
                      <a:pt x="110" y="51"/>
                    </a:lnTo>
                    <a:lnTo>
                      <a:pt x="114" y="56"/>
                    </a:lnTo>
                    <a:lnTo>
                      <a:pt x="115" y="63"/>
                    </a:lnTo>
                    <a:lnTo>
                      <a:pt x="118" y="59"/>
                    </a:lnTo>
                    <a:lnTo>
                      <a:pt x="119" y="56"/>
                    </a:lnTo>
                    <a:lnTo>
                      <a:pt x="123" y="57"/>
                    </a:lnTo>
                    <a:lnTo>
                      <a:pt x="122" y="71"/>
                    </a:lnTo>
                    <a:lnTo>
                      <a:pt x="120" y="79"/>
                    </a:lnTo>
                    <a:lnTo>
                      <a:pt x="114" y="84"/>
                    </a:lnTo>
                    <a:lnTo>
                      <a:pt x="110" y="82"/>
                    </a:lnTo>
                    <a:lnTo>
                      <a:pt x="108" y="78"/>
                    </a:lnTo>
                    <a:lnTo>
                      <a:pt x="101" y="67"/>
                    </a:lnTo>
                    <a:lnTo>
                      <a:pt x="95" y="67"/>
                    </a:lnTo>
                    <a:lnTo>
                      <a:pt x="92" y="82"/>
                    </a:lnTo>
                    <a:lnTo>
                      <a:pt x="89" y="89"/>
                    </a:lnTo>
                    <a:lnTo>
                      <a:pt x="82" y="92"/>
                    </a:lnTo>
                    <a:lnTo>
                      <a:pt x="80" y="90"/>
                    </a:lnTo>
                    <a:lnTo>
                      <a:pt x="80" y="87"/>
                    </a:lnTo>
                    <a:lnTo>
                      <a:pt x="81" y="83"/>
                    </a:lnTo>
                    <a:lnTo>
                      <a:pt x="78" y="80"/>
                    </a:lnTo>
                    <a:lnTo>
                      <a:pt x="74" y="81"/>
                    </a:lnTo>
                    <a:lnTo>
                      <a:pt x="71" y="84"/>
                    </a:lnTo>
                    <a:lnTo>
                      <a:pt x="66" y="93"/>
                    </a:lnTo>
                    <a:lnTo>
                      <a:pt x="60" y="100"/>
                    </a:lnTo>
                    <a:lnTo>
                      <a:pt x="52" y="118"/>
                    </a:lnTo>
                    <a:lnTo>
                      <a:pt x="51" y="120"/>
                    </a:lnTo>
                    <a:lnTo>
                      <a:pt x="47" y="120"/>
                    </a:lnTo>
                    <a:lnTo>
                      <a:pt x="40" y="124"/>
                    </a:lnTo>
                    <a:lnTo>
                      <a:pt x="33" y="117"/>
                    </a:lnTo>
                    <a:lnTo>
                      <a:pt x="23" y="111"/>
                    </a:lnTo>
                    <a:lnTo>
                      <a:pt x="14" y="100"/>
                    </a:lnTo>
                    <a:lnTo>
                      <a:pt x="8" y="88"/>
                    </a:lnTo>
                    <a:lnTo>
                      <a:pt x="3" y="86"/>
                    </a:lnTo>
                    <a:lnTo>
                      <a:pt x="0" y="83"/>
                    </a:lnTo>
                    <a:lnTo>
                      <a:pt x="0" y="79"/>
                    </a:lnTo>
                    <a:close/>
                  </a:path>
                </a:pathLst>
              </a:custGeom>
              <a:grpFill/>
              <a:ln w="12700">
                <a:solidFill>
                  <a:srgbClr val="000000"/>
                </a:solidFill>
                <a:prstDash val="solid"/>
                <a:round/>
                <a:headEnd/>
                <a:tailEnd/>
              </a:ln>
            </p:spPr>
            <p:txBody>
              <a:bodyPr/>
              <a:lstStyle/>
              <a:p>
                <a:endParaRPr lang="en-US"/>
              </a:p>
            </p:txBody>
          </p:sp>
          <p:sp>
            <p:nvSpPr>
              <p:cNvPr id="8240" name="Freeform 98"/>
              <p:cNvSpPr>
                <a:spLocks noChangeAspect="1"/>
              </p:cNvSpPr>
              <p:nvPr/>
            </p:nvSpPr>
            <p:spPr bwMode="auto">
              <a:xfrm rot="-275205">
                <a:off x="5608" y="15353"/>
                <a:ext cx="291" cy="203"/>
              </a:xfrm>
              <a:custGeom>
                <a:avLst/>
                <a:gdLst>
                  <a:gd name="T0" fmla="*/ 123 w 242"/>
                  <a:gd name="T1" fmla="*/ 46 h 175"/>
                  <a:gd name="T2" fmla="*/ 117 w 242"/>
                  <a:gd name="T3" fmla="*/ 51 h 175"/>
                  <a:gd name="T4" fmla="*/ 115 w 242"/>
                  <a:gd name="T5" fmla="*/ 63 h 175"/>
                  <a:gd name="T6" fmla="*/ 123 w 242"/>
                  <a:gd name="T7" fmla="*/ 78 h 175"/>
                  <a:gd name="T8" fmla="*/ 108 w 242"/>
                  <a:gd name="T9" fmla="*/ 81 h 175"/>
                  <a:gd name="T10" fmla="*/ 95 w 242"/>
                  <a:gd name="T11" fmla="*/ 51 h 175"/>
                  <a:gd name="T12" fmla="*/ 82 w 242"/>
                  <a:gd name="T13" fmla="*/ 17 h 175"/>
                  <a:gd name="T14" fmla="*/ 76 w 242"/>
                  <a:gd name="T15" fmla="*/ 27 h 175"/>
                  <a:gd name="T16" fmla="*/ 71 w 242"/>
                  <a:gd name="T17" fmla="*/ 23 h 175"/>
                  <a:gd name="T18" fmla="*/ 61 w 242"/>
                  <a:gd name="T19" fmla="*/ 36 h 175"/>
                  <a:gd name="T20" fmla="*/ 48 w 242"/>
                  <a:gd name="T21" fmla="*/ 29 h 175"/>
                  <a:gd name="T22" fmla="*/ 41 w 242"/>
                  <a:gd name="T23" fmla="*/ 42 h 175"/>
                  <a:gd name="T24" fmla="*/ 31 w 242"/>
                  <a:gd name="T25" fmla="*/ 49 h 175"/>
                  <a:gd name="T26" fmla="*/ 31 w 242"/>
                  <a:gd name="T27" fmla="*/ 67 h 175"/>
                  <a:gd name="T28" fmla="*/ 19 w 242"/>
                  <a:gd name="T29" fmla="*/ 73 h 175"/>
                  <a:gd name="T30" fmla="*/ 7 w 242"/>
                  <a:gd name="T31" fmla="*/ 81 h 175"/>
                  <a:gd name="T32" fmla="*/ 1 w 242"/>
                  <a:gd name="T33" fmla="*/ 94 h 175"/>
                  <a:gd name="T34" fmla="*/ 19 w 242"/>
                  <a:gd name="T35" fmla="*/ 109 h 175"/>
                  <a:gd name="T36" fmla="*/ 32 w 242"/>
                  <a:gd name="T37" fmla="*/ 116 h 175"/>
                  <a:gd name="T38" fmla="*/ 30 w 242"/>
                  <a:gd name="T39" fmla="*/ 138 h 175"/>
                  <a:gd name="T40" fmla="*/ 75 w 242"/>
                  <a:gd name="T41" fmla="*/ 139 h 175"/>
                  <a:gd name="T42" fmla="*/ 88 w 242"/>
                  <a:gd name="T43" fmla="*/ 151 h 175"/>
                  <a:gd name="T44" fmla="*/ 75 w 242"/>
                  <a:gd name="T45" fmla="*/ 164 h 175"/>
                  <a:gd name="T46" fmla="*/ 57 w 242"/>
                  <a:gd name="T47" fmla="*/ 183 h 175"/>
                  <a:gd name="T48" fmla="*/ 60 w 242"/>
                  <a:gd name="T49" fmla="*/ 187 h 175"/>
                  <a:gd name="T50" fmla="*/ 61 w 242"/>
                  <a:gd name="T51" fmla="*/ 200 h 175"/>
                  <a:gd name="T52" fmla="*/ 73 w 242"/>
                  <a:gd name="T53" fmla="*/ 203 h 175"/>
                  <a:gd name="T54" fmla="*/ 96 w 242"/>
                  <a:gd name="T55" fmla="*/ 190 h 175"/>
                  <a:gd name="T56" fmla="*/ 105 w 242"/>
                  <a:gd name="T57" fmla="*/ 181 h 175"/>
                  <a:gd name="T58" fmla="*/ 109 w 242"/>
                  <a:gd name="T59" fmla="*/ 176 h 175"/>
                  <a:gd name="T60" fmla="*/ 117 w 242"/>
                  <a:gd name="T61" fmla="*/ 167 h 175"/>
                  <a:gd name="T62" fmla="*/ 124 w 242"/>
                  <a:gd name="T63" fmla="*/ 144 h 175"/>
                  <a:gd name="T64" fmla="*/ 162 w 242"/>
                  <a:gd name="T65" fmla="*/ 138 h 175"/>
                  <a:gd name="T66" fmla="*/ 179 w 242"/>
                  <a:gd name="T67" fmla="*/ 131 h 175"/>
                  <a:gd name="T68" fmla="*/ 188 w 242"/>
                  <a:gd name="T69" fmla="*/ 125 h 175"/>
                  <a:gd name="T70" fmla="*/ 195 w 242"/>
                  <a:gd name="T71" fmla="*/ 117 h 175"/>
                  <a:gd name="T72" fmla="*/ 196 w 242"/>
                  <a:gd name="T73" fmla="*/ 113 h 175"/>
                  <a:gd name="T74" fmla="*/ 231 w 242"/>
                  <a:gd name="T75" fmla="*/ 123 h 175"/>
                  <a:gd name="T76" fmla="*/ 242 w 242"/>
                  <a:gd name="T77" fmla="*/ 108 h 175"/>
                  <a:gd name="T78" fmla="*/ 225 w 242"/>
                  <a:gd name="T79" fmla="*/ 89 h 175"/>
                  <a:gd name="T80" fmla="*/ 221 w 242"/>
                  <a:gd name="T81" fmla="*/ 79 h 175"/>
                  <a:gd name="T82" fmla="*/ 250 w 242"/>
                  <a:gd name="T83" fmla="*/ 90 h 175"/>
                  <a:gd name="T84" fmla="*/ 260 w 242"/>
                  <a:gd name="T85" fmla="*/ 86 h 175"/>
                  <a:gd name="T86" fmla="*/ 263 w 242"/>
                  <a:gd name="T87" fmla="*/ 63 h 175"/>
                  <a:gd name="T88" fmla="*/ 253 w 242"/>
                  <a:gd name="T89" fmla="*/ 42 h 175"/>
                  <a:gd name="T90" fmla="*/ 245 w 242"/>
                  <a:gd name="T91" fmla="*/ 34 h 175"/>
                  <a:gd name="T92" fmla="*/ 250 w 242"/>
                  <a:gd name="T93" fmla="*/ 26 h 175"/>
                  <a:gd name="T94" fmla="*/ 262 w 242"/>
                  <a:gd name="T95" fmla="*/ 42 h 175"/>
                  <a:gd name="T96" fmla="*/ 277 w 242"/>
                  <a:gd name="T97" fmla="*/ 64 h 175"/>
                  <a:gd name="T98" fmla="*/ 291 w 242"/>
                  <a:gd name="T99" fmla="*/ 52 h 175"/>
                  <a:gd name="T100" fmla="*/ 285 w 242"/>
                  <a:gd name="T101" fmla="*/ 42 h 175"/>
                  <a:gd name="T102" fmla="*/ 261 w 242"/>
                  <a:gd name="T103" fmla="*/ 8 h 175"/>
                  <a:gd name="T104" fmla="*/ 250 w 242"/>
                  <a:gd name="T105" fmla="*/ 2 h 175"/>
                  <a:gd name="T106" fmla="*/ 228 w 242"/>
                  <a:gd name="T107" fmla="*/ 8 h 175"/>
                  <a:gd name="T108" fmla="*/ 208 w 242"/>
                  <a:gd name="T109" fmla="*/ 12 h 175"/>
                  <a:gd name="T110" fmla="*/ 161 w 242"/>
                  <a:gd name="T111" fmla="*/ 7 h 175"/>
                  <a:gd name="T112" fmla="*/ 153 w 242"/>
                  <a:gd name="T113" fmla="*/ 21 h 175"/>
                  <a:gd name="T114" fmla="*/ 136 w 242"/>
                  <a:gd name="T115" fmla="*/ 22 h 175"/>
                  <a:gd name="T116" fmla="*/ 117 w 242"/>
                  <a:gd name="T117" fmla="*/ 12 h 175"/>
                  <a:gd name="T118" fmla="*/ 108 w 242"/>
                  <a:gd name="T119" fmla="*/ 21 h 1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2"/>
                  <a:gd name="T181" fmla="*/ 0 h 175"/>
                  <a:gd name="T182" fmla="*/ 242 w 242"/>
                  <a:gd name="T183" fmla="*/ 175 h 1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2" h="175">
                    <a:moveTo>
                      <a:pt x="97" y="33"/>
                    </a:moveTo>
                    <a:lnTo>
                      <a:pt x="102" y="40"/>
                    </a:lnTo>
                    <a:lnTo>
                      <a:pt x="102" y="47"/>
                    </a:lnTo>
                    <a:lnTo>
                      <a:pt x="97" y="44"/>
                    </a:lnTo>
                    <a:lnTo>
                      <a:pt x="94" y="45"/>
                    </a:lnTo>
                    <a:lnTo>
                      <a:pt x="96" y="54"/>
                    </a:lnTo>
                    <a:lnTo>
                      <a:pt x="102" y="64"/>
                    </a:lnTo>
                    <a:lnTo>
                      <a:pt x="102" y="67"/>
                    </a:lnTo>
                    <a:lnTo>
                      <a:pt x="99" y="71"/>
                    </a:lnTo>
                    <a:lnTo>
                      <a:pt x="90" y="70"/>
                    </a:lnTo>
                    <a:lnTo>
                      <a:pt x="81" y="58"/>
                    </a:lnTo>
                    <a:lnTo>
                      <a:pt x="79" y="44"/>
                    </a:lnTo>
                    <a:lnTo>
                      <a:pt x="76" y="28"/>
                    </a:lnTo>
                    <a:lnTo>
                      <a:pt x="68" y="15"/>
                    </a:lnTo>
                    <a:lnTo>
                      <a:pt x="65" y="18"/>
                    </a:lnTo>
                    <a:lnTo>
                      <a:pt x="63" y="23"/>
                    </a:lnTo>
                    <a:lnTo>
                      <a:pt x="61" y="21"/>
                    </a:lnTo>
                    <a:lnTo>
                      <a:pt x="59" y="20"/>
                    </a:lnTo>
                    <a:lnTo>
                      <a:pt x="54" y="26"/>
                    </a:lnTo>
                    <a:lnTo>
                      <a:pt x="51" y="31"/>
                    </a:lnTo>
                    <a:lnTo>
                      <a:pt x="44" y="28"/>
                    </a:lnTo>
                    <a:lnTo>
                      <a:pt x="40" y="25"/>
                    </a:lnTo>
                    <a:lnTo>
                      <a:pt x="37" y="28"/>
                    </a:lnTo>
                    <a:lnTo>
                      <a:pt x="34" y="36"/>
                    </a:lnTo>
                    <a:lnTo>
                      <a:pt x="37" y="46"/>
                    </a:lnTo>
                    <a:lnTo>
                      <a:pt x="26" y="42"/>
                    </a:lnTo>
                    <a:lnTo>
                      <a:pt x="27" y="54"/>
                    </a:lnTo>
                    <a:lnTo>
                      <a:pt x="26" y="58"/>
                    </a:lnTo>
                    <a:lnTo>
                      <a:pt x="24" y="64"/>
                    </a:lnTo>
                    <a:lnTo>
                      <a:pt x="16" y="63"/>
                    </a:lnTo>
                    <a:lnTo>
                      <a:pt x="13" y="71"/>
                    </a:lnTo>
                    <a:lnTo>
                      <a:pt x="6" y="70"/>
                    </a:lnTo>
                    <a:lnTo>
                      <a:pt x="0" y="71"/>
                    </a:lnTo>
                    <a:lnTo>
                      <a:pt x="1" y="81"/>
                    </a:lnTo>
                    <a:lnTo>
                      <a:pt x="10" y="92"/>
                    </a:lnTo>
                    <a:lnTo>
                      <a:pt x="16" y="94"/>
                    </a:lnTo>
                    <a:lnTo>
                      <a:pt x="23" y="96"/>
                    </a:lnTo>
                    <a:lnTo>
                      <a:pt x="27" y="100"/>
                    </a:lnTo>
                    <a:lnTo>
                      <a:pt x="27" y="106"/>
                    </a:lnTo>
                    <a:lnTo>
                      <a:pt x="25" y="119"/>
                    </a:lnTo>
                    <a:lnTo>
                      <a:pt x="49" y="118"/>
                    </a:lnTo>
                    <a:lnTo>
                      <a:pt x="62" y="120"/>
                    </a:lnTo>
                    <a:lnTo>
                      <a:pt x="70" y="126"/>
                    </a:lnTo>
                    <a:lnTo>
                      <a:pt x="73" y="130"/>
                    </a:lnTo>
                    <a:lnTo>
                      <a:pt x="71" y="134"/>
                    </a:lnTo>
                    <a:lnTo>
                      <a:pt x="62" y="141"/>
                    </a:lnTo>
                    <a:lnTo>
                      <a:pt x="52" y="147"/>
                    </a:lnTo>
                    <a:lnTo>
                      <a:pt x="47" y="158"/>
                    </a:lnTo>
                    <a:lnTo>
                      <a:pt x="47" y="160"/>
                    </a:lnTo>
                    <a:lnTo>
                      <a:pt x="50" y="161"/>
                    </a:lnTo>
                    <a:lnTo>
                      <a:pt x="48" y="167"/>
                    </a:lnTo>
                    <a:lnTo>
                      <a:pt x="51" y="172"/>
                    </a:lnTo>
                    <a:lnTo>
                      <a:pt x="55" y="174"/>
                    </a:lnTo>
                    <a:lnTo>
                      <a:pt x="61" y="175"/>
                    </a:lnTo>
                    <a:lnTo>
                      <a:pt x="75" y="169"/>
                    </a:lnTo>
                    <a:lnTo>
                      <a:pt x="80" y="164"/>
                    </a:lnTo>
                    <a:lnTo>
                      <a:pt x="85" y="155"/>
                    </a:lnTo>
                    <a:lnTo>
                      <a:pt x="87" y="156"/>
                    </a:lnTo>
                    <a:lnTo>
                      <a:pt x="89" y="154"/>
                    </a:lnTo>
                    <a:lnTo>
                      <a:pt x="91" y="152"/>
                    </a:lnTo>
                    <a:lnTo>
                      <a:pt x="93" y="154"/>
                    </a:lnTo>
                    <a:lnTo>
                      <a:pt x="97" y="144"/>
                    </a:lnTo>
                    <a:lnTo>
                      <a:pt x="99" y="135"/>
                    </a:lnTo>
                    <a:lnTo>
                      <a:pt x="103" y="124"/>
                    </a:lnTo>
                    <a:lnTo>
                      <a:pt x="109" y="118"/>
                    </a:lnTo>
                    <a:lnTo>
                      <a:pt x="135" y="119"/>
                    </a:lnTo>
                    <a:lnTo>
                      <a:pt x="146" y="116"/>
                    </a:lnTo>
                    <a:lnTo>
                      <a:pt x="149" y="113"/>
                    </a:lnTo>
                    <a:lnTo>
                      <a:pt x="152" y="107"/>
                    </a:lnTo>
                    <a:lnTo>
                      <a:pt x="156" y="108"/>
                    </a:lnTo>
                    <a:lnTo>
                      <a:pt x="160" y="106"/>
                    </a:lnTo>
                    <a:lnTo>
                      <a:pt x="162" y="101"/>
                    </a:lnTo>
                    <a:lnTo>
                      <a:pt x="160" y="101"/>
                    </a:lnTo>
                    <a:lnTo>
                      <a:pt x="163" y="97"/>
                    </a:lnTo>
                    <a:lnTo>
                      <a:pt x="183" y="105"/>
                    </a:lnTo>
                    <a:lnTo>
                      <a:pt x="192" y="106"/>
                    </a:lnTo>
                    <a:lnTo>
                      <a:pt x="200" y="101"/>
                    </a:lnTo>
                    <a:lnTo>
                      <a:pt x="201" y="93"/>
                    </a:lnTo>
                    <a:lnTo>
                      <a:pt x="197" y="85"/>
                    </a:lnTo>
                    <a:lnTo>
                      <a:pt x="187" y="77"/>
                    </a:lnTo>
                    <a:lnTo>
                      <a:pt x="174" y="66"/>
                    </a:lnTo>
                    <a:lnTo>
                      <a:pt x="184" y="68"/>
                    </a:lnTo>
                    <a:lnTo>
                      <a:pt x="192" y="72"/>
                    </a:lnTo>
                    <a:lnTo>
                      <a:pt x="208" y="78"/>
                    </a:lnTo>
                    <a:lnTo>
                      <a:pt x="213" y="77"/>
                    </a:lnTo>
                    <a:lnTo>
                      <a:pt x="216" y="74"/>
                    </a:lnTo>
                    <a:lnTo>
                      <a:pt x="219" y="66"/>
                    </a:lnTo>
                    <a:lnTo>
                      <a:pt x="219" y="54"/>
                    </a:lnTo>
                    <a:lnTo>
                      <a:pt x="215" y="45"/>
                    </a:lnTo>
                    <a:lnTo>
                      <a:pt x="210" y="36"/>
                    </a:lnTo>
                    <a:lnTo>
                      <a:pt x="209" y="33"/>
                    </a:lnTo>
                    <a:lnTo>
                      <a:pt x="204" y="29"/>
                    </a:lnTo>
                    <a:lnTo>
                      <a:pt x="205" y="24"/>
                    </a:lnTo>
                    <a:lnTo>
                      <a:pt x="208" y="22"/>
                    </a:lnTo>
                    <a:lnTo>
                      <a:pt x="214" y="28"/>
                    </a:lnTo>
                    <a:lnTo>
                      <a:pt x="218" y="36"/>
                    </a:lnTo>
                    <a:lnTo>
                      <a:pt x="223" y="54"/>
                    </a:lnTo>
                    <a:lnTo>
                      <a:pt x="230" y="55"/>
                    </a:lnTo>
                    <a:lnTo>
                      <a:pt x="238" y="56"/>
                    </a:lnTo>
                    <a:lnTo>
                      <a:pt x="242" y="45"/>
                    </a:lnTo>
                    <a:lnTo>
                      <a:pt x="241" y="40"/>
                    </a:lnTo>
                    <a:lnTo>
                      <a:pt x="237" y="36"/>
                    </a:lnTo>
                    <a:lnTo>
                      <a:pt x="217" y="20"/>
                    </a:lnTo>
                    <a:lnTo>
                      <a:pt x="217" y="7"/>
                    </a:lnTo>
                    <a:lnTo>
                      <a:pt x="215" y="3"/>
                    </a:lnTo>
                    <a:lnTo>
                      <a:pt x="208" y="2"/>
                    </a:lnTo>
                    <a:lnTo>
                      <a:pt x="196" y="0"/>
                    </a:lnTo>
                    <a:lnTo>
                      <a:pt x="190" y="7"/>
                    </a:lnTo>
                    <a:lnTo>
                      <a:pt x="184" y="11"/>
                    </a:lnTo>
                    <a:lnTo>
                      <a:pt x="173" y="10"/>
                    </a:lnTo>
                    <a:lnTo>
                      <a:pt x="159" y="8"/>
                    </a:lnTo>
                    <a:lnTo>
                      <a:pt x="134" y="6"/>
                    </a:lnTo>
                    <a:lnTo>
                      <a:pt x="129" y="13"/>
                    </a:lnTo>
                    <a:lnTo>
                      <a:pt x="127" y="18"/>
                    </a:lnTo>
                    <a:lnTo>
                      <a:pt x="122" y="21"/>
                    </a:lnTo>
                    <a:lnTo>
                      <a:pt x="113" y="19"/>
                    </a:lnTo>
                    <a:lnTo>
                      <a:pt x="104" y="14"/>
                    </a:lnTo>
                    <a:lnTo>
                      <a:pt x="97" y="10"/>
                    </a:lnTo>
                    <a:lnTo>
                      <a:pt x="90" y="11"/>
                    </a:lnTo>
                    <a:lnTo>
                      <a:pt x="90" y="18"/>
                    </a:lnTo>
                    <a:lnTo>
                      <a:pt x="97" y="33"/>
                    </a:lnTo>
                    <a:close/>
                  </a:path>
                </a:pathLst>
              </a:custGeom>
              <a:grpFill/>
              <a:ln w="12700">
                <a:solidFill>
                  <a:srgbClr val="000000"/>
                </a:solidFill>
                <a:prstDash val="solid"/>
                <a:round/>
                <a:headEnd/>
                <a:tailEnd/>
              </a:ln>
            </p:spPr>
            <p:txBody>
              <a:bodyPr/>
              <a:lstStyle/>
              <a:p>
                <a:endParaRPr lang="en-US"/>
              </a:p>
            </p:txBody>
          </p:sp>
          <p:sp>
            <p:nvSpPr>
              <p:cNvPr id="8241" name="Freeform 99"/>
              <p:cNvSpPr>
                <a:spLocks noChangeAspect="1"/>
              </p:cNvSpPr>
              <p:nvPr/>
            </p:nvSpPr>
            <p:spPr bwMode="auto">
              <a:xfrm rot="-275205">
                <a:off x="5666" y="15577"/>
                <a:ext cx="45" cy="34"/>
              </a:xfrm>
              <a:custGeom>
                <a:avLst/>
                <a:gdLst>
                  <a:gd name="T0" fmla="*/ 8 w 39"/>
                  <a:gd name="T1" fmla="*/ 4 h 29"/>
                  <a:gd name="T2" fmla="*/ 2 w 39"/>
                  <a:gd name="T3" fmla="*/ 11 h 29"/>
                  <a:gd name="T4" fmla="*/ 0 w 39"/>
                  <a:gd name="T5" fmla="*/ 18 h 29"/>
                  <a:gd name="T6" fmla="*/ 10 w 39"/>
                  <a:gd name="T7" fmla="*/ 32 h 29"/>
                  <a:gd name="T8" fmla="*/ 17 w 39"/>
                  <a:gd name="T9" fmla="*/ 34 h 29"/>
                  <a:gd name="T10" fmla="*/ 23 w 39"/>
                  <a:gd name="T11" fmla="*/ 33 h 29"/>
                  <a:gd name="T12" fmla="*/ 32 w 39"/>
                  <a:gd name="T13" fmla="*/ 32 h 29"/>
                  <a:gd name="T14" fmla="*/ 39 w 39"/>
                  <a:gd name="T15" fmla="*/ 33 h 29"/>
                  <a:gd name="T16" fmla="*/ 43 w 39"/>
                  <a:gd name="T17" fmla="*/ 21 h 29"/>
                  <a:gd name="T18" fmla="*/ 45 w 39"/>
                  <a:gd name="T19" fmla="*/ 11 h 29"/>
                  <a:gd name="T20" fmla="*/ 39 w 39"/>
                  <a:gd name="T21" fmla="*/ 9 h 29"/>
                  <a:gd name="T22" fmla="*/ 27 w 39"/>
                  <a:gd name="T23" fmla="*/ 4 h 29"/>
                  <a:gd name="T24" fmla="*/ 17 w 39"/>
                  <a:gd name="T25" fmla="*/ 0 h 29"/>
                  <a:gd name="T26" fmla="*/ 8 w 39"/>
                  <a:gd name="T27" fmla="*/ 4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9"/>
                  <a:gd name="T44" fmla="*/ 39 w 3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9">
                    <a:moveTo>
                      <a:pt x="7" y="3"/>
                    </a:moveTo>
                    <a:lnTo>
                      <a:pt x="2" y="9"/>
                    </a:lnTo>
                    <a:lnTo>
                      <a:pt x="0" y="15"/>
                    </a:lnTo>
                    <a:lnTo>
                      <a:pt x="9" y="27"/>
                    </a:lnTo>
                    <a:lnTo>
                      <a:pt x="15" y="29"/>
                    </a:lnTo>
                    <a:lnTo>
                      <a:pt x="20" y="28"/>
                    </a:lnTo>
                    <a:lnTo>
                      <a:pt x="28" y="27"/>
                    </a:lnTo>
                    <a:lnTo>
                      <a:pt x="34" y="28"/>
                    </a:lnTo>
                    <a:lnTo>
                      <a:pt x="37" y="18"/>
                    </a:lnTo>
                    <a:lnTo>
                      <a:pt x="39" y="9"/>
                    </a:lnTo>
                    <a:lnTo>
                      <a:pt x="34" y="8"/>
                    </a:lnTo>
                    <a:lnTo>
                      <a:pt x="23" y="3"/>
                    </a:lnTo>
                    <a:lnTo>
                      <a:pt x="15" y="0"/>
                    </a:lnTo>
                    <a:lnTo>
                      <a:pt x="7" y="3"/>
                    </a:lnTo>
                    <a:close/>
                  </a:path>
                </a:pathLst>
              </a:custGeom>
              <a:grpFill/>
              <a:ln w="12700">
                <a:solidFill>
                  <a:srgbClr val="000000"/>
                </a:solidFill>
                <a:prstDash val="solid"/>
                <a:round/>
                <a:headEnd/>
                <a:tailEnd/>
              </a:ln>
            </p:spPr>
            <p:txBody>
              <a:bodyPr/>
              <a:lstStyle/>
              <a:p>
                <a:endParaRPr lang="en-US"/>
              </a:p>
            </p:txBody>
          </p:sp>
          <p:sp>
            <p:nvSpPr>
              <p:cNvPr id="8242" name="Freeform 100"/>
              <p:cNvSpPr>
                <a:spLocks noChangeAspect="1"/>
              </p:cNvSpPr>
              <p:nvPr/>
            </p:nvSpPr>
            <p:spPr bwMode="auto">
              <a:xfrm rot="-275205">
                <a:off x="5604" y="15577"/>
                <a:ext cx="43" cy="38"/>
              </a:xfrm>
              <a:custGeom>
                <a:avLst/>
                <a:gdLst>
                  <a:gd name="T0" fmla="*/ 25 w 35"/>
                  <a:gd name="T1" fmla="*/ 4 h 34"/>
                  <a:gd name="T2" fmla="*/ 17 w 35"/>
                  <a:gd name="T3" fmla="*/ 9 h 34"/>
                  <a:gd name="T4" fmla="*/ 9 w 35"/>
                  <a:gd name="T5" fmla="*/ 12 h 34"/>
                  <a:gd name="T6" fmla="*/ 1 w 35"/>
                  <a:gd name="T7" fmla="*/ 17 h 34"/>
                  <a:gd name="T8" fmla="*/ 0 w 35"/>
                  <a:gd name="T9" fmla="*/ 25 h 34"/>
                  <a:gd name="T10" fmla="*/ 7 w 35"/>
                  <a:gd name="T11" fmla="*/ 32 h 34"/>
                  <a:gd name="T12" fmla="*/ 17 w 35"/>
                  <a:gd name="T13" fmla="*/ 37 h 34"/>
                  <a:gd name="T14" fmla="*/ 26 w 35"/>
                  <a:gd name="T15" fmla="*/ 38 h 34"/>
                  <a:gd name="T16" fmla="*/ 31 w 35"/>
                  <a:gd name="T17" fmla="*/ 34 h 34"/>
                  <a:gd name="T18" fmla="*/ 34 w 35"/>
                  <a:gd name="T19" fmla="*/ 29 h 34"/>
                  <a:gd name="T20" fmla="*/ 36 w 35"/>
                  <a:gd name="T21" fmla="*/ 22 h 34"/>
                  <a:gd name="T22" fmla="*/ 42 w 35"/>
                  <a:gd name="T23" fmla="*/ 20 h 34"/>
                  <a:gd name="T24" fmla="*/ 43 w 35"/>
                  <a:gd name="T25" fmla="*/ 15 h 34"/>
                  <a:gd name="T26" fmla="*/ 39 w 35"/>
                  <a:gd name="T27" fmla="*/ 9 h 34"/>
                  <a:gd name="T28" fmla="*/ 29 w 35"/>
                  <a:gd name="T29" fmla="*/ 1 h 34"/>
                  <a:gd name="T30" fmla="*/ 27 w 35"/>
                  <a:gd name="T31" fmla="*/ 0 h 34"/>
                  <a:gd name="T32" fmla="*/ 25 w 35"/>
                  <a:gd name="T33" fmla="*/ 3 h 34"/>
                  <a:gd name="T34" fmla="*/ 25 w 35"/>
                  <a:gd name="T35" fmla="*/ 7 h 34"/>
                  <a:gd name="T36" fmla="*/ 20 w 35"/>
                  <a:gd name="T37" fmla="*/ 9 h 34"/>
                  <a:gd name="T38" fmla="*/ 25 w 35"/>
                  <a:gd name="T39" fmla="*/ 4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4"/>
                  <a:gd name="T62" fmla="*/ 35 w 35"/>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4">
                    <a:moveTo>
                      <a:pt x="20" y="4"/>
                    </a:moveTo>
                    <a:lnTo>
                      <a:pt x="14" y="8"/>
                    </a:lnTo>
                    <a:lnTo>
                      <a:pt x="7" y="11"/>
                    </a:lnTo>
                    <a:lnTo>
                      <a:pt x="1" y="15"/>
                    </a:lnTo>
                    <a:lnTo>
                      <a:pt x="0" y="22"/>
                    </a:lnTo>
                    <a:lnTo>
                      <a:pt x="6" y="29"/>
                    </a:lnTo>
                    <a:lnTo>
                      <a:pt x="14" y="33"/>
                    </a:lnTo>
                    <a:lnTo>
                      <a:pt x="21" y="34"/>
                    </a:lnTo>
                    <a:lnTo>
                      <a:pt x="25" y="30"/>
                    </a:lnTo>
                    <a:lnTo>
                      <a:pt x="28" y="26"/>
                    </a:lnTo>
                    <a:lnTo>
                      <a:pt x="29" y="20"/>
                    </a:lnTo>
                    <a:lnTo>
                      <a:pt x="34" y="18"/>
                    </a:lnTo>
                    <a:lnTo>
                      <a:pt x="35" y="13"/>
                    </a:lnTo>
                    <a:lnTo>
                      <a:pt x="32" y="8"/>
                    </a:lnTo>
                    <a:lnTo>
                      <a:pt x="24" y="1"/>
                    </a:lnTo>
                    <a:lnTo>
                      <a:pt x="22" y="0"/>
                    </a:lnTo>
                    <a:lnTo>
                      <a:pt x="20" y="3"/>
                    </a:lnTo>
                    <a:lnTo>
                      <a:pt x="20" y="6"/>
                    </a:lnTo>
                    <a:lnTo>
                      <a:pt x="16" y="8"/>
                    </a:lnTo>
                    <a:lnTo>
                      <a:pt x="20" y="4"/>
                    </a:lnTo>
                    <a:close/>
                  </a:path>
                </a:pathLst>
              </a:custGeom>
              <a:grpFill/>
              <a:ln w="12700">
                <a:solidFill>
                  <a:srgbClr val="000000"/>
                </a:solidFill>
                <a:prstDash val="solid"/>
                <a:round/>
                <a:headEnd/>
                <a:tailEnd/>
              </a:ln>
            </p:spPr>
            <p:txBody>
              <a:bodyPr/>
              <a:lstStyle/>
              <a:p>
                <a:endParaRPr lang="en-US"/>
              </a:p>
            </p:txBody>
          </p:sp>
          <p:sp>
            <p:nvSpPr>
              <p:cNvPr id="8243" name="Freeform 101"/>
              <p:cNvSpPr>
                <a:spLocks noChangeAspect="1"/>
              </p:cNvSpPr>
              <p:nvPr/>
            </p:nvSpPr>
            <p:spPr bwMode="auto">
              <a:xfrm rot="-275205">
                <a:off x="5480" y="15711"/>
                <a:ext cx="32" cy="29"/>
              </a:xfrm>
              <a:custGeom>
                <a:avLst/>
                <a:gdLst>
                  <a:gd name="T0" fmla="*/ 9 w 28"/>
                  <a:gd name="T1" fmla="*/ 0 h 26"/>
                  <a:gd name="T2" fmla="*/ 1 w 28"/>
                  <a:gd name="T3" fmla="*/ 10 h 26"/>
                  <a:gd name="T4" fmla="*/ 0 w 28"/>
                  <a:gd name="T5" fmla="*/ 22 h 26"/>
                  <a:gd name="T6" fmla="*/ 8 w 28"/>
                  <a:gd name="T7" fmla="*/ 29 h 26"/>
                  <a:gd name="T8" fmla="*/ 18 w 28"/>
                  <a:gd name="T9" fmla="*/ 29 h 26"/>
                  <a:gd name="T10" fmla="*/ 29 w 28"/>
                  <a:gd name="T11" fmla="*/ 25 h 26"/>
                  <a:gd name="T12" fmla="*/ 32 w 28"/>
                  <a:gd name="T13" fmla="*/ 20 h 26"/>
                  <a:gd name="T14" fmla="*/ 31 w 28"/>
                  <a:gd name="T15" fmla="*/ 15 h 26"/>
                  <a:gd name="T16" fmla="*/ 26 w 28"/>
                  <a:gd name="T17" fmla="*/ 7 h 26"/>
                  <a:gd name="T18" fmla="*/ 21 w 28"/>
                  <a:gd name="T19" fmla="*/ 1 h 26"/>
                  <a:gd name="T20" fmla="*/ 9 w 28"/>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6"/>
                  <a:gd name="T35" fmla="*/ 28 w 2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6">
                    <a:moveTo>
                      <a:pt x="8" y="0"/>
                    </a:moveTo>
                    <a:lnTo>
                      <a:pt x="1" y="9"/>
                    </a:lnTo>
                    <a:lnTo>
                      <a:pt x="0" y="20"/>
                    </a:lnTo>
                    <a:lnTo>
                      <a:pt x="7" y="26"/>
                    </a:lnTo>
                    <a:lnTo>
                      <a:pt x="16" y="26"/>
                    </a:lnTo>
                    <a:lnTo>
                      <a:pt x="25" y="22"/>
                    </a:lnTo>
                    <a:lnTo>
                      <a:pt x="28" y="18"/>
                    </a:lnTo>
                    <a:lnTo>
                      <a:pt x="27" y="13"/>
                    </a:lnTo>
                    <a:lnTo>
                      <a:pt x="23" y="6"/>
                    </a:lnTo>
                    <a:lnTo>
                      <a:pt x="18" y="1"/>
                    </a:lnTo>
                    <a:lnTo>
                      <a:pt x="8" y="0"/>
                    </a:lnTo>
                    <a:close/>
                  </a:path>
                </a:pathLst>
              </a:custGeom>
              <a:grpFill/>
              <a:ln w="12700">
                <a:solidFill>
                  <a:srgbClr val="000000"/>
                </a:solidFill>
                <a:prstDash val="solid"/>
                <a:round/>
                <a:headEnd/>
                <a:tailEnd/>
              </a:ln>
            </p:spPr>
            <p:txBody>
              <a:bodyPr/>
              <a:lstStyle/>
              <a:p>
                <a:endParaRPr lang="en-US"/>
              </a:p>
            </p:txBody>
          </p:sp>
          <p:sp>
            <p:nvSpPr>
              <p:cNvPr id="8244" name="Freeform 102"/>
              <p:cNvSpPr>
                <a:spLocks noChangeAspect="1"/>
              </p:cNvSpPr>
              <p:nvPr/>
            </p:nvSpPr>
            <p:spPr bwMode="auto">
              <a:xfrm rot="-275205">
                <a:off x="5370" y="15619"/>
                <a:ext cx="36" cy="59"/>
              </a:xfrm>
              <a:custGeom>
                <a:avLst/>
                <a:gdLst>
                  <a:gd name="T0" fmla="*/ 0 w 30"/>
                  <a:gd name="T1" fmla="*/ 32 h 52"/>
                  <a:gd name="T2" fmla="*/ 11 w 30"/>
                  <a:gd name="T3" fmla="*/ 35 h 52"/>
                  <a:gd name="T4" fmla="*/ 10 w 30"/>
                  <a:gd name="T5" fmla="*/ 45 h 52"/>
                  <a:gd name="T6" fmla="*/ 7 w 30"/>
                  <a:gd name="T7" fmla="*/ 50 h 52"/>
                  <a:gd name="T8" fmla="*/ 1 w 30"/>
                  <a:gd name="T9" fmla="*/ 53 h 52"/>
                  <a:gd name="T10" fmla="*/ 10 w 30"/>
                  <a:gd name="T11" fmla="*/ 57 h 52"/>
                  <a:gd name="T12" fmla="*/ 20 w 30"/>
                  <a:gd name="T13" fmla="*/ 59 h 52"/>
                  <a:gd name="T14" fmla="*/ 29 w 30"/>
                  <a:gd name="T15" fmla="*/ 54 h 52"/>
                  <a:gd name="T16" fmla="*/ 32 w 30"/>
                  <a:gd name="T17" fmla="*/ 48 h 52"/>
                  <a:gd name="T18" fmla="*/ 36 w 30"/>
                  <a:gd name="T19" fmla="*/ 40 h 52"/>
                  <a:gd name="T20" fmla="*/ 32 w 30"/>
                  <a:gd name="T21" fmla="*/ 33 h 52"/>
                  <a:gd name="T22" fmla="*/ 18 w 30"/>
                  <a:gd name="T23" fmla="*/ 15 h 52"/>
                  <a:gd name="T24" fmla="*/ 13 w 30"/>
                  <a:gd name="T25" fmla="*/ 6 h 52"/>
                  <a:gd name="T26" fmla="*/ 4 w 30"/>
                  <a:gd name="T27" fmla="*/ 0 h 52"/>
                  <a:gd name="T28" fmla="*/ 0 w 30"/>
                  <a:gd name="T29" fmla="*/ 10 h 52"/>
                  <a:gd name="T30" fmla="*/ 0 w 30"/>
                  <a:gd name="T31" fmla="*/ 22 h 52"/>
                  <a:gd name="T32" fmla="*/ 5 w 30"/>
                  <a:gd name="T33" fmla="*/ 23 h 52"/>
                  <a:gd name="T34" fmla="*/ 1 w 30"/>
                  <a:gd name="T35" fmla="*/ 26 h 52"/>
                  <a:gd name="T36" fmla="*/ 0 w 30"/>
                  <a:gd name="T37" fmla="*/ 3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2"/>
                  <a:gd name="T59" fmla="*/ 30 w 30"/>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2">
                    <a:moveTo>
                      <a:pt x="0" y="28"/>
                    </a:moveTo>
                    <a:lnTo>
                      <a:pt x="9" y="31"/>
                    </a:lnTo>
                    <a:lnTo>
                      <a:pt x="8" y="40"/>
                    </a:lnTo>
                    <a:lnTo>
                      <a:pt x="6" y="44"/>
                    </a:lnTo>
                    <a:lnTo>
                      <a:pt x="1" y="47"/>
                    </a:lnTo>
                    <a:lnTo>
                      <a:pt x="8" y="50"/>
                    </a:lnTo>
                    <a:lnTo>
                      <a:pt x="17" y="52"/>
                    </a:lnTo>
                    <a:lnTo>
                      <a:pt x="24" y="48"/>
                    </a:lnTo>
                    <a:lnTo>
                      <a:pt x="27" y="42"/>
                    </a:lnTo>
                    <a:lnTo>
                      <a:pt x="30" y="35"/>
                    </a:lnTo>
                    <a:lnTo>
                      <a:pt x="27" y="29"/>
                    </a:lnTo>
                    <a:lnTo>
                      <a:pt x="15" y="13"/>
                    </a:lnTo>
                    <a:lnTo>
                      <a:pt x="11" y="5"/>
                    </a:lnTo>
                    <a:lnTo>
                      <a:pt x="3" y="0"/>
                    </a:lnTo>
                    <a:lnTo>
                      <a:pt x="0" y="9"/>
                    </a:lnTo>
                    <a:lnTo>
                      <a:pt x="0" y="19"/>
                    </a:lnTo>
                    <a:lnTo>
                      <a:pt x="4" y="20"/>
                    </a:lnTo>
                    <a:lnTo>
                      <a:pt x="1" y="23"/>
                    </a:lnTo>
                    <a:lnTo>
                      <a:pt x="0" y="28"/>
                    </a:lnTo>
                    <a:close/>
                  </a:path>
                </a:pathLst>
              </a:custGeom>
              <a:grpFill/>
              <a:ln w="12700">
                <a:solidFill>
                  <a:srgbClr val="000000"/>
                </a:solidFill>
                <a:prstDash val="solid"/>
                <a:round/>
                <a:headEnd/>
                <a:tailEnd/>
              </a:ln>
            </p:spPr>
            <p:txBody>
              <a:bodyPr/>
              <a:lstStyle/>
              <a:p>
                <a:endParaRPr lang="en-US"/>
              </a:p>
            </p:txBody>
          </p:sp>
          <p:sp>
            <p:nvSpPr>
              <p:cNvPr id="8245" name="Freeform 103"/>
              <p:cNvSpPr>
                <a:spLocks noChangeAspect="1"/>
              </p:cNvSpPr>
              <p:nvPr/>
            </p:nvSpPr>
            <p:spPr bwMode="auto">
              <a:xfrm rot="-275205">
                <a:off x="5322" y="15543"/>
                <a:ext cx="42" cy="34"/>
              </a:xfrm>
              <a:custGeom>
                <a:avLst/>
                <a:gdLst>
                  <a:gd name="T0" fmla="*/ 36 w 35"/>
                  <a:gd name="T1" fmla="*/ 7 h 29"/>
                  <a:gd name="T2" fmla="*/ 32 w 35"/>
                  <a:gd name="T3" fmla="*/ 1 h 29"/>
                  <a:gd name="T4" fmla="*/ 24 w 35"/>
                  <a:gd name="T5" fmla="*/ 0 h 29"/>
                  <a:gd name="T6" fmla="*/ 5 w 35"/>
                  <a:gd name="T7" fmla="*/ 8 h 29"/>
                  <a:gd name="T8" fmla="*/ 1 w 35"/>
                  <a:gd name="T9" fmla="*/ 14 h 29"/>
                  <a:gd name="T10" fmla="*/ 0 w 35"/>
                  <a:gd name="T11" fmla="*/ 23 h 29"/>
                  <a:gd name="T12" fmla="*/ 5 w 35"/>
                  <a:gd name="T13" fmla="*/ 30 h 29"/>
                  <a:gd name="T14" fmla="*/ 14 w 35"/>
                  <a:gd name="T15" fmla="*/ 33 h 29"/>
                  <a:gd name="T16" fmla="*/ 23 w 35"/>
                  <a:gd name="T17" fmla="*/ 34 h 29"/>
                  <a:gd name="T18" fmla="*/ 32 w 35"/>
                  <a:gd name="T19" fmla="*/ 34 h 29"/>
                  <a:gd name="T20" fmla="*/ 37 w 35"/>
                  <a:gd name="T21" fmla="*/ 30 h 29"/>
                  <a:gd name="T22" fmla="*/ 38 w 35"/>
                  <a:gd name="T23" fmla="*/ 27 h 29"/>
                  <a:gd name="T24" fmla="*/ 42 w 35"/>
                  <a:gd name="T25" fmla="*/ 16 h 29"/>
                  <a:gd name="T26" fmla="*/ 40 w 35"/>
                  <a:gd name="T27" fmla="*/ 13 h 29"/>
                  <a:gd name="T28" fmla="*/ 36 w 35"/>
                  <a:gd name="T29" fmla="*/ 7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30" y="6"/>
                    </a:moveTo>
                    <a:lnTo>
                      <a:pt x="27" y="1"/>
                    </a:lnTo>
                    <a:lnTo>
                      <a:pt x="20" y="0"/>
                    </a:lnTo>
                    <a:lnTo>
                      <a:pt x="4" y="7"/>
                    </a:lnTo>
                    <a:lnTo>
                      <a:pt x="1" y="12"/>
                    </a:lnTo>
                    <a:lnTo>
                      <a:pt x="0" y="20"/>
                    </a:lnTo>
                    <a:lnTo>
                      <a:pt x="4" y="26"/>
                    </a:lnTo>
                    <a:lnTo>
                      <a:pt x="12" y="28"/>
                    </a:lnTo>
                    <a:lnTo>
                      <a:pt x="19" y="29"/>
                    </a:lnTo>
                    <a:lnTo>
                      <a:pt x="27" y="29"/>
                    </a:lnTo>
                    <a:lnTo>
                      <a:pt x="31" y="26"/>
                    </a:lnTo>
                    <a:lnTo>
                      <a:pt x="32" y="23"/>
                    </a:lnTo>
                    <a:lnTo>
                      <a:pt x="35" y="14"/>
                    </a:lnTo>
                    <a:lnTo>
                      <a:pt x="33" y="11"/>
                    </a:lnTo>
                    <a:lnTo>
                      <a:pt x="30" y="6"/>
                    </a:lnTo>
                    <a:close/>
                  </a:path>
                </a:pathLst>
              </a:custGeom>
              <a:grpFill/>
              <a:ln w="12700">
                <a:solidFill>
                  <a:srgbClr val="000000"/>
                </a:solidFill>
                <a:prstDash val="solid"/>
                <a:round/>
                <a:headEnd/>
                <a:tailEnd/>
              </a:ln>
            </p:spPr>
            <p:txBody>
              <a:bodyPr/>
              <a:lstStyle/>
              <a:p>
                <a:endParaRPr lang="en-US"/>
              </a:p>
            </p:txBody>
          </p:sp>
          <p:sp>
            <p:nvSpPr>
              <p:cNvPr id="8246" name="Freeform 104"/>
              <p:cNvSpPr>
                <a:spLocks noChangeAspect="1"/>
              </p:cNvSpPr>
              <p:nvPr/>
            </p:nvSpPr>
            <p:spPr bwMode="auto">
              <a:xfrm rot="-275205">
                <a:off x="4905" y="15725"/>
                <a:ext cx="68" cy="48"/>
              </a:xfrm>
              <a:custGeom>
                <a:avLst/>
                <a:gdLst>
                  <a:gd name="T0" fmla="*/ 0 w 57"/>
                  <a:gd name="T1" fmla="*/ 44 h 41"/>
                  <a:gd name="T2" fmla="*/ 5 w 57"/>
                  <a:gd name="T3" fmla="*/ 47 h 41"/>
                  <a:gd name="T4" fmla="*/ 10 w 57"/>
                  <a:gd name="T5" fmla="*/ 44 h 41"/>
                  <a:gd name="T6" fmla="*/ 19 w 57"/>
                  <a:gd name="T7" fmla="*/ 41 h 41"/>
                  <a:gd name="T8" fmla="*/ 20 w 57"/>
                  <a:gd name="T9" fmla="*/ 44 h 41"/>
                  <a:gd name="T10" fmla="*/ 21 w 57"/>
                  <a:gd name="T11" fmla="*/ 47 h 41"/>
                  <a:gd name="T12" fmla="*/ 25 w 57"/>
                  <a:gd name="T13" fmla="*/ 44 h 41"/>
                  <a:gd name="T14" fmla="*/ 26 w 57"/>
                  <a:gd name="T15" fmla="*/ 47 h 41"/>
                  <a:gd name="T16" fmla="*/ 27 w 57"/>
                  <a:gd name="T17" fmla="*/ 48 h 41"/>
                  <a:gd name="T18" fmla="*/ 36 w 57"/>
                  <a:gd name="T19" fmla="*/ 42 h 41"/>
                  <a:gd name="T20" fmla="*/ 50 w 57"/>
                  <a:gd name="T21" fmla="*/ 37 h 41"/>
                  <a:gd name="T22" fmla="*/ 62 w 57"/>
                  <a:gd name="T23" fmla="*/ 28 h 41"/>
                  <a:gd name="T24" fmla="*/ 67 w 57"/>
                  <a:gd name="T25" fmla="*/ 15 h 41"/>
                  <a:gd name="T26" fmla="*/ 68 w 57"/>
                  <a:gd name="T27" fmla="*/ 2 h 41"/>
                  <a:gd name="T28" fmla="*/ 58 w 57"/>
                  <a:gd name="T29" fmla="*/ 0 h 41"/>
                  <a:gd name="T30" fmla="*/ 45 w 57"/>
                  <a:gd name="T31" fmla="*/ 7 h 41"/>
                  <a:gd name="T32" fmla="*/ 43 w 57"/>
                  <a:gd name="T33" fmla="*/ 18 h 41"/>
                  <a:gd name="T34" fmla="*/ 29 w 57"/>
                  <a:gd name="T35" fmla="*/ 7 h 41"/>
                  <a:gd name="T36" fmla="*/ 21 w 57"/>
                  <a:gd name="T37" fmla="*/ 4 h 41"/>
                  <a:gd name="T38" fmla="*/ 13 w 57"/>
                  <a:gd name="T39" fmla="*/ 4 h 41"/>
                  <a:gd name="T40" fmla="*/ 5 w 57"/>
                  <a:gd name="T41" fmla="*/ 14 h 41"/>
                  <a:gd name="T42" fmla="*/ 4 w 57"/>
                  <a:gd name="T43" fmla="*/ 26 h 41"/>
                  <a:gd name="T44" fmla="*/ 1 w 57"/>
                  <a:gd name="T45" fmla="*/ 34 h 41"/>
                  <a:gd name="T46" fmla="*/ 0 w 57"/>
                  <a:gd name="T47" fmla="*/ 44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41"/>
                  <a:gd name="T74" fmla="*/ 57 w 5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41">
                    <a:moveTo>
                      <a:pt x="0" y="38"/>
                    </a:moveTo>
                    <a:lnTo>
                      <a:pt x="4" y="40"/>
                    </a:lnTo>
                    <a:lnTo>
                      <a:pt x="8" y="38"/>
                    </a:lnTo>
                    <a:lnTo>
                      <a:pt x="16" y="35"/>
                    </a:lnTo>
                    <a:lnTo>
                      <a:pt x="17" y="38"/>
                    </a:lnTo>
                    <a:lnTo>
                      <a:pt x="18" y="40"/>
                    </a:lnTo>
                    <a:lnTo>
                      <a:pt x="21" y="38"/>
                    </a:lnTo>
                    <a:lnTo>
                      <a:pt x="22" y="40"/>
                    </a:lnTo>
                    <a:lnTo>
                      <a:pt x="23" y="41"/>
                    </a:lnTo>
                    <a:lnTo>
                      <a:pt x="30" y="36"/>
                    </a:lnTo>
                    <a:lnTo>
                      <a:pt x="42" y="32"/>
                    </a:lnTo>
                    <a:lnTo>
                      <a:pt x="52" y="24"/>
                    </a:lnTo>
                    <a:lnTo>
                      <a:pt x="56" y="13"/>
                    </a:lnTo>
                    <a:lnTo>
                      <a:pt x="57" y="2"/>
                    </a:lnTo>
                    <a:lnTo>
                      <a:pt x="49" y="0"/>
                    </a:lnTo>
                    <a:lnTo>
                      <a:pt x="38" y="6"/>
                    </a:lnTo>
                    <a:lnTo>
                      <a:pt x="36" y="15"/>
                    </a:lnTo>
                    <a:lnTo>
                      <a:pt x="24" y="6"/>
                    </a:lnTo>
                    <a:lnTo>
                      <a:pt x="18" y="3"/>
                    </a:lnTo>
                    <a:lnTo>
                      <a:pt x="11" y="3"/>
                    </a:lnTo>
                    <a:lnTo>
                      <a:pt x="4" y="12"/>
                    </a:lnTo>
                    <a:lnTo>
                      <a:pt x="3" y="22"/>
                    </a:lnTo>
                    <a:lnTo>
                      <a:pt x="1" y="29"/>
                    </a:lnTo>
                    <a:lnTo>
                      <a:pt x="0" y="38"/>
                    </a:lnTo>
                    <a:close/>
                  </a:path>
                </a:pathLst>
              </a:custGeom>
              <a:grpFill/>
              <a:ln w="12700">
                <a:solidFill>
                  <a:srgbClr val="000000"/>
                </a:solidFill>
                <a:prstDash val="solid"/>
                <a:round/>
                <a:headEnd/>
                <a:tailEnd/>
              </a:ln>
            </p:spPr>
            <p:txBody>
              <a:bodyPr/>
              <a:lstStyle/>
              <a:p>
                <a:endParaRPr lang="en-US"/>
              </a:p>
            </p:txBody>
          </p:sp>
          <p:sp>
            <p:nvSpPr>
              <p:cNvPr id="8247" name="Freeform 105"/>
              <p:cNvSpPr>
                <a:spLocks noChangeAspect="1"/>
              </p:cNvSpPr>
              <p:nvPr/>
            </p:nvSpPr>
            <p:spPr bwMode="auto">
              <a:xfrm rot="-275205">
                <a:off x="4949" y="15752"/>
                <a:ext cx="75" cy="77"/>
              </a:xfrm>
              <a:custGeom>
                <a:avLst/>
                <a:gdLst>
                  <a:gd name="T0" fmla="*/ 2 w 62"/>
                  <a:gd name="T1" fmla="*/ 67 h 67"/>
                  <a:gd name="T2" fmla="*/ 2 w 62"/>
                  <a:gd name="T3" fmla="*/ 61 h 67"/>
                  <a:gd name="T4" fmla="*/ 1 w 62"/>
                  <a:gd name="T5" fmla="*/ 59 h 67"/>
                  <a:gd name="T6" fmla="*/ 2 w 62"/>
                  <a:gd name="T7" fmla="*/ 56 h 67"/>
                  <a:gd name="T8" fmla="*/ 34 w 62"/>
                  <a:gd name="T9" fmla="*/ 24 h 67"/>
                  <a:gd name="T10" fmla="*/ 75 w 62"/>
                  <a:gd name="T11" fmla="*/ 0 h 67"/>
                  <a:gd name="T12" fmla="*/ 74 w 62"/>
                  <a:gd name="T13" fmla="*/ 13 h 67"/>
                  <a:gd name="T14" fmla="*/ 71 w 62"/>
                  <a:gd name="T15" fmla="*/ 23 h 67"/>
                  <a:gd name="T16" fmla="*/ 69 w 62"/>
                  <a:gd name="T17" fmla="*/ 25 h 67"/>
                  <a:gd name="T18" fmla="*/ 67 w 62"/>
                  <a:gd name="T19" fmla="*/ 23 h 67"/>
                  <a:gd name="T20" fmla="*/ 60 w 62"/>
                  <a:gd name="T21" fmla="*/ 26 h 67"/>
                  <a:gd name="T22" fmla="*/ 48 w 62"/>
                  <a:gd name="T23" fmla="*/ 48 h 67"/>
                  <a:gd name="T24" fmla="*/ 35 w 62"/>
                  <a:gd name="T25" fmla="*/ 62 h 67"/>
                  <a:gd name="T26" fmla="*/ 17 w 62"/>
                  <a:gd name="T27" fmla="*/ 77 h 67"/>
                  <a:gd name="T28" fmla="*/ 17 w 62"/>
                  <a:gd name="T29" fmla="*/ 72 h 67"/>
                  <a:gd name="T30" fmla="*/ 7 w 62"/>
                  <a:gd name="T31" fmla="*/ 75 h 67"/>
                  <a:gd name="T32" fmla="*/ 0 w 62"/>
                  <a:gd name="T33" fmla="*/ 72 h 67"/>
                  <a:gd name="T34" fmla="*/ 0 w 62"/>
                  <a:gd name="T35" fmla="*/ 69 h 67"/>
                  <a:gd name="T36" fmla="*/ 2 w 62"/>
                  <a:gd name="T37" fmla="*/ 67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67"/>
                  <a:gd name="T59" fmla="*/ 62 w 62"/>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67">
                    <a:moveTo>
                      <a:pt x="2" y="58"/>
                    </a:moveTo>
                    <a:lnTo>
                      <a:pt x="2" y="53"/>
                    </a:lnTo>
                    <a:lnTo>
                      <a:pt x="1" y="51"/>
                    </a:lnTo>
                    <a:lnTo>
                      <a:pt x="2" y="49"/>
                    </a:lnTo>
                    <a:lnTo>
                      <a:pt x="28" y="21"/>
                    </a:lnTo>
                    <a:lnTo>
                      <a:pt x="62" y="0"/>
                    </a:lnTo>
                    <a:lnTo>
                      <a:pt x="61" y="11"/>
                    </a:lnTo>
                    <a:lnTo>
                      <a:pt x="59" y="20"/>
                    </a:lnTo>
                    <a:lnTo>
                      <a:pt x="57" y="22"/>
                    </a:lnTo>
                    <a:lnTo>
                      <a:pt x="55" y="20"/>
                    </a:lnTo>
                    <a:lnTo>
                      <a:pt x="50" y="23"/>
                    </a:lnTo>
                    <a:lnTo>
                      <a:pt x="40" y="42"/>
                    </a:lnTo>
                    <a:lnTo>
                      <a:pt x="29" y="54"/>
                    </a:lnTo>
                    <a:lnTo>
                      <a:pt x="14" y="67"/>
                    </a:lnTo>
                    <a:lnTo>
                      <a:pt x="14" y="63"/>
                    </a:lnTo>
                    <a:lnTo>
                      <a:pt x="6" y="65"/>
                    </a:lnTo>
                    <a:lnTo>
                      <a:pt x="0" y="63"/>
                    </a:lnTo>
                    <a:lnTo>
                      <a:pt x="0" y="60"/>
                    </a:lnTo>
                    <a:lnTo>
                      <a:pt x="2" y="58"/>
                    </a:lnTo>
                    <a:close/>
                  </a:path>
                </a:pathLst>
              </a:custGeom>
              <a:grpFill/>
              <a:ln w="12700">
                <a:solidFill>
                  <a:srgbClr val="000000"/>
                </a:solidFill>
                <a:prstDash val="solid"/>
                <a:round/>
                <a:headEnd/>
                <a:tailEnd/>
              </a:ln>
            </p:spPr>
            <p:txBody>
              <a:bodyPr/>
              <a:lstStyle/>
              <a:p>
                <a:endParaRPr lang="en-US"/>
              </a:p>
            </p:txBody>
          </p:sp>
          <p:sp>
            <p:nvSpPr>
              <p:cNvPr id="8248" name="Freeform 106"/>
              <p:cNvSpPr>
                <a:spLocks noChangeAspect="1"/>
              </p:cNvSpPr>
              <p:nvPr/>
            </p:nvSpPr>
            <p:spPr bwMode="auto">
              <a:xfrm rot="-275205">
                <a:off x="4978" y="15724"/>
                <a:ext cx="23" cy="21"/>
              </a:xfrm>
              <a:custGeom>
                <a:avLst/>
                <a:gdLst>
                  <a:gd name="T0" fmla="*/ 5 w 19"/>
                  <a:gd name="T1" fmla="*/ 2 h 18"/>
                  <a:gd name="T2" fmla="*/ 1 w 19"/>
                  <a:gd name="T3" fmla="*/ 9 h 18"/>
                  <a:gd name="T4" fmla="*/ 0 w 19"/>
                  <a:gd name="T5" fmla="*/ 14 h 18"/>
                  <a:gd name="T6" fmla="*/ 7 w 19"/>
                  <a:gd name="T7" fmla="*/ 16 h 18"/>
                  <a:gd name="T8" fmla="*/ 19 w 19"/>
                  <a:gd name="T9" fmla="*/ 21 h 18"/>
                  <a:gd name="T10" fmla="*/ 22 w 19"/>
                  <a:gd name="T11" fmla="*/ 13 h 18"/>
                  <a:gd name="T12" fmla="*/ 23 w 19"/>
                  <a:gd name="T13" fmla="*/ 5 h 18"/>
                  <a:gd name="T14" fmla="*/ 17 w 19"/>
                  <a:gd name="T15" fmla="*/ 0 h 18"/>
                  <a:gd name="T16" fmla="*/ 8 w 19"/>
                  <a:gd name="T17" fmla="*/ 0 h 18"/>
                  <a:gd name="T18" fmla="*/ 5 w 19"/>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4" y="2"/>
                    </a:moveTo>
                    <a:lnTo>
                      <a:pt x="1" y="8"/>
                    </a:lnTo>
                    <a:lnTo>
                      <a:pt x="0" y="12"/>
                    </a:lnTo>
                    <a:lnTo>
                      <a:pt x="6" y="14"/>
                    </a:lnTo>
                    <a:lnTo>
                      <a:pt x="16" y="18"/>
                    </a:lnTo>
                    <a:lnTo>
                      <a:pt x="18" y="11"/>
                    </a:lnTo>
                    <a:lnTo>
                      <a:pt x="19" y="4"/>
                    </a:lnTo>
                    <a:lnTo>
                      <a:pt x="14" y="0"/>
                    </a:lnTo>
                    <a:lnTo>
                      <a:pt x="7" y="0"/>
                    </a:lnTo>
                    <a:lnTo>
                      <a:pt x="4" y="2"/>
                    </a:lnTo>
                    <a:close/>
                  </a:path>
                </a:pathLst>
              </a:custGeom>
              <a:grpFill/>
              <a:ln w="12700">
                <a:solidFill>
                  <a:srgbClr val="000000"/>
                </a:solidFill>
                <a:prstDash val="solid"/>
                <a:round/>
                <a:headEnd/>
                <a:tailEnd/>
              </a:ln>
            </p:spPr>
            <p:txBody>
              <a:bodyPr/>
              <a:lstStyle/>
              <a:p>
                <a:endParaRPr lang="en-US"/>
              </a:p>
            </p:txBody>
          </p:sp>
          <p:sp>
            <p:nvSpPr>
              <p:cNvPr id="8249" name="Freeform 107"/>
              <p:cNvSpPr>
                <a:spLocks noChangeAspect="1"/>
              </p:cNvSpPr>
              <p:nvPr/>
            </p:nvSpPr>
            <p:spPr bwMode="auto">
              <a:xfrm rot="-275205">
                <a:off x="5024" y="15772"/>
                <a:ext cx="44" cy="48"/>
              </a:xfrm>
              <a:custGeom>
                <a:avLst/>
                <a:gdLst>
                  <a:gd name="T0" fmla="*/ 1 w 37"/>
                  <a:gd name="T1" fmla="*/ 11 h 41"/>
                  <a:gd name="T2" fmla="*/ 0 w 37"/>
                  <a:gd name="T3" fmla="*/ 27 h 41"/>
                  <a:gd name="T4" fmla="*/ 2 w 37"/>
                  <a:gd name="T5" fmla="*/ 42 h 41"/>
                  <a:gd name="T6" fmla="*/ 8 w 37"/>
                  <a:gd name="T7" fmla="*/ 44 h 41"/>
                  <a:gd name="T8" fmla="*/ 15 w 37"/>
                  <a:gd name="T9" fmla="*/ 46 h 41"/>
                  <a:gd name="T10" fmla="*/ 31 w 37"/>
                  <a:gd name="T11" fmla="*/ 48 h 41"/>
                  <a:gd name="T12" fmla="*/ 36 w 37"/>
                  <a:gd name="T13" fmla="*/ 46 h 41"/>
                  <a:gd name="T14" fmla="*/ 40 w 37"/>
                  <a:gd name="T15" fmla="*/ 37 h 41"/>
                  <a:gd name="T16" fmla="*/ 44 w 37"/>
                  <a:gd name="T17" fmla="*/ 26 h 41"/>
                  <a:gd name="T18" fmla="*/ 44 w 37"/>
                  <a:gd name="T19" fmla="*/ 19 h 41"/>
                  <a:gd name="T20" fmla="*/ 42 w 37"/>
                  <a:gd name="T21" fmla="*/ 13 h 41"/>
                  <a:gd name="T22" fmla="*/ 37 w 37"/>
                  <a:gd name="T23" fmla="*/ 12 h 41"/>
                  <a:gd name="T24" fmla="*/ 30 w 37"/>
                  <a:gd name="T25" fmla="*/ 16 h 41"/>
                  <a:gd name="T26" fmla="*/ 17 w 37"/>
                  <a:gd name="T27" fmla="*/ 27 h 41"/>
                  <a:gd name="T28" fmla="*/ 25 w 37"/>
                  <a:gd name="T29" fmla="*/ 13 h 41"/>
                  <a:gd name="T30" fmla="*/ 27 w 37"/>
                  <a:gd name="T31" fmla="*/ 0 h 41"/>
                  <a:gd name="T32" fmla="*/ 21 w 37"/>
                  <a:gd name="T33" fmla="*/ 0 h 41"/>
                  <a:gd name="T34" fmla="*/ 14 w 37"/>
                  <a:gd name="T35" fmla="*/ 4 h 41"/>
                  <a:gd name="T36" fmla="*/ 12 w 37"/>
                  <a:gd name="T37" fmla="*/ 5 h 41"/>
                  <a:gd name="T38" fmla="*/ 6 w 37"/>
                  <a:gd name="T39" fmla="*/ 6 h 41"/>
                  <a:gd name="T40" fmla="*/ 1 w 37"/>
                  <a:gd name="T41" fmla="*/ 1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1" y="9"/>
                    </a:moveTo>
                    <a:lnTo>
                      <a:pt x="0" y="23"/>
                    </a:lnTo>
                    <a:lnTo>
                      <a:pt x="2" y="36"/>
                    </a:lnTo>
                    <a:lnTo>
                      <a:pt x="7" y="38"/>
                    </a:lnTo>
                    <a:lnTo>
                      <a:pt x="13" y="39"/>
                    </a:lnTo>
                    <a:lnTo>
                      <a:pt x="26" y="41"/>
                    </a:lnTo>
                    <a:lnTo>
                      <a:pt x="30" y="39"/>
                    </a:lnTo>
                    <a:lnTo>
                      <a:pt x="34" y="32"/>
                    </a:lnTo>
                    <a:lnTo>
                      <a:pt x="37" y="22"/>
                    </a:lnTo>
                    <a:lnTo>
                      <a:pt x="37" y="16"/>
                    </a:lnTo>
                    <a:lnTo>
                      <a:pt x="35" y="11"/>
                    </a:lnTo>
                    <a:lnTo>
                      <a:pt x="31" y="10"/>
                    </a:lnTo>
                    <a:lnTo>
                      <a:pt x="25" y="14"/>
                    </a:lnTo>
                    <a:lnTo>
                      <a:pt x="14" y="23"/>
                    </a:lnTo>
                    <a:lnTo>
                      <a:pt x="21" y="11"/>
                    </a:lnTo>
                    <a:lnTo>
                      <a:pt x="23" y="0"/>
                    </a:lnTo>
                    <a:lnTo>
                      <a:pt x="18" y="0"/>
                    </a:lnTo>
                    <a:lnTo>
                      <a:pt x="12" y="3"/>
                    </a:lnTo>
                    <a:lnTo>
                      <a:pt x="10" y="4"/>
                    </a:lnTo>
                    <a:lnTo>
                      <a:pt x="5" y="5"/>
                    </a:lnTo>
                    <a:lnTo>
                      <a:pt x="1" y="9"/>
                    </a:lnTo>
                    <a:close/>
                  </a:path>
                </a:pathLst>
              </a:custGeom>
              <a:grpFill/>
              <a:ln w="12700">
                <a:solidFill>
                  <a:srgbClr val="000000"/>
                </a:solidFill>
                <a:prstDash val="solid"/>
                <a:round/>
                <a:headEnd/>
                <a:tailEnd/>
              </a:ln>
            </p:spPr>
            <p:txBody>
              <a:bodyPr/>
              <a:lstStyle/>
              <a:p>
                <a:endParaRPr lang="en-US"/>
              </a:p>
            </p:txBody>
          </p:sp>
          <p:sp>
            <p:nvSpPr>
              <p:cNvPr id="8250" name="Freeform 108"/>
              <p:cNvSpPr>
                <a:spLocks noChangeAspect="1"/>
              </p:cNvSpPr>
              <p:nvPr/>
            </p:nvSpPr>
            <p:spPr bwMode="auto">
              <a:xfrm rot="-275205">
                <a:off x="5028" y="15851"/>
                <a:ext cx="17" cy="15"/>
              </a:xfrm>
              <a:custGeom>
                <a:avLst/>
                <a:gdLst>
                  <a:gd name="T0" fmla="*/ 10 w 14"/>
                  <a:gd name="T1" fmla="*/ 5 h 13"/>
                  <a:gd name="T2" fmla="*/ 4 w 14"/>
                  <a:gd name="T3" fmla="*/ 3 h 13"/>
                  <a:gd name="T4" fmla="*/ 0 w 14"/>
                  <a:gd name="T5" fmla="*/ 8 h 13"/>
                  <a:gd name="T6" fmla="*/ 0 w 14"/>
                  <a:gd name="T7" fmla="*/ 12 h 13"/>
                  <a:gd name="T8" fmla="*/ 6 w 14"/>
                  <a:gd name="T9" fmla="*/ 15 h 13"/>
                  <a:gd name="T10" fmla="*/ 12 w 14"/>
                  <a:gd name="T11" fmla="*/ 13 h 13"/>
                  <a:gd name="T12" fmla="*/ 17 w 14"/>
                  <a:gd name="T13" fmla="*/ 1 h 13"/>
                  <a:gd name="T14" fmla="*/ 12 w 14"/>
                  <a:gd name="T15" fmla="*/ 0 h 13"/>
                  <a:gd name="T16" fmla="*/ 10 w 14"/>
                  <a:gd name="T17" fmla="*/ 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8" y="4"/>
                    </a:moveTo>
                    <a:lnTo>
                      <a:pt x="3" y="3"/>
                    </a:lnTo>
                    <a:lnTo>
                      <a:pt x="0" y="7"/>
                    </a:lnTo>
                    <a:lnTo>
                      <a:pt x="0" y="10"/>
                    </a:lnTo>
                    <a:lnTo>
                      <a:pt x="5" y="13"/>
                    </a:lnTo>
                    <a:lnTo>
                      <a:pt x="10" y="11"/>
                    </a:lnTo>
                    <a:lnTo>
                      <a:pt x="14" y="1"/>
                    </a:lnTo>
                    <a:lnTo>
                      <a:pt x="10" y="0"/>
                    </a:lnTo>
                    <a:lnTo>
                      <a:pt x="8" y="4"/>
                    </a:lnTo>
                    <a:close/>
                  </a:path>
                </a:pathLst>
              </a:custGeom>
              <a:grpFill/>
              <a:ln w="12700">
                <a:solidFill>
                  <a:srgbClr val="000000"/>
                </a:solidFill>
                <a:prstDash val="solid"/>
                <a:round/>
                <a:headEnd/>
                <a:tailEnd/>
              </a:ln>
            </p:spPr>
            <p:txBody>
              <a:bodyPr/>
              <a:lstStyle/>
              <a:p>
                <a:endParaRPr lang="en-US"/>
              </a:p>
            </p:txBody>
          </p:sp>
          <p:sp>
            <p:nvSpPr>
              <p:cNvPr id="8251" name="Freeform 109"/>
              <p:cNvSpPr>
                <a:spLocks noChangeAspect="1"/>
              </p:cNvSpPr>
              <p:nvPr/>
            </p:nvSpPr>
            <p:spPr bwMode="auto">
              <a:xfrm rot="-275205">
                <a:off x="4982" y="15829"/>
                <a:ext cx="24" cy="22"/>
              </a:xfrm>
              <a:custGeom>
                <a:avLst/>
                <a:gdLst>
                  <a:gd name="T0" fmla="*/ 0 w 20"/>
                  <a:gd name="T1" fmla="*/ 4 h 20"/>
                  <a:gd name="T2" fmla="*/ 5 w 20"/>
                  <a:gd name="T3" fmla="*/ 18 h 20"/>
                  <a:gd name="T4" fmla="*/ 8 w 20"/>
                  <a:gd name="T5" fmla="*/ 22 h 20"/>
                  <a:gd name="T6" fmla="*/ 16 w 20"/>
                  <a:gd name="T7" fmla="*/ 22 h 20"/>
                  <a:gd name="T8" fmla="*/ 24 w 20"/>
                  <a:gd name="T9" fmla="*/ 13 h 20"/>
                  <a:gd name="T10" fmla="*/ 22 w 20"/>
                  <a:gd name="T11" fmla="*/ 3 h 20"/>
                  <a:gd name="T12" fmla="*/ 13 w 20"/>
                  <a:gd name="T13" fmla="*/ 1 h 20"/>
                  <a:gd name="T14" fmla="*/ 1 w 20"/>
                  <a:gd name="T15" fmla="*/ 0 h 20"/>
                  <a:gd name="T16" fmla="*/ 0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0" y="4"/>
                    </a:moveTo>
                    <a:lnTo>
                      <a:pt x="4" y="16"/>
                    </a:lnTo>
                    <a:lnTo>
                      <a:pt x="7" y="20"/>
                    </a:lnTo>
                    <a:lnTo>
                      <a:pt x="13" y="20"/>
                    </a:lnTo>
                    <a:lnTo>
                      <a:pt x="20" y="12"/>
                    </a:lnTo>
                    <a:lnTo>
                      <a:pt x="18" y="3"/>
                    </a:lnTo>
                    <a:lnTo>
                      <a:pt x="11" y="1"/>
                    </a:lnTo>
                    <a:lnTo>
                      <a:pt x="1" y="0"/>
                    </a:lnTo>
                    <a:lnTo>
                      <a:pt x="0" y="4"/>
                    </a:lnTo>
                    <a:close/>
                  </a:path>
                </a:pathLst>
              </a:custGeom>
              <a:grpFill/>
              <a:ln w="12700">
                <a:solidFill>
                  <a:srgbClr val="000000"/>
                </a:solidFill>
                <a:prstDash val="solid"/>
                <a:round/>
                <a:headEnd/>
                <a:tailEnd/>
              </a:ln>
            </p:spPr>
            <p:txBody>
              <a:bodyPr/>
              <a:lstStyle/>
              <a:p>
                <a:endParaRPr lang="en-US"/>
              </a:p>
            </p:txBody>
          </p:sp>
          <p:sp>
            <p:nvSpPr>
              <p:cNvPr id="8252" name="Freeform 110"/>
              <p:cNvSpPr>
                <a:spLocks noChangeAspect="1"/>
              </p:cNvSpPr>
              <p:nvPr/>
            </p:nvSpPr>
            <p:spPr bwMode="auto">
              <a:xfrm rot="-275205">
                <a:off x="4658" y="15844"/>
                <a:ext cx="51" cy="33"/>
              </a:xfrm>
              <a:custGeom>
                <a:avLst/>
                <a:gdLst>
                  <a:gd name="T0" fmla="*/ 1 w 44"/>
                  <a:gd name="T1" fmla="*/ 10 h 29"/>
                  <a:gd name="T2" fmla="*/ 12 w 44"/>
                  <a:gd name="T3" fmla="*/ 13 h 29"/>
                  <a:gd name="T4" fmla="*/ 24 w 44"/>
                  <a:gd name="T5" fmla="*/ 27 h 29"/>
                  <a:gd name="T6" fmla="*/ 30 w 44"/>
                  <a:gd name="T7" fmla="*/ 33 h 29"/>
                  <a:gd name="T8" fmla="*/ 39 w 44"/>
                  <a:gd name="T9" fmla="*/ 33 h 29"/>
                  <a:gd name="T10" fmla="*/ 48 w 44"/>
                  <a:gd name="T11" fmla="*/ 28 h 29"/>
                  <a:gd name="T12" fmla="*/ 50 w 44"/>
                  <a:gd name="T13" fmla="*/ 20 h 29"/>
                  <a:gd name="T14" fmla="*/ 51 w 44"/>
                  <a:gd name="T15" fmla="*/ 15 h 29"/>
                  <a:gd name="T16" fmla="*/ 48 w 44"/>
                  <a:gd name="T17" fmla="*/ 9 h 29"/>
                  <a:gd name="T18" fmla="*/ 30 w 44"/>
                  <a:gd name="T19" fmla="*/ 2 h 29"/>
                  <a:gd name="T20" fmla="*/ 13 w 44"/>
                  <a:gd name="T21" fmla="*/ 0 h 29"/>
                  <a:gd name="T22" fmla="*/ 5 w 44"/>
                  <a:gd name="T23" fmla="*/ 2 h 29"/>
                  <a:gd name="T24" fmla="*/ 0 w 44"/>
                  <a:gd name="T25" fmla="*/ 3 h 29"/>
                  <a:gd name="T26" fmla="*/ 1 w 44"/>
                  <a:gd name="T27" fmla="*/ 1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9"/>
                  <a:gd name="T44" fmla="*/ 44 w 44"/>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9">
                    <a:moveTo>
                      <a:pt x="1" y="9"/>
                    </a:moveTo>
                    <a:lnTo>
                      <a:pt x="10" y="11"/>
                    </a:lnTo>
                    <a:lnTo>
                      <a:pt x="21" y="24"/>
                    </a:lnTo>
                    <a:lnTo>
                      <a:pt x="26" y="29"/>
                    </a:lnTo>
                    <a:lnTo>
                      <a:pt x="34" y="29"/>
                    </a:lnTo>
                    <a:lnTo>
                      <a:pt x="41" y="25"/>
                    </a:lnTo>
                    <a:lnTo>
                      <a:pt x="43" y="18"/>
                    </a:lnTo>
                    <a:lnTo>
                      <a:pt x="44" y="13"/>
                    </a:lnTo>
                    <a:lnTo>
                      <a:pt x="41" y="8"/>
                    </a:lnTo>
                    <a:lnTo>
                      <a:pt x="26" y="2"/>
                    </a:lnTo>
                    <a:lnTo>
                      <a:pt x="11" y="0"/>
                    </a:lnTo>
                    <a:lnTo>
                      <a:pt x="4" y="2"/>
                    </a:lnTo>
                    <a:lnTo>
                      <a:pt x="0" y="3"/>
                    </a:lnTo>
                    <a:lnTo>
                      <a:pt x="1" y="9"/>
                    </a:lnTo>
                    <a:close/>
                  </a:path>
                </a:pathLst>
              </a:custGeom>
              <a:grpFill/>
              <a:ln w="12700">
                <a:solidFill>
                  <a:srgbClr val="000000"/>
                </a:solidFill>
                <a:prstDash val="solid"/>
                <a:round/>
                <a:headEnd/>
                <a:tailEnd/>
              </a:ln>
            </p:spPr>
            <p:txBody>
              <a:bodyPr/>
              <a:lstStyle/>
              <a:p>
                <a:endParaRPr lang="en-US"/>
              </a:p>
            </p:txBody>
          </p:sp>
          <p:sp>
            <p:nvSpPr>
              <p:cNvPr id="8253" name="Freeform 111"/>
              <p:cNvSpPr>
                <a:spLocks noChangeAspect="1"/>
              </p:cNvSpPr>
              <p:nvPr/>
            </p:nvSpPr>
            <p:spPr bwMode="auto">
              <a:xfrm rot="-275205">
                <a:off x="4280" y="15817"/>
                <a:ext cx="34" cy="29"/>
              </a:xfrm>
              <a:custGeom>
                <a:avLst/>
                <a:gdLst>
                  <a:gd name="T0" fmla="*/ 12 w 29"/>
                  <a:gd name="T1" fmla="*/ 27 h 25"/>
                  <a:gd name="T2" fmla="*/ 2 w 29"/>
                  <a:gd name="T3" fmla="*/ 19 h 25"/>
                  <a:gd name="T4" fmla="*/ 0 w 29"/>
                  <a:gd name="T5" fmla="*/ 13 h 25"/>
                  <a:gd name="T6" fmla="*/ 1 w 29"/>
                  <a:gd name="T7" fmla="*/ 6 h 25"/>
                  <a:gd name="T8" fmla="*/ 7 w 29"/>
                  <a:gd name="T9" fmla="*/ 0 h 25"/>
                  <a:gd name="T10" fmla="*/ 26 w 29"/>
                  <a:gd name="T11" fmla="*/ 2 h 25"/>
                  <a:gd name="T12" fmla="*/ 34 w 29"/>
                  <a:gd name="T13" fmla="*/ 7 h 25"/>
                  <a:gd name="T14" fmla="*/ 34 w 29"/>
                  <a:gd name="T15" fmla="*/ 19 h 25"/>
                  <a:gd name="T16" fmla="*/ 28 w 29"/>
                  <a:gd name="T17" fmla="*/ 26 h 25"/>
                  <a:gd name="T18" fmla="*/ 22 w 29"/>
                  <a:gd name="T19" fmla="*/ 29 h 25"/>
                  <a:gd name="T20" fmla="*/ 12 w 29"/>
                  <a:gd name="T21" fmla="*/ 2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5"/>
                  <a:gd name="T35" fmla="*/ 29 w 2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5">
                    <a:moveTo>
                      <a:pt x="10" y="23"/>
                    </a:moveTo>
                    <a:lnTo>
                      <a:pt x="2" y="16"/>
                    </a:lnTo>
                    <a:lnTo>
                      <a:pt x="0" y="11"/>
                    </a:lnTo>
                    <a:lnTo>
                      <a:pt x="1" y="5"/>
                    </a:lnTo>
                    <a:lnTo>
                      <a:pt x="6" y="0"/>
                    </a:lnTo>
                    <a:lnTo>
                      <a:pt x="22" y="2"/>
                    </a:lnTo>
                    <a:lnTo>
                      <a:pt x="29" y="6"/>
                    </a:lnTo>
                    <a:lnTo>
                      <a:pt x="29" y="16"/>
                    </a:lnTo>
                    <a:lnTo>
                      <a:pt x="24" y="22"/>
                    </a:lnTo>
                    <a:lnTo>
                      <a:pt x="19" y="25"/>
                    </a:lnTo>
                    <a:lnTo>
                      <a:pt x="10" y="23"/>
                    </a:lnTo>
                    <a:close/>
                  </a:path>
                </a:pathLst>
              </a:custGeom>
              <a:grpFill/>
              <a:ln w="12700">
                <a:solidFill>
                  <a:srgbClr val="000000"/>
                </a:solidFill>
                <a:prstDash val="solid"/>
                <a:round/>
                <a:headEnd/>
                <a:tailEnd/>
              </a:ln>
            </p:spPr>
            <p:txBody>
              <a:bodyPr/>
              <a:lstStyle/>
              <a:p>
                <a:endParaRPr lang="en-US"/>
              </a:p>
            </p:txBody>
          </p:sp>
          <p:sp>
            <p:nvSpPr>
              <p:cNvPr id="8254" name="Freeform 112"/>
              <p:cNvSpPr>
                <a:spLocks noChangeAspect="1"/>
              </p:cNvSpPr>
              <p:nvPr/>
            </p:nvSpPr>
            <p:spPr bwMode="auto">
              <a:xfrm rot="-275205">
                <a:off x="4332" y="15820"/>
                <a:ext cx="21" cy="38"/>
              </a:xfrm>
              <a:custGeom>
                <a:avLst/>
                <a:gdLst>
                  <a:gd name="T0" fmla="*/ 10 w 17"/>
                  <a:gd name="T1" fmla="*/ 1 h 34"/>
                  <a:gd name="T2" fmla="*/ 0 w 17"/>
                  <a:gd name="T3" fmla="*/ 27 h 34"/>
                  <a:gd name="T4" fmla="*/ 1 w 17"/>
                  <a:gd name="T5" fmla="*/ 36 h 34"/>
                  <a:gd name="T6" fmla="*/ 5 w 17"/>
                  <a:gd name="T7" fmla="*/ 38 h 34"/>
                  <a:gd name="T8" fmla="*/ 12 w 17"/>
                  <a:gd name="T9" fmla="*/ 38 h 34"/>
                  <a:gd name="T10" fmla="*/ 19 w 17"/>
                  <a:gd name="T11" fmla="*/ 34 h 34"/>
                  <a:gd name="T12" fmla="*/ 21 w 17"/>
                  <a:gd name="T13" fmla="*/ 26 h 34"/>
                  <a:gd name="T14" fmla="*/ 21 w 17"/>
                  <a:gd name="T15" fmla="*/ 7 h 34"/>
                  <a:gd name="T16" fmla="*/ 19 w 17"/>
                  <a:gd name="T17" fmla="*/ 3 h 34"/>
                  <a:gd name="T18" fmla="*/ 15 w 17"/>
                  <a:gd name="T19" fmla="*/ 0 h 34"/>
                  <a:gd name="T20" fmla="*/ 10 w 17"/>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4"/>
                  <a:gd name="T35" fmla="*/ 17 w 17"/>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4">
                    <a:moveTo>
                      <a:pt x="8" y="1"/>
                    </a:moveTo>
                    <a:lnTo>
                      <a:pt x="0" y="24"/>
                    </a:lnTo>
                    <a:lnTo>
                      <a:pt x="1" y="32"/>
                    </a:lnTo>
                    <a:lnTo>
                      <a:pt x="4" y="34"/>
                    </a:lnTo>
                    <a:lnTo>
                      <a:pt x="10" y="34"/>
                    </a:lnTo>
                    <a:lnTo>
                      <a:pt x="15" y="30"/>
                    </a:lnTo>
                    <a:lnTo>
                      <a:pt x="17" y="23"/>
                    </a:lnTo>
                    <a:lnTo>
                      <a:pt x="17" y="6"/>
                    </a:lnTo>
                    <a:lnTo>
                      <a:pt x="15" y="3"/>
                    </a:lnTo>
                    <a:lnTo>
                      <a:pt x="12" y="0"/>
                    </a:lnTo>
                    <a:lnTo>
                      <a:pt x="8" y="1"/>
                    </a:lnTo>
                    <a:close/>
                  </a:path>
                </a:pathLst>
              </a:custGeom>
              <a:grpFill/>
              <a:ln w="12700">
                <a:solidFill>
                  <a:srgbClr val="000000"/>
                </a:solidFill>
                <a:prstDash val="solid"/>
                <a:round/>
                <a:headEnd/>
                <a:tailEnd/>
              </a:ln>
            </p:spPr>
            <p:txBody>
              <a:bodyPr/>
              <a:lstStyle/>
              <a:p>
                <a:endParaRPr lang="en-US"/>
              </a:p>
            </p:txBody>
          </p:sp>
          <p:sp>
            <p:nvSpPr>
              <p:cNvPr id="8255" name="Freeform 113"/>
              <p:cNvSpPr>
                <a:spLocks noChangeAspect="1"/>
              </p:cNvSpPr>
              <p:nvPr/>
            </p:nvSpPr>
            <p:spPr bwMode="auto">
              <a:xfrm rot="-275205">
                <a:off x="4364" y="15850"/>
                <a:ext cx="13" cy="13"/>
              </a:xfrm>
              <a:custGeom>
                <a:avLst/>
                <a:gdLst>
                  <a:gd name="T0" fmla="*/ 4 w 11"/>
                  <a:gd name="T1" fmla="*/ 12 h 11"/>
                  <a:gd name="T2" fmla="*/ 9 w 11"/>
                  <a:gd name="T3" fmla="*/ 13 h 11"/>
                  <a:gd name="T4" fmla="*/ 13 w 11"/>
                  <a:gd name="T5" fmla="*/ 9 h 11"/>
                  <a:gd name="T6" fmla="*/ 13 w 11"/>
                  <a:gd name="T7" fmla="*/ 2 h 11"/>
                  <a:gd name="T8" fmla="*/ 7 w 11"/>
                  <a:gd name="T9" fmla="*/ 0 h 11"/>
                  <a:gd name="T10" fmla="*/ 0 w 11"/>
                  <a:gd name="T11" fmla="*/ 5 h 11"/>
                  <a:gd name="T12" fmla="*/ 0 w 11"/>
                  <a:gd name="T13" fmla="*/ 7 h 11"/>
                  <a:gd name="T14" fmla="*/ 4 w 11"/>
                  <a:gd name="T15" fmla="*/ 12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10"/>
                    </a:moveTo>
                    <a:lnTo>
                      <a:pt x="8" y="11"/>
                    </a:lnTo>
                    <a:lnTo>
                      <a:pt x="11" y="8"/>
                    </a:lnTo>
                    <a:lnTo>
                      <a:pt x="11" y="2"/>
                    </a:lnTo>
                    <a:lnTo>
                      <a:pt x="6" y="0"/>
                    </a:lnTo>
                    <a:lnTo>
                      <a:pt x="0" y="4"/>
                    </a:lnTo>
                    <a:lnTo>
                      <a:pt x="0" y="6"/>
                    </a:lnTo>
                    <a:lnTo>
                      <a:pt x="3" y="10"/>
                    </a:lnTo>
                    <a:close/>
                  </a:path>
                </a:pathLst>
              </a:custGeom>
              <a:grpFill/>
              <a:ln w="12700">
                <a:solidFill>
                  <a:srgbClr val="000000"/>
                </a:solidFill>
                <a:prstDash val="solid"/>
                <a:round/>
                <a:headEnd/>
                <a:tailEnd/>
              </a:ln>
            </p:spPr>
            <p:txBody>
              <a:bodyPr/>
              <a:lstStyle/>
              <a:p>
                <a:endParaRPr lang="en-US"/>
              </a:p>
            </p:txBody>
          </p:sp>
          <p:sp>
            <p:nvSpPr>
              <p:cNvPr id="8256" name="Freeform 114"/>
              <p:cNvSpPr>
                <a:spLocks noChangeAspect="1"/>
              </p:cNvSpPr>
              <p:nvPr/>
            </p:nvSpPr>
            <p:spPr bwMode="auto">
              <a:xfrm rot="-275205">
                <a:off x="4390" y="15851"/>
                <a:ext cx="16" cy="14"/>
              </a:xfrm>
              <a:custGeom>
                <a:avLst/>
                <a:gdLst>
                  <a:gd name="T0" fmla="*/ 3 w 12"/>
                  <a:gd name="T1" fmla="*/ 5 h 12"/>
                  <a:gd name="T2" fmla="*/ 0 w 12"/>
                  <a:gd name="T3" fmla="*/ 11 h 12"/>
                  <a:gd name="T4" fmla="*/ 1 w 12"/>
                  <a:gd name="T5" fmla="*/ 13 h 12"/>
                  <a:gd name="T6" fmla="*/ 15 w 12"/>
                  <a:gd name="T7" fmla="*/ 14 h 12"/>
                  <a:gd name="T8" fmla="*/ 16 w 12"/>
                  <a:gd name="T9" fmla="*/ 4 h 12"/>
                  <a:gd name="T10" fmla="*/ 4 w 12"/>
                  <a:gd name="T11" fmla="*/ 0 h 12"/>
                  <a:gd name="T12" fmla="*/ 3 w 12"/>
                  <a:gd name="T13" fmla="*/ 5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2" y="4"/>
                    </a:moveTo>
                    <a:lnTo>
                      <a:pt x="0" y="9"/>
                    </a:lnTo>
                    <a:lnTo>
                      <a:pt x="1" y="11"/>
                    </a:lnTo>
                    <a:lnTo>
                      <a:pt x="11" y="12"/>
                    </a:lnTo>
                    <a:lnTo>
                      <a:pt x="12" y="3"/>
                    </a:lnTo>
                    <a:lnTo>
                      <a:pt x="3" y="0"/>
                    </a:lnTo>
                    <a:lnTo>
                      <a:pt x="2" y="4"/>
                    </a:lnTo>
                    <a:close/>
                  </a:path>
                </a:pathLst>
              </a:custGeom>
              <a:grpFill/>
              <a:ln w="12700">
                <a:solidFill>
                  <a:srgbClr val="000000"/>
                </a:solidFill>
                <a:prstDash val="solid"/>
                <a:round/>
                <a:headEnd/>
                <a:tailEnd/>
              </a:ln>
            </p:spPr>
            <p:txBody>
              <a:bodyPr/>
              <a:lstStyle/>
              <a:p>
                <a:endParaRPr lang="en-US"/>
              </a:p>
            </p:txBody>
          </p:sp>
          <p:sp>
            <p:nvSpPr>
              <p:cNvPr id="8257" name="Freeform 115"/>
              <p:cNvSpPr>
                <a:spLocks noChangeAspect="1"/>
              </p:cNvSpPr>
              <p:nvPr/>
            </p:nvSpPr>
            <p:spPr bwMode="auto">
              <a:xfrm rot="-275205">
                <a:off x="4413" y="15844"/>
                <a:ext cx="13" cy="15"/>
              </a:xfrm>
              <a:custGeom>
                <a:avLst/>
                <a:gdLst>
                  <a:gd name="T0" fmla="*/ 5 w 11"/>
                  <a:gd name="T1" fmla="*/ 6 h 13"/>
                  <a:gd name="T2" fmla="*/ 1 w 11"/>
                  <a:gd name="T3" fmla="*/ 9 h 13"/>
                  <a:gd name="T4" fmla="*/ 0 w 11"/>
                  <a:gd name="T5" fmla="*/ 13 h 13"/>
                  <a:gd name="T6" fmla="*/ 7 w 11"/>
                  <a:gd name="T7" fmla="*/ 15 h 13"/>
                  <a:gd name="T8" fmla="*/ 13 w 11"/>
                  <a:gd name="T9" fmla="*/ 12 h 13"/>
                  <a:gd name="T10" fmla="*/ 13 w 11"/>
                  <a:gd name="T11" fmla="*/ 2 h 13"/>
                  <a:gd name="T12" fmla="*/ 6 w 11"/>
                  <a:gd name="T13" fmla="*/ 0 h 13"/>
                  <a:gd name="T14" fmla="*/ 5 w 11"/>
                  <a:gd name="T15" fmla="*/ 6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4" y="5"/>
                    </a:moveTo>
                    <a:lnTo>
                      <a:pt x="1" y="8"/>
                    </a:lnTo>
                    <a:lnTo>
                      <a:pt x="0" y="11"/>
                    </a:lnTo>
                    <a:lnTo>
                      <a:pt x="6" y="13"/>
                    </a:lnTo>
                    <a:lnTo>
                      <a:pt x="11" y="10"/>
                    </a:lnTo>
                    <a:lnTo>
                      <a:pt x="11" y="2"/>
                    </a:lnTo>
                    <a:lnTo>
                      <a:pt x="5" y="0"/>
                    </a:lnTo>
                    <a:lnTo>
                      <a:pt x="4" y="5"/>
                    </a:lnTo>
                    <a:close/>
                  </a:path>
                </a:pathLst>
              </a:custGeom>
              <a:grpFill/>
              <a:ln w="12700">
                <a:solidFill>
                  <a:srgbClr val="000000"/>
                </a:solidFill>
                <a:prstDash val="solid"/>
                <a:round/>
                <a:headEnd/>
                <a:tailEnd/>
              </a:ln>
            </p:spPr>
            <p:txBody>
              <a:bodyPr/>
              <a:lstStyle/>
              <a:p>
                <a:endParaRPr lang="en-US"/>
              </a:p>
            </p:txBody>
          </p:sp>
          <p:sp>
            <p:nvSpPr>
              <p:cNvPr id="8258" name="Freeform 116"/>
              <p:cNvSpPr>
                <a:spLocks noChangeAspect="1"/>
              </p:cNvSpPr>
              <p:nvPr/>
            </p:nvSpPr>
            <p:spPr bwMode="auto">
              <a:xfrm rot="-275205">
                <a:off x="4049" y="15829"/>
                <a:ext cx="209" cy="114"/>
              </a:xfrm>
              <a:custGeom>
                <a:avLst/>
                <a:gdLst>
                  <a:gd name="T0" fmla="*/ 51 w 175"/>
                  <a:gd name="T1" fmla="*/ 106 h 99"/>
                  <a:gd name="T2" fmla="*/ 39 w 175"/>
                  <a:gd name="T3" fmla="*/ 111 h 99"/>
                  <a:gd name="T4" fmla="*/ 23 w 175"/>
                  <a:gd name="T5" fmla="*/ 107 h 99"/>
                  <a:gd name="T6" fmla="*/ 4 w 175"/>
                  <a:gd name="T7" fmla="*/ 109 h 99"/>
                  <a:gd name="T8" fmla="*/ 0 w 175"/>
                  <a:gd name="T9" fmla="*/ 92 h 99"/>
                  <a:gd name="T10" fmla="*/ 11 w 175"/>
                  <a:gd name="T11" fmla="*/ 79 h 99"/>
                  <a:gd name="T12" fmla="*/ 68 w 175"/>
                  <a:gd name="T13" fmla="*/ 73 h 99"/>
                  <a:gd name="T14" fmla="*/ 66 w 175"/>
                  <a:gd name="T15" fmla="*/ 62 h 99"/>
                  <a:gd name="T16" fmla="*/ 73 w 175"/>
                  <a:gd name="T17" fmla="*/ 52 h 99"/>
                  <a:gd name="T18" fmla="*/ 81 w 175"/>
                  <a:gd name="T19" fmla="*/ 58 h 99"/>
                  <a:gd name="T20" fmla="*/ 85 w 175"/>
                  <a:gd name="T21" fmla="*/ 55 h 99"/>
                  <a:gd name="T22" fmla="*/ 87 w 175"/>
                  <a:gd name="T23" fmla="*/ 45 h 99"/>
                  <a:gd name="T24" fmla="*/ 107 w 175"/>
                  <a:gd name="T25" fmla="*/ 60 h 99"/>
                  <a:gd name="T26" fmla="*/ 116 w 175"/>
                  <a:gd name="T27" fmla="*/ 59 h 99"/>
                  <a:gd name="T28" fmla="*/ 122 w 175"/>
                  <a:gd name="T29" fmla="*/ 37 h 99"/>
                  <a:gd name="T30" fmla="*/ 104 w 175"/>
                  <a:gd name="T31" fmla="*/ 15 h 99"/>
                  <a:gd name="T32" fmla="*/ 112 w 175"/>
                  <a:gd name="T33" fmla="*/ 6 h 99"/>
                  <a:gd name="T34" fmla="*/ 141 w 175"/>
                  <a:gd name="T35" fmla="*/ 1 h 99"/>
                  <a:gd name="T36" fmla="*/ 155 w 175"/>
                  <a:gd name="T37" fmla="*/ 3 h 99"/>
                  <a:gd name="T38" fmla="*/ 160 w 175"/>
                  <a:gd name="T39" fmla="*/ 16 h 99"/>
                  <a:gd name="T40" fmla="*/ 165 w 175"/>
                  <a:gd name="T41" fmla="*/ 32 h 99"/>
                  <a:gd name="T42" fmla="*/ 179 w 175"/>
                  <a:gd name="T43" fmla="*/ 33 h 99"/>
                  <a:gd name="T44" fmla="*/ 203 w 175"/>
                  <a:gd name="T45" fmla="*/ 31 h 99"/>
                  <a:gd name="T46" fmla="*/ 207 w 175"/>
                  <a:gd name="T47" fmla="*/ 38 h 99"/>
                  <a:gd name="T48" fmla="*/ 192 w 175"/>
                  <a:gd name="T49" fmla="*/ 47 h 99"/>
                  <a:gd name="T50" fmla="*/ 171 w 175"/>
                  <a:gd name="T51" fmla="*/ 66 h 99"/>
                  <a:gd name="T52" fmla="*/ 188 w 175"/>
                  <a:gd name="T53" fmla="*/ 62 h 99"/>
                  <a:gd name="T54" fmla="*/ 209 w 175"/>
                  <a:gd name="T55" fmla="*/ 63 h 99"/>
                  <a:gd name="T56" fmla="*/ 199 w 175"/>
                  <a:gd name="T57" fmla="*/ 79 h 99"/>
                  <a:gd name="T58" fmla="*/ 178 w 175"/>
                  <a:gd name="T59" fmla="*/ 85 h 99"/>
                  <a:gd name="T60" fmla="*/ 153 w 175"/>
                  <a:gd name="T61" fmla="*/ 88 h 99"/>
                  <a:gd name="T62" fmla="*/ 148 w 175"/>
                  <a:gd name="T63" fmla="*/ 77 h 99"/>
                  <a:gd name="T64" fmla="*/ 133 w 175"/>
                  <a:gd name="T65" fmla="*/ 89 h 99"/>
                  <a:gd name="T66" fmla="*/ 119 w 175"/>
                  <a:gd name="T67" fmla="*/ 98 h 99"/>
                  <a:gd name="T68" fmla="*/ 115 w 175"/>
                  <a:gd name="T69" fmla="*/ 108 h 99"/>
                  <a:gd name="T70" fmla="*/ 94 w 175"/>
                  <a:gd name="T71" fmla="*/ 108 h 99"/>
                  <a:gd name="T72" fmla="*/ 76 w 175"/>
                  <a:gd name="T73" fmla="*/ 102 h 99"/>
                  <a:gd name="T74" fmla="*/ 59 w 175"/>
                  <a:gd name="T75" fmla="*/ 112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
                  <a:gd name="T115" fmla="*/ 0 h 99"/>
                  <a:gd name="T116" fmla="*/ 175 w 175"/>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 h="99">
                    <a:moveTo>
                      <a:pt x="49" y="97"/>
                    </a:moveTo>
                    <a:lnTo>
                      <a:pt x="43" y="92"/>
                    </a:lnTo>
                    <a:lnTo>
                      <a:pt x="36" y="94"/>
                    </a:lnTo>
                    <a:lnTo>
                      <a:pt x="33" y="96"/>
                    </a:lnTo>
                    <a:lnTo>
                      <a:pt x="30" y="99"/>
                    </a:lnTo>
                    <a:lnTo>
                      <a:pt x="19" y="93"/>
                    </a:lnTo>
                    <a:lnTo>
                      <a:pt x="10" y="97"/>
                    </a:lnTo>
                    <a:lnTo>
                      <a:pt x="3" y="95"/>
                    </a:lnTo>
                    <a:lnTo>
                      <a:pt x="0" y="87"/>
                    </a:lnTo>
                    <a:lnTo>
                      <a:pt x="0" y="80"/>
                    </a:lnTo>
                    <a:lnTo>
                      <a:pt x="2" y="73"/>
                    </a:lnTo>
                    <a:lnTo>
                      <a:pt x="9" y="69"/>
                    </a:lnTo>
                    <a:lnTo>
                      <a:pt x="35" y="66"/>
                    </a:lnTo>
                    <a:lnTo>
                      <a:pt x="57" y="63"/>
                    </a:lnTo>
                    <a:lnTo>
                      <a:pt x="59" y="57"/>
                    </a:lnTo>
                    <a:lnTo>
                      <a:pt x="55" y="54"/>
                    </a:lnTo>
                    <a:lnTo>
                      <a:pt x="56" y="47"/>
                    </a:lnTo>
                    <a:lnTo>
                      <a:pt x="61" y="45"/>
                    </a:lnTo>
                    <a:lnTo>
                      <a:pt x="63" y="46"/>
                    </a:lnTo>
                    <a:lnTo>
                      <a:pt x="68" y="50"/>
                    </a:lnTo>
                    <a:lnTo>
                      <a:pt x="72" y="50"/>
                    </a:lnTo>
                    <a:lnTo>
                      <a:pt x="71" y="48"/>
                    </a:lnTo>
                    <a:lnTo>
                      <a:pt x="70" y="45"/>
                    </a:lnTo>
                    <a:lnTo>
                      <a:pt x="73" y="39"/>
                    </a:lnTo>
                    <a:lnTo>
                      <a:pt x="82" y="44"/>
                    </a:lnTo>
                    <a:lnTo>
                      <a:pt x="90" y="52"/>
                    </a:lnTo>
                    <a:lnTo>
                      <a:pt x="94" y="54"/>
                    </a:lnTo>
                    <a:lnTo>
                      <a:pt x="97" y="51"/>
                    </a:lnTo>
                    <a:lnTo>
                      <a:pt x="102" y="39"/>
                    </a:lnTo>
                    <a:lnTo>
                      <a:pt x="102" y="32"/>
                    </a:lnTo>
                    <a:lnTo>
                      <a:pt x="97" y="26"/>
                    </a:lnTo>
                    <a:lnTo>
                      <a:pt x="87" y="13"/>
                    </a:lnTo>
                    <a:lnTo>
                      <a:pt x="89" y="8"/>
                    </a:lnTo>
                    <a:lnTo>
                      <a:pt x="94" y="5"/>
                    </a:lnTo>
                    <a:lnTo>
                      <a:pt x="106" y="7"/>
                    </a:lnTo>
                    <a:lnTo>
                      <a:pt x="118" y="1"/>
                    </a:lnTo>
                    <a:lnTo>
                      <a:pt x="125" y="0"/>
                    </a:lnTo>
                    <a:lnTo>
                      <a:pt x="130" y="3"/>
                    </a:lnTo>
                    <a:lnTo>
                      <a:pt x="134" y="7"/>
                    </a:lnTo>
                    <a:lnTo>
                      <a:pt x="134" y="14"/>
                    </a:lnTo>
                    <a:lnTo>
                      <a:pt x="135" y="25"/>
                    </a:lnTo>
                    <a:lnTo>
                      <a:pt x="138" y="28"/>
                    </a:lnTo>
                    <a:lnTo>
                      <a:pt x="142" y="29"/>
                    </a:lnTo>
                    <a:lnTo>
                      <a:pt x="150" y="29"/>
                    </a:lnTo>
                    <a:lnTo>
                      <a:pt x="161" y="27"/>
                    </a:lnTo>
                    <a:lnTo>
                      <a:pt x="170" y="27"/>
                    </a:lnTo>
                    <a:lnTo>
                      <a:pt x="174" y="29"/>
                    </a:lnTo>
                    <a:lnTo>
                      <a:pt x="173" y="33"/>
                    </a:lnTo>
                    <a:lnTo>
                      <a:pt x="167" y="40"/>
                    </a:lnTo>
                    <a:lnTo>
                      <a:pt x="161" y="41"/>
                    </a:lnTo>
                    <a:lnTo>
                      <a:pt x="145" y="51"/>
                    </a:lnTo>
                    <a:lnTo>
                      <a:pt x="143" y="57"/>
                    </a:lnTo>
                    <a:lnTo>
                      <a:pt x="151" y="58"/>
                    </a:lnTo>
                    <a:lnTo>
                      <a:pt x="157" y="54"/>
                    </a:lnTo>
                    <a:lnTo>
                      <a:pt x="168" y="52"/>
                    </a:lnTo>
                    <a:lnTo>
                      <a:pt x="175" y="55"/>
                    </a:lnTo>
                    <a:lnTo>
                      <a:pt x="175" y="62"/>
                    </a:lnTo>
                    <a:lnTo>
                      <a:pt x="167" y="69"/>
                    </a:lnTo>
                    <a:lnTo>
                      <a:pt x="159" y="72"/>
                    </a:lnTo>
                    <a:lnTo>
                      <a:pt x="149" y="74"/>
                    </a:lnTo>
                    <a:lnTo>
                      <a:pt x="130" y="77"/>
                    </a:lnTo>
                    <a:lnTo>
                      <a:pt x="128" y="76"/>
                    </a:lnTo>
                    <a:lnTo>
                      <a:pt x="124" y="72"/>
                    </a:lnTo>
                    <a:lnTo>
                      <a:pt x="124" y="67"/>
                    </a:lnTo>
                    <a:lnTo>
                      <a:pt x="120" y="67"/>
                    </a:lnTo>
                    <a:lnTo>
                      <a:pt x="111" y="77"/>
                    </a:lnTo>
                    <a:lnTo>
                      <a:pt x="107" y="82"/>
                    </a:lnTo>
                    <a:lnTo>
                      <a:pt x="100" y="85"/>
                    </a:lnTo>
                    <a:lnTo>
                      <a:pt x="99" y="90"/>
                    </a:lnTo>
                    <a:lnTo>
                      <a:pt x="96" y="94"/>
                    </a:lnTo>
                    <a:lnTo>
                      <a:pt x="90" y="96"/>
                    </a:lnTo>
                    <a:lnTo>
                      <a:pt x="79" y="94"/>
                    </a:lnTo>
                    <a:lnTo>
                      <a:pt x="70" y="90"/>
                    </a:lnTo>
                    <a:lnTo>
                      <a:pt x="64" y="89"/>
                    </a:lnTo>
                    <a:lnTo>
                      <a:pt x="55" y="94"/>
                    </a:lnTo>
                    <a:lnTo>
                      <a:pt x="49" y="97"/>
                    </a:lnTo>
                    <a:close/>
                  </a:path>
                </a:pathLst>
              </a:custGeom>
              <a:grpFill/>
              <a:ln w="12700">
                <a:solidFill>
                  <a:srgbClr val="000000"/>
                </a:solidFill>
                <a:prstDash val="solid"/>
                <a:round/>
                <a:headEnd/>
                <a:tailEnd/>
              </a:ln>
            </p:spPr>
            <p:txBody>
              <a:bodyPr/>
              <a:lstStyle/>
              <a:p>
                <a:endParaRPr lang="en-US"/>
              </a:p>
            </p:txBody>
          </p:sp>
          <p:sp>
            <p:nvSpPr>
              <p:cNvPr id="8259" name="Freeform 117"/>
              <p:cNvSpPr>
                <a:spLocks noChangeAspect="1"/>
              </p:cNvSpPr>
              <p:nvPr/>
            </p:nvSpPr>
            <p:spPr bwMode="auto">
              <a:xfrm rot="-275205">
                <a:off x="3846" y="15878"/>
                <a:ext cx="207" cy="98"/>
              </a:xfrm>
              <a:custGeom>
                <a:avLst/>
                <a:gdLst>
                  <a:gd name="T0" fmla="*/ 4 w 172"/>
                  <a:gd name="T1" fmla="*/ 96 h 84"/>
                  <a:gd name="T2" fmla="*/ 40 w 172"/>
                  <a:gd name="T3" fmla="*/ 98 h 84"/>
                  <a:gd name="T4" fmla="*/ 57 w 172"/>
                  <a:gd name="T5" fmla="*/ 92 h 84"/>
                  <a:gd name="T6" fmla="*/ 75 w 172"/>
                  <a:gd name="T7" fmla="*/ 81 h 84"/>
                  <a:gd name="T8" fmla="*/ 82 w 172"/>
                  <a:gd name="T9" fmla="*/ 82 h 84"/>
                  <a:gd name="T10" fmla="*/ 91 w 172"/>
                  <a:gd name="T11" fmla="*/ 82 h 84"/>
                  <a:gd name="T12" fmla="*/ 108 w 172"/>
                  <a:gd name="T13" fmla="*/ 72 h 84"/>
                  <a:gd name="T14" fmla="*/ 123 w 172"/>
                  <a:gd name="T15" fmla="*/ 61 h 84"/>
                  <a:gd name="T16" fmla="*/ 147 w 172"/>
                  <a:gd name="T17" fmla="*/ 50 h 84"/>
                  <a:gd name="T18" fmla="*/ 161 w 172"/>
                  <a:gd name="T19" fmla="*/ 47 h 84"/>
                  <a:gd name="T20" fmla="*/ 176 w 172"/>
                  <a:gd name="T21" fmla="*/ 47 h 84"/>
                  <a:gd name="T22" fmla="*/ 191 w 172"/>
                  <a:gd name="T23" fmla="*/ 44 h 84"/>
                  <a:gd name="T24" fmla="*/ 203 w 172"/>
                  <a:gd name="T25" fmla="*/ 39 h 84"/>
                  <a:gd name="T26" fmla="*/ 207 w 172"/>
                  <a:gd name="T27" fmla="*/ 33 h 84"/>
                  <a:gd name="T28" fmla="*/ 203 w 172"/>
                  <a:gd name="T29" fmla="*/ 26 h 84"/>
                  <a:gd name="T30" fmla="*/ 194 w 172"/>
                  <a:gd name="T31" fmla="*/ 21 h 84"/>
                  <a:gd name="T32" fmla="*/ 190 w 172"/>
                  <a:gd name="T33" fmla="*/ 15 h 84"/>
                  <a:gd name="T34" fmla="*/ 191 w 172"/>
                  <a:gd name="T35" fmla="*/ 8 h 84"/>
                  <a:gd name="T36" fmla="*/ 187 w 172"/>
                  <a:gd name="T37" fmla="*/ 2 h 84"/>
                  <a:gd name="T38" fmla="*/ 173 w 172"/>
                  <a:gd name="T39" fmla="*/ 0 h 84"/>
                  <a:gd name="T40" fmla="*/ 155 w 172"/>
                  <a:gd name="T41" fmla="*/ 5 h 84"/>
                  <a:gd name="T42" fmla="*/ 124 w 172"/>
                  <a:gd name="T43" fmla="*/ 27 h 84"/>
                  <a:gd name="T44" fmla="*/ 117 w 172"/>
                  <a:gd name="T45" fmla="*/ 30 h 84"/>
                  <a:gd name="T46" fmla="*/ 102 w 172"/>
                  <a:gd name="T47" fmla="*/ 29 h 84"/>
                  <a:gd name="T48" fmla="*/ 89 w 172"/>
                  <a:gd name="T49" fmla="*/ 28 h 84"/>
                  <a:gd name="T50" fmla="*/ 79 w 172"/>
                  <a:gd name="T51" fmla="*/ 35 h 84"/>
                  <a:gd name="T52" fmla="*/ 67 w 172"/>
                  <a:gd name="T53" fmla="*/ 62 h 84"/>
                  <a:gd name="T54" fmla="*/ 63 w 172"/>
                  <a:gd name="T55" fmla="*/ 65 h 84"/>
                  <a:gd name="T56" fmla="*/ 59 w 172"/>
                  <a:gd name="T57" fmla="*/ 68 h 84"/>
                  <a:gd name="T58" fmla="*/ 47 w 172"/>
                  <a:gd name="T59" fmla="*/ 70 h 84"/>
                  <a:gd name="T60" fmla="*/ 29 w 172"/>
                  <a:gd name="T61" fmla="*/ 76 h 84"/>
                  <a:gd name="T62" fmla="*/ 8 w 172"/>
                  <a:gd name="T63" fmla="*/ 86 h 84"/>
                  <a:gd name="T64" fmla="*/ 2 w 172"/>
                  <a:gd name="T65" fmla="*/ 91 h 84"/>
                  <a:gd name="T66" fmla="*/ 0 w 172"/>
                  <a:gd name="T67" fmla="*/ 93 h 84"/>
                  <a:gd name="T68" fmla="*/ 4 w 172"/>
                  <a:gd name="T69" fmla="*/ 96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84"/>
                  <a:gd name="T107" fmla="*/ 172 w 17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84">
                    <a:moveTo>
                      <a:pt x="3" y="82"/>
                    </a:moveTo>
                    <a:lnTo>
                      <a:pt x="33" y="84"/>
                    </a:lnTo>
                    <a:lnTo>
                      <a:pt x="47" y="79"/>
                    </a:lnTo>
                    <a:lnTo>
                      <a:pt x="62" y="69"/>
                    </a:lnTo>
                    <a:lnTo>
                      <a:pt x="68" y="70"/>
                    </a:lnTo>
                    <a:lnTo>
                      <a:pt x="76" y="70"/>
                    </a:lnTo>
                    <a:lnTo>
                      <a:pt x="90" y="62"/>
                    </a:lnTo>
                    <a:lnTo>
                      <a:pt x="102" y="52"/>
                    </a:lnTo>
                    <a:lnTo>
                      <a:pt x="122" y="43"/>
                    </a:lnTo>
                    <a:lnTo>
                      <a:pt x="134" y="40"/>
                    </a:lnTo>
                    <a:lnTo>
                      <a:pt x="146" y="40"/>
                    </a:lnTo>
                    <a:lnTo>
                      <a:pt x="159" y="38"/>
                    </a:lnTo>
                    <a:lnTo>
                      <a:pt x="169" y="33"/>
                    </a:lnTo>
                    <a:lnTo>
                      <a:pt x="172" y="28"/>
                    </a:lnTo>
                    <a:lnTo>
                      <a:pt x="169" y="22"/>
                    </a:lnTo>
                    <a:lnTo>
                      <a:pt x="161" y="18"/>
                    </a:lnTo>
                    <a:lnTo>
                      <a:pt x="158" y="13"/>
                    </a:lnTo>
                    <a:lnTo>
                      <a:pt x="159" y="7"/>
                    </a:lnTo>
                    <a:lnTo>
                      <a:pt x="155" y="2"/>
                    </a:lnTo>
                    <a:lnTo>
                      <a:pt x="144" y="0"/>
                    </a:lnTo>
                    <a:lnTo>
                      <a:pt x="129" y="4"/>
                    </a:lnTo>
                    <a:lnTo>
                      <a:pt x="103" y="23"/>
                    </a:lnTo>
                    <a:lnTo>
                      <a:pt x="97" y="26"/>
                    </a:lnTo>
                    <a:lnTo>
                      <a:pt x="85" y="25"/>
                    </a:lnTo>
                    <a:lnTo>
                      <a:pt x="74" y="24"/>
                    </a:lnTo>
                    <a:lnTo>
                      <a:pt x="66" y="30"/>
                    </a:lnTo>
                    <a:lnTo>
                      <a:pt x="56" y="53"/>
                    </a:lnTo>
                    <a:lnTo>
                      <a:pt x="52" y="56"/>
                    </a:lnTo>
                    <a:lnTo>
                      <a:pt x="49" y="58"/>
                    </a:lnTo>
                    <a:lnTo>
                      <a:pt x="39" y="60"/>
                    </a:lnTo>
                    <a:lnTo>
                      <a:pt x="24" y="65"/>
                    </a:lnTo>
                    <a:lnTo>
                      <a:pt x="7" y="74"/>
                    </a:lnTo>
                    <a:lnTo>
                      <a:pt x="2" y="78"/>
                    </a:lnTo>
                    <a:lnTo>
                      <a:pt x="0" y="80"/>
                    </a:lnTo>
                    <a:lnTo>
                      <a:pt x="3" y="82"/>
                    </a:lnTo>
                    <a:close/>
                  </a:path>
                </a:pathLst>
              </a:custGeom>
              <a:grpFill/>
              <a:ln w="12700">
                <a:solidFill>
                  <a:srgbClr val="000000"/>
                </a:solidFill>
                <a:prstDash val="solid"/>
                <a:round/>
                <a:headEnd/>
                <a:tailEnd/>
              </a:ln>
            </p:spPr>
            <p:txBody>
              <a:bodyPr/>
              <a:lstStyle/>
              <a:p>
                <a:endParaRPr lang="en-US"/>
              </a:p>
            </p:txBody>
          </p:sp>
          <p:sp>
            <p:nvSpPr>
              <p:cNvPr id="8260" name="Freeform 118"/>
              <p:cNvSpPr>
                <a:spLocks noChangeAspect="1"/>
              </p:cNvSpPr>
              <p:nvPr/>
            </p:nvSpPr>
            <p:spPr bwMode="auto">
              <a:xfrm rot="-275205">
                <a:off x="3810" y="15899"/>
                <a:ext cx="24" cy="21"/>
              </a:xfrm>
              <a:custGeom>
                <a:avLst/>
                <a:gdLst>
                  <a:gd name="T0" fmla="*/ 2 w 20"/>
                  <a:gd name="T1" fmla="*/ 12 h 18"/>
                  <a:gd name="T2" fmla="*/ 11 w 20"/>
                  <a:gd name="T3" fmla="*/ 20 h 18"/>
                  <a:gd name="T4" fmla="*/ 19 w 20"/>
                  <a:gd name="T5" fmla="*/ 21 h 18"/>
                  <a:gd name="T6" fmla="*/ 24 w 20"/>
                  <a:gd name="T7" fmla="*/ 14 h 18"/>
                  <a:gd name="T8" fmla="*/ 23 w 20"/>
                  <a:gd name="T9" fmla="*/ 6 h 18"/>
                  <a:gd name="T10" fmla="*/ 17 w 20"/>
                  <a:gd name="T11" fmla="*/ 1 h 18"/>
                  <a:gd name="T12" fmla="*/ 7 w 20"/>
                  <a:gd name="T13" fmla="*/ 0 h 18"/>
                  <a:gd name="T14" fmla="*/ 0 w 20"/>
                  <a:gd name="T15" fmla="*/ 3 h 18"/>
                  <a:gd name="T16" fmla="*/ 0 w 20"/>
                  <a:gd name="T17" fmla="*/ 6 h 18"/>
                  <a:gd name="T18" fmla="*/ 2 w 20"/>
                  <a:gd name="T19" fmla="*/ 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8"/>
                  <a:gd name="T32" fmla="*/ 20 w 2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8">
                    <a:moveTo>
                      <a:pt x="2" y="10"/>
                    </a:moveTo>
                    <a:lnTo>
                      <a:pt x="9" y="17"/>
                    </a:lnTo>
                    <a:lnTo>
                      <a:pt x="16" y="18"/>
                    </a:lnTo>
                    <a:lnTo>
                      <a:pt x="20" y="12"/>
                    </a:lnTo>
                    <a:lnTo>
                      <a:pt x="19" y="5"/>
                    </a:lnTo>
                    <a:lnTo>
                      <a:pt x="14" y="1"/>
                    </a:lnTo>
                    <a:lnTo>
                      <a:pt x="6" y="0"/>
                    </a:lnTo>
                    <a:lnTo>
                      <a:pt x="0" y="3"/>
                    </a:lnTo>
                    <a:lnTo>
                      <a:pt x="0" y="5"/>
                    </a:lnTo>
                    <a:lnTo>
                      <a:pt x="2" y="10"/>
                    </a:lnTo>
                    <a:close/>
                  </a:path>
                </a:pathLst>
              </a:custGeom>
              <a:grpFill/>
              <a:ln w="12700">
                <a:solidFill>
                  <a:srgbClr val="000000"/>
                </a:solidFill>
                <a:prstDash val="solid"/>
                <a:round/>
                <a:headEnd/>
                <a:tailEnd/>
              </a:ln>
            </p:spPr>
            <p:txBody>
              <a:bodyPr/>
              <a:lstStyle/>
              <a:p>
                <a:endParaRPr lang="en-US"/>
              </a:p>
            </p:txBody>
          </p:sp>
          <p:sp>
            <p:nvSpPr>
              <p:cNvPr id="8261" name="Freeform 119"/>
              <p:cNvSpPr>
                <a:spLocks noChangeAspect="1"/>
              </p:cNvSpPr>
              <p:nvPr/>
            </p:nvSpPr>
            <p:spPr bwMode="auto">
              <a:xfrm rot="-275205">
                <a:off x="3782" y="15933"/>
                <a:ext cx="32" cy="16"/>
              </a:xfrm>
              <a:custGeom>
                <a:avLst/>
                <a:gdLst>
                  <a:gd name="T0" fmla="*/ 7 w 28"/>
                  <a:gd name="T1" fmla="*/ 3 h 14"/>
                  <a:gd name="T2" fmla="*/ 1 w 28"/>
                  <a:gd name="T3" fmla="*/ 6 h 14"/>
                  <a:gd name="T4" fmla="*/ 0 w 28"/>
                  <a:gd name="T5" fmla="*/ 8 h 14"/>
                  <a:gd name="T6" fmla="*/ 9 w 28"/>
                  <a:gd name="T7" fmla="*/ 15 h 14"/>
                  <a:gd name="T8" fmla="*/ 21 w 28"/>
                  <a:gd name="T9" fmla="*/ 16 h 14"/>
                  <a:gd name="T10" fmla="*/ 30 w 28"/>
                  <a:gd name="T11" fmla="*/ 14 h 14"/>
                  <a:gd name="T12" fmla="*/ 32 w 28"/>
                  <a:gd name="T13" fmla="*/ 8 h 14"/>
                  <a:gd name="T14" fmla="*/ 21 w 28"/>
                  <a:gd name="T15" fmla="*/ 0 h 14"/>
                  <a:gd name="T16" fmla="*/ 13 w 28"/>
                  <a:gd name="T17" fmla="*/ 0 h 14"/>
                  <a:gd name="T18" fmla="*/ 7 w 28"/>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4"/>
                  <a:gd name="T32" fmla="*/ 28 w 2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4">
                    <a:moveTo>
                      <a:pt x="6" y="3"/>
                    </a:moveTo>
                    <a:lnTo>
                      <a:pt x="1" y="5"/>
                    </a:lnTo>
                    <a:lnTo>
                      <a:pt x="0" y="7"/>
                    </a:lnTo>
                    <a:lnTo>
                      <a:pt x="8" y="13"/>
                    </a:lnTo>
                    <a:lnTo>
                      <a:pt x="18" y="14"/>
                    </a:lnTo>
                    <a:lnTo>
                      <a:pt x="26" y="12"/>
                    </a:lnTo>
                    <a:lnTo>
                      <a:pt x="28" y="7"/>
                    </a:lnTo>
                    <a:lnTo>
                      <a:pt x="18" y="0"/>
                    </a:lnTo>
                    <a:lnTo>
                      <a:pt x="11" y="0"/>
                    </a:lnTo>
                    <a:lnTo>
                      <a:pt x="6" y="3"/>
                    </a:lnTo>
                    <a:close/>
                  </a:path>
                </a:pathLst>
              </a:custGeom>
              <a:grpFill/>
              <a:ln w="12700">
                <a:solidFill>
                  <a:srgbClr val="000000"/>
                </a:solidFill>
                <a:prstDash val="solid"/>
                <a:round/>
                <a:headEnd/>
                <a:tailEnd/>
              </a:ln>
            </p:spPr>
            <p:txBody>
              <a:bodyPr/>
              <a:lstStyle/>
              <a:p>
                <a:endParaRPr lang="en-US"/>
              </a:p>
            </p:txBody>
          </p:sp>
          <p:sp>
            <p:nvSpPr>
              <p:cNvPr id="8262" name="Freeform 120"/>
              <p:cNvSpPr>
                <a:spLocks noChangeAspect="1"/>
              </p:cNvSpPr>
              <p:nvPr/>
            </p:nvSpPr>
            <p:spPr bwMode="auto">
              <a:xfrm rot="-275205">
                <a:off x="3765" y="15900"/>
                <a:ext cx="14" cy="19"/>
              </a:xfrm>
              <a:custGeom>
                <a:avLst/>
                <a:gdLst>
                  <a:gd name="T0" fmla="*/ 0 w 12"/>
                  <a:gd name="T1" fmla="*/ 14 h 16"/>
                  <a:gd name="T2" fmla="*/ 4 w 12"/>
                  <a:gd name="T3" fmla="*/ 19 h 16"/>
                  <a:gd name="T4" fmla="*/ 8 w 12"/>
                  <a:gd name="T5" fmla="*/ 17 h 16"/>
                  <a:gd name="T6" fmla="*/ 14 w 12"/>
                  <a:gd name="T7" fmla="*/ 10 h 16"/>
                  <a:gd name="T8" fmla="*/ 14 w 12"/>
                  <a:gd name="T9" fmla="*/ 4 h 16"/>
                  <a:gd name="T10" fmla="*/ 12 w 12"/>
                  <a:gd name="T11" fmla="*/ 0 h 16"/>
                  <a:gd name="T12" fmla="*/ 5 w 12"/>
                  <a:gd name="T13" fmla="*/ 4 h 16"/>
                  <a:gd name="T14" fmla="*/ 0 w 12"/>
                  <a:gd name="T15" fmla="*/ 14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0" y="12"/>
                    </a:moveTo>
                    <a:lnTo>
                      <a:pt x="3" y="16"/>
                    </a:lnTo>
                    <a:lnTo>
                      <a:pt x="7" y="14"/>
                    </a:lnTo>
                    <a:lnTo>
                      <a:pt x="12" y="8"/>
                    </a:lnTo>
                    <a:lnTo>
                      <a:pt x="12" y="3"/>
                    </a:lnTo>
                    <a:lnTo>
                      <a:pt x="10" y="0"/>
                    </a:lnTo>
                    <a:lnTo>
                      <a:pt x="4" y="3"/>
                    </a:lnTo>
                    <a:lnTo>
                      <a:pt x="0" y="12"/>
                    </a:lnTo>
                    <a:close/>
                  </a:path>
                </a:pathLst>
              </a:custGeom>
              <a:grpFill/>
              <a:ln w="12700">
                <a:solidFill>
                  <a:srgbClr val="000000"/>
                </a:solidFill>
                <a:prstDash val="solid"/>
                <a:round/>
                <a:headEnd/>
                <a:tailEnd/>
              </a:ln>
            </p:spPr>
            <p:txBody>
              <a:bodyPr/>
              <a:lstStyle/>
              <a:p>
                <a:endParaRPr lang="en-US"/>
              </a:p>
            </p:txBody>
          </p:sp>
          <p:sp>
            <p:nvSpPr>
              <p:cNvPr id="8263" name="Freeform 121"/>
              <p:cNvSpPr>
                <a:spLocks noChangeAspect="1"/>
              </p:cNvSpPr>
              <p:nvPr/>
            </p:nvSpPr>
            <p:spPr bwMode="auto">
              <a:xfrm rot="-275205">
                <a:off x="3747" y="15933"/>
                <a:ext cx="24" cy="16"/>
              </a:xfrm>
              <a:custGeom>
                <a:avLst/>
                <a:gdLst>
                  <a:gd name="T0" fmla="*/ 1 w 19"/>
                  <a:gd name="T1" fmla="*/ 9 h 15"/>
                  <a:gd name="T2" fmla="*/ 0 w 19"/>
                  <a:gd name="T3" fmla="*/ 13 h 15"/>
                  <a:gd name="T4" fmla="*/ 9 w 19"/>
                  <a:gd name="T5" fmla="*/ 16 h 15"/>
                  <a:gd name="T6" fmla="*/ 16 w 19"/>
                  <a:gd name="T7" fmla="*/ 14 h 15"/>
                  <a:gd name="T8" fmla="*/ 23 w 19"/>
                  <a:gd name="T9" fmla="*/ 10 h 15"/>
                  <a:gd name="T10" fmla="*/ 24 w 19"/>
                  <a:gd name="T11" fmla="*/ 4 h 15"/>
                  <a:gd name="T12" fmla="*/ 9 w 19"/>
                  <a:gd name="T13" fmla="*/ 0 h 15"/>
                  <a:gd name="T14" fmla="*/ 1 w 19"/>
                  <a:gd name="T15" fmla="*/ 9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1" y="8"/>
                    </a:moveTo>
                    <a:lnTo>
                      <a:pt x="0" y="12"/>
                    </a:lnTo>
                    <a:lnTo>
                      <a:pt x="7" y="15"/>
                    </a:lnTo>
                    <a:lnTo>
                      <a:pt x="13" y="13"/>
                    </a:lnTo>
                    <a:lnTo>
                      <a:pt x="18" y="9"/>
                    </a:lnTo>
                    <a:lnTo>
                      <a:pt x="19" y="4"/>
                    </a:lnTo>
                    <a:lnTo>
                      <a:pt x="7" y="0"/>
                    </a:lnTo>
                    <a:lnTo>
                      <a:pt x="1" y="8"/>
                    </a:lnTo>
                    <a:close/>
                  </a:path>
                </a:pathLst>
              </a:custGeom>
              <a:grpFill/>
              <a:ln w="12700">
                <a:solidFill>
                  <a:srgbClr val="000000"/>
                </a:solidFill>
                <a:prstDash val="solid"/>
                <a:round/>
                <a:headEnd/>
                <a:tailEnd/>
              </a:ln>
            </p:spPr>
            <p:txBody>
              <a:bodyPr/>
              <a:lstStyle/>
              <a:p>
                <a:endParaRPr lang="en-US"/>
              </a:p>
            </p:txBody>
          </p:sp>
          <p:sp>
            <p:nvSpPr>
              <p:cNvPr id="8264" name="Freeform 122"/>
              <p:cNvSpPr>
                <a:spLocks noChangeAspect="1"/>
              </p:cNvSpPr>
              <p:nvPr/>
            </p:nvSpPr>
            <p:spPr bwMode="auto">
              <a:xfrm rot="-275205">
                <a:off x="3662" y="15935"/>
                <a:ext cx="44" cy="33"/>
              </a:xfrm>
              <a:custGeom>
                <a:avLst/>
                <a:gdLst>
                  <a:gd name="T0" fmla="*/ 1 w 38"/>
                  <a:gd name="T1" fmla="*/ 15 h 28"/>
                  <a:gd name="T2" fmla="*/ 10 w 38"/>
                  <a:gd name="T3" fmla="*/ 5 h 28"/>
                  <a:gd name="T4" fmla="*/ 22 w 38"/>
                  <a:gd name="T5" fmla="*/ 0 h 28"/>
                  <a:gd name="T6" fmla="*/ 36 w 38"/>
                  <a:gd name="T7" fmla="*/ 1 h 28"/>
                  <a:gd name="T8" fmla="*/ 44 w 38"/>
                  <a:gd name="T9" fmla="*/ 9 h 28"/>
                  <a:gd name="T10" fmla="*/ 44 w 38"/>
                  <a:gd name="T11" fmla="*/ 25 h 28"/>
                  <a:gd name="T12" fmla="*/ 32 w 38"/>
                  <a:gd name="T13" fmla="*/ 32 h 28"/>
                  <a:gd name="T14" fmla="*/ 16 w 38"/>
                  <a:gd name="T15" fmla="*/ 33 h 28"/>
                  <a:gd name="T16" fmla="*/ 1 w 38"/>
                  <a:gd name="T17" fmla="*/ 29 h 28"/>
                  <a:gd name="T18" fmla="*/ 0 w 38"/>
                  <a:gd name="T19" fmla="*/ 25 h 28"/>
                  <a:gd name="T20" fmla="*/ 1 w 38"/>
                  <a:gd name="T21" fmla="*/ 15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28"/>
                  <a:gd name="T35" fmla="*/ 38 w 3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28">
                    <a:moveTo>
                      <a:pt x="1" y="13"/>
                    </a:moveTo>
                    <a:lnTo>
                      <a:pt x="9" y="4"/>
                    </a:lnTo>
                    <a:lnTo>
                      <a:pt x="19" y="0"/>
                    </a:lnTo>
                    <a:lnTo>
                      <a:pt x="31" y="1"/>
                    </a:lnTo>
                    <a:lnTo>
                      <a:pt x="38" y="8"/>
                    </a:lnTo>
                    <a:lnTo>
                      <a:pt x="38" y="21"/>
                    </a:lnTo>
                    <a:lnTo>
                      <a:pt x="28" y="27"/>
                    </a:lnTo>
                    <a:lnTo>
                      <a:pt x="14" y="28"/>
                    </a:lnTo>
                    <a:lnTo>
                      <a:pt x="1" y="25"/>
                    </a:lnTo>
                    <a:lnTo>
                      <a:pt x="0" y="21"/>
                    </a:lnTo>
                    <a:lnTo>
                      <a:pt x="1" y="13"/>
                    </a:lnTo>
                    <a:close/>
                  </a:path>
                </a:pathLst>
              </a:custGeom>
              <a:grpFill/>
              <a:ln w="12700">
                <a:solidFill>
                  <a:srgbClr val="000000"/>
                </a:solidFill>
                <a:prstDash val="solid"/>
                <a:round/>
                <a:headEnd/>
                <a:tailEnd/>
              </a:ln>
            </p:spPr>
            <p:txBody>
              <a:bodyPr/>
              <a:lstStyle/>
              <a:p>
                <a:endParaRPr lang="en-US"/>
              </a:p>
            </p:txBody>
          </p:sp>
          <p:sp>
            <p:nvSpPr>
              <p:cNvPr id="8265" name="Freeform 123"/>
              <p:cNvSpPr>
                <a:spLocks noChangeAspect="1"/>
              </p:cNvSpPr>
              <p:nvPr/>
            </p:nvSpPr>
            <p:spPr bwMode="auto">
              <a:xfrm rot="-275205">
                <a:off x="3608" y="15935"/>
                <a:ext cx="21" cy="22"/>
              </a:xfrm>
              <a:custGeom>
                <a:avLst/>
                <a:gdLst>
                  <a:gd name="T0" fmla="*/ 1 w 18"/>
                  <a:gd name="T1" fmla="*/ 8 h 19"/>
                  <a:gd name="T2" fmla="*/ 0 w 18"/>
                  <a:gd name="T3" fmla="*/ 15 h 19"/>
                  <a:gd name="T4" fmla="*/ 3 w 18"/>
                  <a:gd name="T5" fmla="*/ 21 h 19"/>
                  <a:gd name="T6" fmla="*/ 11 w 18"/>
                  <a:gd name="T7" fmla="*/ 22 h 19"/>
                  <a:gd name="T8" fmla="*/ 16 w 18"/>
                  <a:gd name="T9" fmla="*/ 21 h 19"/>
                  <a:gd name="T10" fmla="*/ 21 w 18"/>
                  <a:gd name="T11" fmla="*/ 12 h 19"/>
                  <a:gd name="T12" fmla="*/ 15 w 18"/>
                  <a:gd name="T13" fmla="*/ 1 h 19"/>
                  <a:gd name="T14" fmla="*/ 13 w 18"/>
                  <a:gd name="T15" fmla="*/ 0 h 19"/>
                  <a:gd name="T16" fmla="*/ 8 w 18"/>
                  <a:gd name="T17" fmla="*/ 0 h 19"/>
                  <a:gd name="T18" fmla="*/ 1 w 18"/>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9"/>
                  <a:gd name="T32" fmla="*/ 18 w 1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9">
                    <a:moveTo>
                      <a:pt x="1" y="7"/>
                    </a:moveTo>
                    <a:lnTo>
                      <a:pt x="0" y="13"/>
                    </a:lnTo>
                    <a:lnTo>
                      <a:pt x="3" y="18"/>
                    </a:lnTo>
                    <a:lnTo>
                      <a:pt x="9" y="19"/>
                    </a:lnTo>
                    <a:lnTo>
                      <a:pt x="14" y="18"/>
                    </a:lnTo>
                    <a:lnTo>
                      <a:pt x="18" y="10"/>
                    </a:lnTo>
                    <a:lnTo>
                      <a:pt x="13" y="1"/>
                    </a:lnTo>
                    <a:lnTo>
                      <a:pt x="11" y="0"/>
                    </a:lnTo>
                    <a:lnTo>
                      <a:pt x="7" y="0"/>
                    </a:lnTo>
                    <a:lnTo>
                      <a:pt x="1" y="7"/>
                    </a:lnTo>
                    <a:close/>
                  </a:path>
                </a:pathLst>
              </a:custGeom>
              <a:grpFill/>
              <a:ln w="12700">
                <a:solidFill>
                  <a:srgbClr val="000000"/>
                </a:solidFill>
                <a:prstDash val="solid"/>
                <a:round/>
                <a:headEnd/>
                <a:tailEnd/>
              </a:ln>
            </p:spPr>
            <p:txBody>
              <a:bodyPr/>
              <a:lstStyle/>
              <a:p>
                <a:endParaRPr lang="en-US"/>
              </a:p>
            </p:txBody>
          </p:sp>
          <p:sp>
            <p:nvSpPr>
              <p:cNvPr id="8266" name="Freeform 124"/>
              <p:cNvSpPr>
                <a:spLocks noChangeAspect="1"/>
              </p:cNvSpPr>
              <p:nvPr/>
            </p:nvSpPr>
            <p:spPr bwMode="auto">
              <a:xfrm rot="-275205">
                <a:off x="3525" y="15978"/>
                <a:ext cx="45" cy="42"/>
              </a:xfrm>
              <a:custGeom>
                <a:avLst/>
                <a:gdLst>
                  <a:gd name="T0" fmla="*/ 8 w 39"/>
                  <a:gd name="T1" fmla="*/ 7 h 36"/>
                  <a:gd name="T2" fmla="*/ 20 w 39"/>
                  <a:gd name="T3" fmla="*/ 0 h 36"/>
                  <a:gd name="T4" fmla="*/ 30 w 39"/>
                  <a:gd name="T5" fmla="*/ 0 h 36"/>
                  <a:gd name="T6" fmla="*/ 39 w 39"/>
                  <a:gd name="T7" fmla="*/ 6 h 36"/>
                  <a:gd name="T8" fmla="*/ 45 w 39"/>
                  <a:gd name="T9" fmla="*/ 13 h 36"/>
                  <a:gd name="T10" fmla="*/ 42 w 39"/>
                  <a:gd name="T11" fmla="*/ 30 h 36"/>
                  <a:gd name="T12" fmla="*/ 32 w 39"/>
                  <a:gd name="T13" fmla="*/ 37 h 36"/>
                  <a:gd name="T14" fmla="*/ 23 w 39"/>
                  <a:gd name="T15" fmla="*/ 42 h 36"/>
                  <a:gd name="T16" fmla="*/ 13 w 39"/>
                  <a:gd name="T17" fmla="*/ 41 h 36"/>
                  <a:gd name="T18" fmla="*/ 6 w 39"/>
                  <a:gd name="T19" fmla="*/ 35 h 36"/>
                  <a:gd name="T20" fmla="*/ 0 w 39"/>
                  <a:gd name="T21" fmla="*/ 22 h 36"/>
                  <a:gd name="T22" fmla="*/ 6 w 39"/>
                  <a:gd name="T23" fmla="*/ 11 h 36"/>
                  <a:gd name="T24" fmla="*/ 8 w 39"/>
                  <a:gd name="T25" fmla="*/ 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6"/>
                  <a:gd name="T41" fmla="*/ 39 w 3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6">
                    <a:moveTo>
                      <a:pt x="7" y="6"/>
                    </a:moveTo>
                    <a:lnTo>
                      <a:pt x="17" y="0"/>
                    </a:lnTo>
                    <a:lnTo>
                      <a:pt x="26" y="0"/>
                    </a:lnTo>
                    <a:lnTo>
                      <a:pt x="34" y="5"/>
                    </a:lnTo>
                    <a:lnTo>
                      <a:pt x="39" y="11"/>
                    </a:lnTo>
                    <a:lnTo>
                      <a:pt x="36" y="26"/>
                    </a:lnTo>
                    <a:lnTo>
                      <a:pt x="28" y="32"/>
                    </a:lnTo>
                    <a:lnTo>
                      <a:pt x="20" y="36"/>
                    </a:lnTo>
                    <a:lnTo>
                      <a:pt x="11" y="35"/>
                    </a:lnTo>
                    <a:lnTo>
                      <a:pt x="5" y="30"/>
                    </a:lnTo>
                    <a:lnTo>
                      <a:pt x="0" y="19"/>
                    </a:lnTo>
                    <a:lnTo>
                      <a:pt x="5" y="9"/>
                    </a:lnTo>
                    <a:lnTo>
                      <a:pt x="7" y="6"/>
                    </a:lnTo>
                    <a:close/>
                  </a:path>
                </a:pathLst>
              </a:custGeom>
              <a:grpFill/>
              <a:ln w="12700">
                <a:solidFill>
                  <a:srgbClr val="000000"/>
                </a:solidFill>
                <a:prstDash val="solid"/>
                <a:round/>
                <a:headEnd/>
                <a:tailEnd/>
              </a:ln>
            </p:spPr>
            <p:txBody>
              <a:bodyPr/>
              <a:lstStyle/>
              <a:p>
                <a:endParaRPr lang="en-US"/>
              </a:p>
            </p:txBody>
          </p:sp>
          <p:sp>
            <p:nvSpPr>
              <p:cNvPr id="8267" name="Freeform 125"/>
              <p:cNvSpPr>
                <a:spLocks noChangeAspect="1"/>
              </p:cNvSpPr>
              <p:nvPr/>
            </p:nvSpPr>
            <p:spPr bwMode="auto">
              <a:xfrm rot="-275205">
                <a:off x="3202" y="15911"/>
                <a:ext cx="265" cy="109"/>
              </a:xfrm>
              <a:custGeom>
                <a:avLst/>
                <a:gdLst>
                  <a:gd name="T0" fmla="*/ 30 w 222"/>
                  <a:gd name="T1" fmla="*/ 29 h 95"/>
                  <a:gd name="T2" fmla="*/ 5 w 222"/>
                  <a:gd name="T3" fmla="*/ 17 h 95"/>
                  <a:gd name="T4" fmla="*/ 0 w 222"/>
                  <a:gd name="T5" fmla="*/ 13 h 95"/>
                  <a:gd name="T6" fmla="*/ 4 w 222"/>
                  <a:gd name="T7" fmla="*/ 2 h 95"/>
                  <a:gd name="T8" fmla="*/ 11 w 222"/>
                  <a:gd name="T9" fmla="*/ 0 h 95"/>
                  <a:gd name="T10" fmla="*/ 23 w 222"/>
                  <a:gd name="T11" fmla="*/ 3 h 95"/>
                  <a:gd name="T12" fmla="*/ 45 w 222"/>
                  <a:gd name="T13" fmla="*/ 14 h 95"/>
                  <a:gd name="T14" fmla="*/ 70 w 222"/>
                  <a:gd name="T15" fmla="*/ 21 h 95"/>
                  <a:gd name="T16" fmla="*/ 100 w 222"/>
                  <a:gd name="T17" fmla="*/ 26 h 95"/>
                  <a:gd name="T18" fmla="*/ 131 w 222"/>
                  <a:gd name="T19" fmla="*/ 32 h 95"/>
                  <a:gd name="T20" fmla="*/ 160 w 222"/>
                  <a:gd name="T21" fmla="*/ 42 h 95"/>
                  <a:gd name="T22" fmla="*/ 181 w 222"/>
                  <a:gd name="T23" fmla="*/ 54 h 95"/>
                  <a:gd name="T24" fmla="*/ 207 w 222"/>
                  <a:gd name="T25" fmla="*/ 62 h 95"/>
                  <a:gd name="T26" fmla="*/ 255 w 222"/>
                  <a:gd name="T27" fmla="*/ 78 h 95"/>
                  <a:gd name="T28" fmla="*/ 263 w 222"/>
                  <a:gd name="T29" fmla="*/ 80 h 95"/>
                  <a:gd name="T30" fmla="*/ 265 w 222"/>
                  <a:gd name="T31" fmla="*/ 87 h 95"/>
                  <a:gd name="T32" fmla="*/ 263 w 222"/>
                  <a:gd name="T33" fmla="*/ 100 h 95"/>
                  <a:gd name="T34" fmla="*/ 254 w 222"/>
                  <a:gd name="T35" fmla="*/ 107 h 95"/>
                  <a:gd name="T36" fmla="*/ 242 w 222"/>
                  <a:gd name="T37" fmla="*/ 109 h 95"/>
                  <a:gd name="T38" fmla="*/ 220 w 222"/>
                  <a:gd name="T39" fmla="*/ 102 h 95"/>
                  <a:gd name="T40" fmla="*/ 208 w 222"/>
                  <a:gd name="T41" fmla="*/ 98 h 95"/>
                  <a:gd name="T42" fmla="*/ 198 w 222"/>
                  <a:gd name="T43" fmla="*/ 85 h 95"/>
                  <a:gd name="T44" fmla="*/ 191 w 222"/>
                  <a:gd name="T45" fmla="*/ 76 h 95"/>
                  <a:gd name="T46" fmla="*/ 181 w 222"/>
                  <a:gd name="T47" fmla="*/ 68 h 95"/>
                  <a:gd name="T48" fmla="*/ 43 w 222"/>
                  <a:gd name="T49" fmla="*/ 34 h 95"/>
                  <a:gd name="T50" fmla="*/ 30 w 222"/>
                  <a:gd name="T51" fmla="*/ 29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2"/>
                  <a:gd name="T79" fmla="*/ 0 h 95"/>
                  <a:gd name="T80" fmla="*/ 222 w 222"/>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2" h="95">
                    <a:moveTo>
                      <a:pt x="25" y="25"/>
                    </a:moveTo>
                    <a:lnTo>
                      <a:pt x="4" y="15"/>
                    </a:lnTo>
                    <a:lnTo>
                      <a:pt x="0" y="11"/>
                    </a:lnTo>
                    <a:lnTo>
                      <a:pt x="3" y="2"/>
                    </a:lnTo>
                    <a:lnTo>
                      <a:pt x="9" y="0"/>
                    </a:lnTo>
                    <a:lnTo>
                      <a:pt x="19" y="3"/>
                    </a:lnTo>
                    <a:lnTo>
                      <a:pt x="38" y="12"/>
                    </a:lnTo>
                    <a:lnTo>
                      <a:pt x="59" y="18"/>
                    </a:lnTo>
                    <a:lnTo>
                      <a:pt x="84" y="23"/>
                    </a:lnTo>
                    <a:lnTo>
                      <a:pt x="110" y="28"/>
                    </a:lnTo>
                    <a:lnTo>
                      <a:pt x="134" y="37"/>
                    </a:lnTo>
                    <a:lnTo>
                      <a:pt x="152" y="47"/>
                    </a:lnTo>
                    <a:lnTo>
                      <a:pt x="173" y="54"/>
                    </a:lnTo>
                    <a:lnTo>
                      <a:pt x="214" y="68"/>
                    </a:lnTo>
                    <a:lnTo>
                      <a:pt x="220" y="70"/>
                    </a:lnTo>
                    <a:lnTo>
                      <a:pt x="222" y="76"/>
                    </a:lnTo>
                    <a:lnTo>
                      <a:pt x="220" y="87"/>
                    </a:lnTo>
                    <a:lnTo>
                      <a:pt x="213" y="93"/>
                    </a:lnTo>
                    <a:lnTo>
                      <a:pt x="203" y="95"/>
                    </a:lnTo>
                    <a:lnTo>
                      <a:pt x="184" y="89"/>
                    </a:lnTo>
                    <a:lnTo>
                      <a:pt x="174" y="85"/>
                    </a:lnTo>
                    <a:lnTo>
                      <a:pt x="166" y="74"/>
                    </a:lnTo>
                    <a:lnTo>
                      <a:pt x="160" y="66"/>
                    </a:lnTo>
                    <a:lnTo>
                      <a:pt x="152" y="59"/>
                    </a:lnTo>
                    <a:lnTo>
                      <a:pt x="36" y="30"/>
                    </a:lnTo>
                    <a:lnTo>
                      <a:pt x="25" y="25"/>
                    </a:lnTo>
                    <a:close/>
                  </a:path>
                </a:pathLst>
              </a:custGeom>
              <a:grpFill/>
              <a:ln w="12700">
                <a:solidFill>
                  <a:srgbClr val="000000"/>
                </a:solidFill>
                <a:prstDash val="solid"/>
                <a:round/>
                <a:headEnd/>
                <a:tailEnd/>
              </a:ln>
            </p:spPr>
            <p:txBody>
              <a:bodyPr/>
              <a:lstStyle/>
              <a:p>
                <a:endParaRPr lang="en-US"/>
              </a:p>
            </p:txBody>
          </p:sp>
          <p:sp>
            <p:nvSpPr>
              <p:cNvPr id="8268" name="Freeform 126"/>
              <p:cNvSpPr>
                <a:spLocks noChangeAspect="1"/>
              </p:cNvSpPr>
              <p:nvPr/>
            </p:nvSpPr>
            <p:spPr bwMode="auto">
              <a:xfrm rot="-275205">
                <a:off x="3329" y="15893"/>
                <a:ext cx="52" cy="41"/>
              </a:xfrm>
              <a:custGeom>
                <a:avLst/>
                <a:gdLst>
                  <a:gd name="T0" fmla="*/ 7 w 43"/>
                  <a:gd name="T1" fmla="*/ 37 h 34"/>
                  <a:gd name="T2" fmla="*/ 1 w 43"/>
                  <a:gd name="T3" fmla="*/ 22 h 34"/>
                  <a:gd name="T4" fmla="*/ 0 w 43"/>
                  <a:gd name="T5" fmla="*/ 16 h 34"/>
                  <a:gd name="T6" fmla="*/ 5 w 43"/>
                  <a:gd name="T7" fmla="*/ 8 h 34"/>
                  <a:gd name="T8" fmla="*/ 22 w 43"/>
                  <a:gd name="T9" fmla="*/ 1 h 34"/>
                  <a:gd name="T10" fmla="*/ 29 w 43"/>
                  <a:gd name="T11" fmla="*/ 0 h 34"/>
                  <a:gd name="T12" fmla="*/ 39 w 43"/>
                  <a:gd name="T13" fmla="*/ 4 h 34"/>
                  <a:gd name="T14" fmla="*/ 48 w 43"/>
                  <a:gd name="T15" fmla="*/ 17 h 34"/>
                  <a:gd name="T16" fmla="*/ 52 w 43"/>
                  <a:gd name="T17" fmla="*/ 30 h 34"/>
                  <a:gd name="T18" fmla="*/ 50 w 43"/>
                  <a:gd name="T19" fmla="*/ 36 h 34"/>
                  <a:gd name="T20" fmla="*/ 45 w 43"/>
                  <a:gd name="T21" fmla="*/ 41 h 34"/>
                  <a:gd name="T22" fmla="*/ 33 w 43"/>
                  <a:gd name="T23" fmla="*/ 40 h 34"/>
                  <a:gd name="T24" fmla="*/ 18 w 43"/>
                  <a:gd name="T25" fmla="*/ 36 h 34"/>
                  <a:gd name="T26" fmla="*/ 7 w 43"/>
                  <a:gd name="T27" fmla="*/ 3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34"/>
                  <a:gd name="T44" fmla="*/ 43 w 4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34">
                    <a:moveTo>
                      <a:pt x="6" y="31"/>
                    </a:moveTo>
                    <a:lnTo>
                      <a:pt x="1" y="18"/>
                    </a:lnTo>
                    <a:lnTo>
                      <a:pt x="0" y="13"/>
                    </a:lnTo>
                    <a:lnTo>
                      <a:pt x="4" y="7"/>
                    </a:lnTo>
                    <a:lnTo>
                      <a:pt x="18" y="1"/>
                    </a:lnTo>
                    <a:lnTo>
                      <a:pt x="24" y="0"/>
                    </a:lnTo>
                    <a:lnTo>
                      <a:pt x="32" y="3"/>
                    </a:lnTo>
                    <a:lnTo>
                      <a:pt x="40" y="14"/>
                    </a:lnTo>
                    <a:lnTo>
                      <a:pt x="43" y="25"/>
                    </a:lnTo>
                    <a:lnTo>
                      <a:pt x="41" y="30"/>
                    </a:lnTo>
                    <a:lnTo>
                      <a:pt x="37" y="34"/>
                    </a:lnTo>
                    <a:lnTo>
                      <a:pt x="27" y="33"/>
                    </a:lnTo>
                    <a:lnTo>
                      <a:pt x="15" y="30"/>
                    </a:lnTo>
                    <a:lnTo>
                      <a:pt x="6" y="31"/>
                    </a:lnTo>
                    <a:close/>
                  </a:path>
                </a:pathLst>
              </a:custGeom>
              <a:grpFill/>
              <a:ln w="12700">
                <a:solidFill>
                  <a:srgbClr val="000000"/>
                </a:solidFill>
                <a:prstDash val="solid"/>
                <a:round/>
                <a:headEnd/>
                <a:tailEnd/>
              </a:ln>
            </p:spPr>
            <p:txBody>
              <a:bodyPr/>
              <a:lstStyle/>
              <a:p>
                <a:endParaRPr lang="en-US"/>
              </a:p>
            </p:txBody>
          </p:sp>
          <p:sp>
            <p:nvSpPr>
              <p:cNvPr id="8269" name="Freeform 127"/>
              <p:cNvSpPr>
                <a:spLocks noChangeAspect="1"/>
              </p:cNvSpPr>
              <p:nvPr/>
            </p:nvSpPr>
            <p:spPr bwMode="auto">
              <a:xfrm rot="-275205">
                <a:off x="3104" y="15859"/>
                <a:ext cx="37" cy="42"/>
              </a:xfrm>
              <a:custGeom>
                <a:avLst/>
                <a:gdLst>
                  <a:gd name="T0" fmla="*/ 10 w 32"/>
                  <a:gd name="T1" fmla="*/ 9 h 36"/>
                  <a:gd name="T2" fmla="*/ 1 w 32"/>
                  <a:gd name="T3" fmla="*/ 22 h 36"/>
                  <a:gd name="T4" fmla="*/ 0 w 32"/>
                  <a:gd name="T5" fmla="*/ 29 h 36"/>
                  <a:gd name="T6" fmla="*/ 2 w 32"/>
                  <a:gd name="T7" fmla="*/ 35 h 36"/>
                  <a:gd name="T8" fmla="*/ 5 w 32"/>
                  <a:gd name="T9" fmla="*/ 36 h 36"/>
                  <a:gd name="T10" fmla="*/ 6 w 32"/>
                  <a:gd name="T11" fmla="*/ 33 h 36"/>
                  <a:gd name="T12" fmla="*/ 9 w 32"/>
                  <a:gd name="T13" fmla="*/ 29 h 36"/>
                  <a:gd name="T14" fmla="*/ 12 w 32"/>
                  <a:gd name="T15" fmla="*/ 30 h 36"/>
                  <a:gd name="T16" fmla="*/ 16 w 32"/>
                  <a:gd name="T17" fmla="*/ 39 h 36"/>
                  <a:gd name="T18" fmla="*/ 19 w 32"/>
                  <a:gd name="T19" fmla="*/ 42 h 36"/>
                  <a:gd name="T20" fmla="*/ 23 w 32"/>
                  <a:gd name="T21" fmla="*/ 42 h 36"/>
                  <a:gd name="T22" fmla="*/ 31 w 32"/>
                  <a:gd name="T23" fmla="*/ 37 h 36"/>
                  <a:gd name="T24" fmla="*/ 35 w 32"/>
                  <a:gd name="T25" fmla="*/ 29 h 36"/>
                  <a:gd name="T26" fmla="*/ 37 w 32"/>
                  <a:gd name="T27" fmla="*/ 14 h 36"/>
                  <a:gd name="T28" fmla="*/ 30 w 32"/>
                  <a:gd name="T29" fmla="*/ 3 h 36"/>
                  <a:gd name="T30" fmla="*/ 20 w 32"/>
                  <a:gd name="T31" fmla="*/ 0 h 36"/>
                  <a:gd name="T32" fmla="*/ 10 w 32"/>
                  <a:gd name="T33" fmla="*/ 9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9" y="8"/>
                    </a:moveTo>
                    <a:lnTo>
                      <a:pt x="1" y="19"/>
                    </a:lnTo>
                    <a:lnTo>
                      <a:pt x="0" y="25"/>
                    </a:lnTo>
                    <a:lnTo>
                      <a:pt x="2" y="30"/>
                    </a:lnTo>
                    <a:lnTo>
                      <a:pt x="4" y="31"/>
                    </a:lnTo>
                    <a:lnTo>
                      <a:pt x="5" y="28"/>
                    </a:lnTo>
                    <a:lnTo>
                      <a:pt x="8" y="25"/>
                    </a:lnTo>
                    <a:lnTo>
                      <a:pt x="10" y="26"/>
                    </a:lnTo>
                    <a:lnTo>
                      <a:pt x="14" y="33"/>
                    </a:lnTo>
                    <a:lnTo>
                      <a:pt x="16" y="36"/>
                    </a:lnTo>
                    <a:lnTo>
                      <a:pt x="20" y="36"/>
                    </a:lnTo>
                    <a:lnTo>
                      <a:pt x="27" y="32"/>
                    </a:lnTo>
                    <a:lnTo>
                      <a:pt x="30" y="25"/>
                    </a:lnTo>
                    <a:lnTo>
                      <a:pt x="32" y="12"/>
                    </a:lnTo>
                    <a:lnTo>
                      <a:pt x="26" y="3"/>
                    </a:lnTo>
                    <a:lnTo>
                      <a:pt x="17" y="0"/>
                    </a:lnTo>
                    <a:lnTo>
                      <a:pt x="9" y="8"/>
                    </a:lnTo>
                    <a:close/>
                  </a:path>
                </a:pathLst>
              </a:custGeom>
              <a:grpFill/>
              <a:ln w="12700">
                <a:solidFill>
                  <a:srgbClr val="000000"/>
                </a:solidFill>
                <a:prstDash val="solid"/>
                <a:round/>
                <a:headEnd/>
                <a:tailEnd/>
              </a:ln>
            </p:spPr>
            <p:txBody>
              <a:bodyPr/>
              <a:lstStyle/>
              <a:p>
                <a:endParaRPr lang="en-US"/>
              </a:p>
            </p:txBody>
          </p:sp>
          <p:sp>
            <p:nvSpPr>
              <p:cNvPr id="8270" name="Freeform 128"/>
              <p:cNvSpPr>
                <a:spLocks noChangeAspect="1"/>
              </p:cNvSpPr>
              <p:nvPr/>
            </p:nvSpPr>
            <p:spPr bwMode="auto">
              <a:xfrm rot="-275205">
                <a:off x="3154" y="15915"/>
                <a:ext cx="20" cy="13"/>
              </a:xfrm>
              <a:custGeom>
                <a:avLst/>
                <a:gdLst>
                  <a:gd name="T0" fmla="*/ 0 w 16"/>
                  <a:gd name="T1" fmla="*/ 2 h 11"/>
                  <a:gd name="T2" fmla="*/ 5 w 16"/>
                  <a:gd name="T3" fmla="*/ 9 h 11"/>
                  <a:gd name="T4" fmla="*/ 15 w 16"/>
                  <a:gd name="T5" fmla="*/ 13 h 11"/>
                  <a:gd name="T6" fmla="*/ 20 w 16"/>
                  <a:gd name="T7" fmla="*/ 12 h 11"/>
                  <a:gd name="T8" fmla="*/ 19 w 16"/>
                  <a:gd name="T9" fmla="*/ 8 h 11"/>
                  <a:gd name="T10" fmla="*/ 9 w 16"/>
                  <a:gd name="T11" fmla="*/ 5 h 11"/>
                  <a:gd name="T12" fmla="*/ 0 w 16"/>
                  <a:gd name="T13" fmla="*/ 0 h 11"/>
                  <a:gd name="T14" fmla="*/ 0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1"/>
                  <a:gd name="T26" fmla="*/ 16 w 1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1">
                    <a:moveTo>
                      <a:pt x="0" y="2"/>
                    </a:moveTo>
                    <a:lnTo>
                      <a:pt x="4" y="8"/>
                    </a:lnTo>
                    <a:lnTo>
                      <a:pt x="12" y="11"/>
                    </a:lnTo>
                    <a:lnTo>
                      <a:pt x="16" y="10"/>
                    </a:lnTo>
                    <a:lnTo>
                      <a:pt x="15" y="7"/>
                    </a:lnTo>
                    <a:lnTo>
                      <a:pt x="7" y="4"/>
                    </a:lnTo>
                    <a:lnTo>
                      <a:pt x="0" y="0"/>
                    </a:lnTo>
                    <a:lnTo>
                      <a:pt x="0" y="2"/>
                    </a:lnTo>
                    <a:close/>
                  </a:path>
                </a:pathLst>
              </a:custGeom>
              <a:grpFill/>
              <a:ln w="12700">
                <a:solidFill>
                  <a:srgbClr val="000000"/>
                </a:solidFill>
                <a:prstDash val="solid"/>
                <a:round/>
                <a:headEnd/>
                <a:tailEnd/>
              </a:ln>
            </p:spPr>
            <p:txBody>
              <a:bodyPr/>
              <a:lstStyle/>
              <a:p>
                <a:endParaRPr lang="en-US"/>
              </a:p>
            </p:txBody>
          </p:sp>
          <p:sp>
            <p:nvSpPr>
              <p:cNvPr id="8271" name="Freeform 129"/>
              <p:cNvSpPr>
                <a:spLocks noChangeAspect="1"/>
              </p:cNvSpPr>
              <p:nvPr/>
            </p:nvSpPr>
            <p:spPr bwMode="auto">
              <a:xfrm rot="-275205">
                <a:off x="3134" y="15900"/>
                <a:ext cx="10" cy="7"/>
              </a:xfrm>
              <a:custGeom>
                <a:avLst/>
                <a:gdLst>
                  <a:gd name="T0" fmla="*/ 0 w 9"/>
                  <a:gd name="T1" fmla="*/ 6 h 6"/>
                  <a:gd name="T2" fmla="*/ 7 w 9"/>
                  <a:gd name="T3" fmla="*/ 7 h 6"/>
                  <a:gd name="T4" fmla="*/ 10 w 9"/>
                  <a:gd name="T5" fmla="*/ 4 h 6"/>
                  <a:gd name="T6" fmla="*/ 9 w 9"/>
                  <a:gd name="T7" fmla="*/ 0 h 6"/>
                  <a:gd name="T8" fmla="*/ 0 w 9"/>
                  <a:gd name="T9" fmla="*/ 6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5"/>
                    </a:moveTo>
                    <a:lnTo>
                      <a:pt x="6" y="6"/>
                    </a:lnTo>
                    <a:lnTo>
                      <a:pt x="9" y="3"/>
                    </a:lnTo>
                    <a:lnTo>
                      <a:pt x="8" y="0"/>
                    </a:lnTo>
                    <a:lnTo>
                      <a:pt x="0" y="5"/>
                    </a:lnTo>
                    <a:close/>
                  </a:path>
                </a:pathLst>
              </a:custGeom>
              <a:grpFill/>
              <a:ln w="12700">
                <a:solidFill>
                  <a:srgbClr val="000000"/>
                </a:solidFill>
                <a:prstDash val="solid"/>
                <a:round/>
                <a:headEnd/>
                <a:tailEnd/>
              </a:ln>
            </p:spPr>
            <p:txBody>
              <a:bodyPr/>
              <a:lstStyle/>
              <a:p>
                <a:endParaRPr lang="en-US"/>
              </a:p>
            </p:txBody>
          </p:sp>
          <p:sp>
            <p:nvSpPr>
              <p:cNvPr id="8272" name="Freeform 130"/>
              <p:cNvSpPr>
                <a:spLocks noChangeAspect="1"/>
              </p:cNvSpPr>
              <p:nvPr/>
            </p:nvSpPr>
            <p:spPr bwMode="auto">
              <a:xfrm rot="-275205">
                <a:off x="3135" y="15913"/>
                <a:ext cx="12" cy="13"/>
              </a:xfrm>
              <a:custGeom>
                <a:avLst/>
                <a:gdLst>
                  <a:gd name="T0" fmla="*/ 0 w 9"/>
                  <a:gd name="T1" fmla="*/ 8 h 11"/>
                  <a:gd name="T2" fmla="*/ 1 w 9"/>
                  <a:gd name="T3" fmla="*/ 13 h 11"/>
                  <a:gd name="T4" fmla="*/ 8 w 9"/>
                  <a:gd name="T5" fmla="*/ 12 h 11"/>
                  <a:gd name="T6" fmla="*/ 12 w 9"/>
                  <a:gd name="T7" fmla="*/ 7 h 11"/>
                  <a:gd name="T8" fmla="*/ 11 w 9"/>
                  <a:gd name="T9" fmla="*/ 0 h 11"/>
                  <a:gd name="T10" fmla="*/ 3 w 9"/>
                  <a:gd name="T11" fmla="*/ 0 h 11"/>
                  <a:gd name="T12" fmla="*/ 0 w 9"/>
                  <a:gd name="T13" fmla="*/ 8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0" y="7"/>
                    </a:moveTo>
                    <a:lnTo>
                      <a:pt x="1" y="11"/>
                    </a:lnTo>
                    <a:lnTo>
                      <a:pt x="6" y="10"/>
                    </a:lnTo>
                    <a:lnTo>
                      <a:pt x="9" y="6"/>
                    </a:lnTo>
                    <a:lnTo>
                      <a:pt x="8" y="0"/>
                    </a:lnTo>
                    <a:lnTo>
                      <a:pt x="2" y="0"/>
                    </a:lnTo>
                    <a:lnTo>
                      <a:pt x="0" y="7"/>
                    </a:lnTo>
                    <a:close/>
                  </a:path>
                </a:pathLst>
              </a:custGeom>
              <a:grpFill/>
              <a:ln w="12700">
                <a:solidFill>
                  <a:srgbClr val="000000"/>
                </a:solidFill>
                <a:prstDash val="solid"/>
                <a:round/>
                <a:headEnd/>
                <a:tailEnd/>
              </a:ln>
            </p:spPr>
            <p:txBody>
              <a:bodyPr/>
              <a:lstStyle/>
              <a:p>
                <a:endParaRPr lang="en-US"/>
              </a:p>
            </p:txBody>
          </p:sp>
          <p:sp>
            <p:nvSpPr>
              <p:cNvPr id="8273" name="Freeform 131"/>
              <p:cNvSpPr>
                <a:spLocks noChangeAspect="1"/>
              </p:cNvSpPr>
              <p:nvPr/>
            </p:nvSpPr>
            <p:spPr bwMode="auto">
              <a:xfrm rot="-275205">
                <a:off x="2980" y="15859"/>
                <a:ext cx="149" cy="90"/>
              </a:xfrm>
              <a:custGeom>
                <a:avLst/>
                <a:gdLst>
                  <a:gd name="T0" fmla="*/ 97 w 124"/>
                  <a:gd name="T1" fmla="*/ 85 h 77"/>
                  <a:gd name="T2" fmla="*/ 102 w 124"/>
                  <a:gd name="T3" fmla="*/ 75 h 77"/>
                  <a:gd name="T4" fmla="*/ 115 w 124"/>
                  <a:gd name="T5" fmla="*/ 81 h 77"/>
                  <a:gd name="T6" fmla="*/ 121 w 124"/>
                  <a:gd name="T7" fmla="*/ 81 h 77"/>
                  <a:gd name="T8" fmla="*/ 126 w 124"/>
                  <a:gd name="T9" fmla="*/ 78 h 77"/>
                  <a:gd name="T10" fmla="*/ 136 w 124"/>
                  <a:gd name="T11" fmla="*/ 84 h 77"/>
                  <a:gd name="T12" fmla="*/ 143 w 124"/>
                  <a:gd name="T13" fmla="*/ 85 h 77"/>
                  <a:gd name="T14" fmla="*/ 149 w 124"/>
                  <a:gd name="T15" fmla="*/ 81 h 77"/>
                  <a:gd name="T16" fmla="*/ 149 w 124"/>
                  <a:gd name="T17" fmla="*/ 74 h 77"/>
                  <a:gd name="T18" fmla="*/ 138 w 124"/>
                  <a:gd name="T19" fmla="*/ 68 h 77"/>
                  <a:gd name="T20" fmla="*/ 126 w 124"/>
                  <a:gd name="T21" fmla="*/ 65 h 77"/>
                  <a:gd name="T22" fmla="*/ 119 w 124"/>
                  <a:gd name="T23" fmla="*/ 62 h 77"/>
                  <a:gd name="T24" fmla="*/ 113 w 124"/>
                  <a:gd name="T25" fmla="*/ 53 h 77"/>
                  <a:gd name="T26" fmla="*/ 100 w 124"/>
                  <a:gd name="T27" fmla="*/ 37 h 77"/>
                  <a:gd name="T28" fmla="*/ 96 w 124"/>
                  <a:gd name="T29" fmla="*/ 29 h 77"/>
                  <a:gd name="T30" fmla="*/ 100 w 124"/>
                  <a:gd name="T31" fmla="*/ 20 h 77"/>
                  <a:gd name="T32" fmla="*/ 107 w 124"/>
                  <a:gd name="T33" fmla="*/ 16 h 77"/>
                  <a:gd name="T34" fmla="*/ 108 w 124"/>
                  <a:gd name="T35" fmla="*/ 11 h 77"/>
                  <a:gd name="T36" fmla="*/ 103 w 124"/>
                  <a:gd name="T37" fmla="*/ 2 h 77"/>
                  <a:gd name="T38" fmla="*/ 95 w 124"/>
                  <a:gd name="T39" fmla="*/ 0 h 77"/>
                  <a:gd name="T40" fmla="*/ 76 w 124"/>
                  <a:gd name="T41" fmla="*/ 0 h 77"/>
                  <a:gd name="T42" fmla="*/ 65 w 124"/>
                  <a:gd name="T43" fmla="*/ 1 h 77"/>
                  <a:gd name="T44" fmla="*/ 60 w 124"/>
                  <a:gd name="T45" fmla="*/ 6 h 77"/>
                  <a:gd name="T46" fmla="*/ 54 w 124"/>
                  <a:gd name="T47" fmla="*/ 16 h 77"/>
                  <a:gd name="T48" fmla="*/ 59 w 124"/>
                  <a:gd name="T49" fmla="*/ 18 h 77"/>
                  <a:gd name="T50" fmla="*/ 59 w 124"/>
                  <a:gd name="T51" fmla="*/ 20 h 77"/>
                  <a:gd name="T52" fmla="*/ 58 w 124"/>
                  <a:gd name="T53" fmla="*/ 30 h 77"/>
                  <a:gd name="T54" fmla="*/ 55 w 124"/>
                  <a:gd name="T55" fmla="*/ 36 h 77"/>
                  <a:gd name="T56" fmla="*/ 41 w 124"/>
                  <a:gd name="T57" fmla="*/ 36 h 77"/>
                  <a:gd name="T58" fmla="*/ 28 w 124"/>
                  <a:gd name="T59" fmla="*/ 35 h 77"/>
                  <a:gd name="T60" fmla="*/ 12 w 124"/>
                  <a:gd name="T61" fmla="*/ 35 h 77"/>
                  <a:gd name="T62" fmla="*/ 0 w 124"/>
                  <a:gd name="T63" fmla="*/ 46 h 77"/>
                  <a:gd name="T64" fmla="*/ 14 w 124"/>
                  <a:gd name="T65" fmla="*/ 46 h 77"/>
                  <a:gd name="T66" fmla="*/ 22 w 124"/>
                  <a:gd name="T67" fmla="*/ 50 h 77"/>
                  <a:gd name="T68" fmla="*/ 25 w 124"/>
                  <a:gd name="T69" fmla="*/ 56 h 77"/>
                  <a:gd name="T70" fmla="*/ 23 w 124"/>
                  <a:gd name="T71" fmla="*/ 64 h 77"/>
                  <a:gd name="T72" fmla="*/ 20 w 124"/>
                  <a:gd name="T73" fmla="*/ 75 h 77"/>
                  <a:gd name="T74" fmla="*/ 23 w 124"/>
                  <a:gd name="T75" fmla="*/ 77 h 77"/>
                  <a:gd name="T76" fmla="*/ 26 w 124"/>
                  <a:gd name="T77" fmla="*/ 70 h 77"/>
                  <a:gd name="T78" fmla="*/ 35 w 124"/>
                  <a:gd name="T79" fmla="*/ 81 h 77"/>
                  <a:gd name="T80" fmla="*/ 44 w 124"/>
                  <a:gd name="T81" fmla="*/ 78 h 77"/>
                  <a:gd name="T82" fmla="*/ 62 w 124"/>
                  <a:gd name="T83" fmla="*/ 70 h 77"/>
                  <a:gd name="T84" fmla="*/ 72 w 124"/>
                  <a:gd name="T85" fmla="*/ 68 h 77"/>
                  <a:gd name="T86" fmla="*/ 82 w 124"/>
                  <a:gd name="T87" fmla="*/ 70 h 77"/>
                  <a:gd name="T88" fmla="*/ 88 w 124"/>
                  <a:gd name="T89" fmla="*/ 79 h 77"/>
                  <a:gd name="T90" fmla="*/ 90 w 124"/>
                  <a:gd name="T91" fmla="*/ 90 h 77"/>
                  <a:gd name="T92" fmla="*/ 97 w 124"/>
                  <a:gd name="T93" fmla="*/ 85 h 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77"/>
                  <a:gd name="T143" fmla="*/ 124 w 124"/>
                  <a:gd name="T144" fmla="*/ 77 h 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77">
                    <a:moveTo>
                      <a:pt x="81" y="73"/>
                    </a:moveTo>
                    <a:lnTo>
                      <a:pt x="85" y="64"/>
                    </a:lnTo>
                    <a:lnTo>
                      <a:pt x="96" y="69"/>
                    </a:lnTo>
                    <a:lnTo>
                      <a:pt x="101" y="69"/>
                    </a:lnTo>
                    <a:lnTo>
                      <a:pt x="105" y="67"/>
                    </a:lnTo>
                    <a:lnTo>
                      <a:pt x="113" y="72"/>
                    </a:lnTo>
                    <a:lnTo>
                      <a:pt x="119" y="73"/>
                    </a:lnTo>
                    <a:lnTo>
                      <a:pt x="124" y="69"/>
                    </a:lnTo>
                    <a:lnTo>
                      <a:pt x="124" y="63"/>
                    </a:lnTo>
                    <a:lnTo>
                      <a:pt x="115" y="58"/>
                    </a:lnTo>
                    <a:lnTo>
                      <a:pt x="105" y="56"/>
                    </a:lnTo>
                    <a:lnTo>
                      <a:pt x="99" y="53"/>
                    </a:lnTo>
                    <a:lnTo>
                      <a:pt x="94" y="45"/>
                    </a:lnTo>
                    <a:lnTo>
                      <a:pt x="83" y="32"/>
                    </a:lnTo>
                    <a:lnTo>
                      <a:pt x="80" y="25"/>
                    </a:lnTo>
                    <a:lnTo>
                      <a:pt x="83" y="17"/>
                    </a:lnTo>
                    <a:lnTo>
                      <a:pt x="89" y="14"/>
                    </a:lnTo>
                    <a:lnTo>
                      <a:pt x="90" y="9"/>
                    </a:lnTo>
                    <a:lnTo>
                      <a:pt x="86" y="2"/>
                    </a:lnTo>
                    <a:lnTo>
                      <a:pt x="79" y="0"/>
                    </a:lnTo>
                    <a:lnTo>
                      <a:pt x="63" y="0"/>
                    </a:lnTo>
                    <a:lnTo>
                      <a:pt x="54" y="1"/>
                    </a:lnTo>
                    <a:lnTo>
                      <a:pt x="50" y="5"/>
                    </a:lnTo>
                    <a:lnTo>
                      <a:pt x="45" y="14"/>
                    </a:lnTo>
                    <a:lnTo>
                      <a:pt x="49" y="15"/>
                    </a:lnTo>
                    <a:lnTo>
                      <a:pt x="49" y="17"/>
                    </a:lnTo>
                    <a:lnTo>
                      <a:pt x="48" y="26"/>
                    </a:lnTo>
                    <a:lnTo>
                      <a:pt x="46" y="31"/>
                    </a:lnTo>
                    <a:lnTo>
                      <a:pt x="34" y="31"/>
                    </a:lnTo>
                    <a:lnTo>
                      <a:pt x="23" y="30"/>
                    </a:lnTo>
                    <a:lnTo>
                      <a:pt x="10" y="30"/>
                    </a:lnTo>
                    <a:lnTo>
                      <a:pt x="0" y="39"/>
                    </a:lnTo>
                    <a:lnTo>
                      <a:pt x="12" y="39"/>
                    </a:lnTo>
                    <a:lnTo>
                      <a:pt x="18" y="43"/>
                    </a:lnTo>
                    <a:lnTo>
                      <a:pt x="21" y="48"/>
                    </a:lnTo>
                    <a:lnTo>
                      <a:pt x="19" y="55"/>
                    </a:lnTo>
                    <a:lnTo>
                      <a:pt x="17" y="64"/>
                    </a:lnTo>
                    <a:lnTo>
                      <a:pt x="19" y="66"/>
                    </a:lnTo>
                    <a:lnTo>
                      <a:pt x="22" y="60"/>
                    </a:lnTo>
                    <a:lnTo>
                      <a:pt x="29" y="69"/>
                    </a:lnTo>
                    <a:lnTo>
                      <a:pt x="37" y="67"/>
                    </a:lnTo>
                    <a:lnTo>
                      <a:pt x="52" y="60"/>
                    </a:lnTo>
                    <a:lnTo>
                      <a:pt x="60" y="58"/>
                    </a:lnTo>
                    <a:lnTo>
                      <a:pt x="68" y="60"/>
                    </a:lnTo>
                    <a:lnTo>
                      <a:pt x="73" y="68"/>
                    </a:lnTo>
                    <a:lnTo>
                      <a:pt x="75" y="77"/>
                    </a:lnTo>
                    <a:lnTo>
                      <a:pt x="81" y="73"/>
                    </a:lnTo>
                    <a:close/>
                  </a:path>
                </a:pathLst>
              </a:custGeom>
              <a:grpFill/>
              <a:ln w="12700">
                <a:solidFill>
                  <a:srgbClr val="000000"/>
                </a:solidFill>
                <a:prstDash val="solid"/>
                <a:round/>
                <a:headEnd/>
                <a:tailEnd/>
              </a:ln>
            </p:spPr>
            <p:txBody>
              <a:bodyPr/>
              <a:lstStyle/>
              <a:p>
                <a:endParaRPr lang="en-US"/>
              </a:p>
            </p:txBody>
          </p:sp>
          <p:sp>
            <p:nvSpPr>
              <p:cNvPr id="8274" name="Freeform 132"/>
              <p:cNvSpPr>
                <a:spLocks noChangeAspect="1"/>
              </p:cNvSpPr>
              <p:nvPr/>
            </p:nvSpPr>
            <p:spPr bwMode="auto">
              <a:xfrm rot="-275205">
                <a:off x="2913" y="15853"/>
                <a:ext cx="97" cy="46"/>
              </a:xfrm>
              <a:custGeom>
                <a:avLst/>
                <a:gdLst>
                  <a:gd name="T0" fmla="*/ 0 w 81"/>
                  <a:gd name="T1" fmla="*/ 25 h 38"/>
                  <a:gd name="T2" fmla="*/ 1 w 81"/>
                  <a:gd name="T3" fmla="*/ 16 h 38"/>
                  <a:gd name="T4" fmla="*/ 26 w 81"/>
                  <a:gd name="T5" fmla="*/ 21 h 38"/>
                  <a:gd name="T6" fmla="*/ 50 w 81"/>
                  <a:gd name="T7" fmla="*/ 22 h 38"/>
                  <a:gd name="T8" fmla="*/ 65 w 81"/>
                  <a:gd name="T9" fmla="*/ 16 h 38"/>
                  <a:gd name="T10" fmla="*/ 75 w 81"/>
                  <a:gd name="T11" fmla="*/ 0 h 38"/>
                  <a:gd name="T12" fmla="*/ 84 w 81"/>
                  <a:gd name="T13" fmla="*/ 0 h 38"/>
                  <a:gd name="T14" fmla="*/ 92 w 81"/>
                  <a:gd name="T15" fmla="*/ 2 h 38"/>
                  <a:gd name="T16" fmla="*/ 95 w 81"/>
                  <a:gd name="T17" fmla="*/ 10 h 38"/>
                  <a:gd name="T18" fmla="*/ 97 w 81"/>
                  <a:gd name="T19" fmla="*/ 17 h 38"/>
                  <a:gd name="T20" fmla="*/ 92 w 81"/>
                  <a:gd name="T21" fmla="*/ 24 h 38"/>
                  <a:gd name="T22" fmla="*/ 85 w 81"/>
                  <a:gd name="T23" fmla="*/ 28 h 38"/>
                  <a:gd name="T24" fmla="*/ 68 w 81"/>
                  <a:gd name="T25" fmla="*/ 27 h 38"/>
                  <a:gd name="T26" fmla="*/ 62 w 81"/>
                  <a:gd name="T27" fmla="*/ 30 h 38"/>
                  <a:gd name="T28" fmla="*/ 59 w 81"/>
                  <a:gd name="T29" fmla="*/ 36 h 38"/>
                  <a:gd name="T30" fmla="*/ 55 w 81"/>
                  <a:gd name="T31" fmla="*/ 44 h 38"/>
                  <a:gd name="T32" fmla="*/ 49 w 81"/>
                  <a:gd name="T33" fmla="*/ 46 h 38"/>
                  <a:gd name="T34" fmla="*/ 19 w 81"/>
                  <a:gd name="T35" fmla="*/ 41 h 38"/>
                  <a:gd name="T36" fmla="*/ 8 w 81"/>
                  <a:gd name="T37" fmla="*/ 35 h 38"/>
                  <a:gd name="T38" fmla="*/ 0 w 81"/>
                  <a:gd name="T39" fmla="*/ 25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38"/>
                  <a:gd name="T62" fmla="*/ 81 w 81"/>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38">
                    <a:moveTo>
                      <a:pt x="0" y="21"/>
                    </a:moveTo>
                    <a:lnTo>
                      <a:pt x="1" y="13"/>
                    </a:lnTo>
                    <a:lnTo>
                      <a:pt x="22" y="17"/>
                    </a:lnTo>
                    <a:lnTo>
                      <a:pt x="42" y="18"/>
                    </a:lnTo>
                    <a:lnTo>
                      <a:pt x="54" y="13"/>
                    </a:lnTo>
                    <a:lnTo>
                      <a:pt x="63" y="0"/>
                    </a:lnTo>
                    <a:lnTo>
                      <a:pt x="70" y="0"/>
                    </a:lnTo>
                    <a:lnTo>
                      <a:pt x="77" y="2"/>
                    </a:lnTo>
                    <a:lnTo>
                      <a:pt x="79" y="8"/>
                    </a:lnTo>
                    <a:lnTo>
                      <a:pt x="81" y="14"/>
                    </a:lnTo>
                    <a:lnTo>
                      <a:pt x="77" y="20"/>
                    </a:lnTo>
                    <a:lnTo>
                      <a:pt x="71" y="23"/>
                    </a:lnTo>
                    <a:lnTo>
                      <a:pt x="57" y="22"/>
                    </a:lnTo>
                    <a:lnTo>
                      <a:pt x="52" y="25"/>
                    </a:lnTo>
                    <a:lnTo>
                      <a:pt x="49" y="30"/>
                    </a:lnTo>
                    <a:lnTo>
                      <a:pt x="46" y="36"/>
                    </a:lnTo>
                    <a:lnTo>
                      <a:pt x="41" y="38"/>
                    </a:lnTo>
                    <a:lnTo>
                      <a:pt x="16" y="34"/>
                    </a:lnTo>
                    <a:lnTo>
                      <a:pt x="7" y="29"/>
                    </a:lnTo>
                    <a:lnTo>
                      <a:pt x="0" y="21"/>
                    </a:lnTo>
                    <a:close/>
                  </a:path>
                </a:pathLst>
              </a:custGeom>
              <a:grpFill/>
              <a:ln w="12700">
                <a:solidFill>
                  <a:srgbClr val="000000"/>
                </a:solidFill>
                <a:prstDash val="solid"/>
                <a:round/>
                <a:headEnd/>
                <a:tailEnd/>
              </a:ln>
            </p:spPr>
            <p:txBody>
              <a:bodyPr/>
              <a:lstStyle/>
              <a:p>
                <a:endParaRPr lang="en-US"/>
              </a:p>
            </p:txBody>
          </p:sp>
          <p:sp>
            <p:nvSpPr>
              <p:cNvPr id="8275" name="Freeform 133"/>
              <p:cNvSpPr>
                <a:spLocks noChangeAspect="1"/>
              </p:cNvSpPr>
              <p:nvPr/>
            </p:nvSpPr>
            <p:spPr bwMode="auto">
              <a:xfrm rot="-275205">
                <a:off x="2844" y="15802"/>
                <a:ext cx="102" cy="84"/>
              </a:xfrm>
              <a:custGeom>
                <a:avLst/>
                <a:gdLst>
                  <a:gd name="T0" fmla="*/ 23 w 85"/>
                  <a:gd name="T1" fmla="*/ 35 h 73"/>
                  <a:gd name="T2" fmla="*/ 20 w 85"/>
                  <a:gd name="T3" fmla="*/ 25 h 73"/>
                  <a:gd name="T4" fmla="*/ 13 w 85"/>
                  <a:gd name="T5" fmla="*/ 17 h 73"/>
                  <a:gd name="T6" fmla="*/ 7 w 85"/>
                  <a:gd name="T7" fmla="*/ 8 h 73"/>
                  <a:gd name="T8" fmla="*/ 11 w 85"/>
                  <a:gd name="T9" fmla="*/ 1 h 73"/>
                  <a:gd name="T10" fmla="*/ 24 w 85"/>
                  <a:gd name="T11" fmla="*/ 0 h 73"/>
                  <a:gd name="T12" fmla="*/ 38 w 85"/>
                  <a:gd name="T13" fmla="*/ 5 h 73"/>
                  <a:gd name="T14" fmla="*/ 49 w 85"/>
                  <a:gd name="T15" fmla="*/ 10 h 73"/>
                  <a:gd name="T16" fmla="*/ 55 w 85"/>
                  <a:gd name="T17" fmla="*/ 17 h 73"/>
                  <a:gd name="T18" fmla="*/ 62 w 85"/>
                  <a:gd name="T19" fmla="*/ 35 h 73"/>
                  <a:gd name="T20" fmla="*/ 67 w 85"/>
                  <a:gd name="T21" fmla="*/ 45 h 73"/>
                  <a:gd name="T22" fmla="*/ 77 w 85"/>
                  <a:gd name="T23" fmla="*/ 47 h 73"/>
                  <a:gd name="T24" fmla="*/ 102 w 85"/>
                  <a:gd name="T25" fmla="*/ 53 h 73"/>
                  <a:gd name="T26" fmla="*/ 100 w 85"/>
                  <a:gd name="T27" fmla="*/ 58 h 73"/>
                  <a:gd name="T28" fmla="*/ 96 w 85"/>
                  <a:gd name="T29" fmla="*/ 63 h 73"/>
                  <a:gd name="T30" fmla="*/ 85 w 85"/>
                  <a:gd name="T31" fmla="*/ 61 h 73"/>
                  <a:gd name="T32" fmla="*/ 76 w 85"/>
                  <a:gd name="T33" fmla="*/ 56 h 73"/>
                  <a:gd name="T34" fmla="*/ 65 w 85"/>
                  <a:gd name="T35" fmla="*/ 55 h 73"/>
                  <a:gd name="T36" fmla="*/ 54 w 85"/>
                  <a:gd name="T37" fmla="*/ 56 h 73"/>
                  <a:gd name="T38" fmla="*/ 38 w 85"/>
                  <a:gd name="T39" fmla="*/ 68 h 73"/>
                  <a:gd name="T40" fmla="*/ 32 w 85"/>
                  <a:gd name="T41" fmla="*/ 84 h 73"/>
                  <a:gd name="T42" fmla="*/ 28 w 85"/>
                  <a:gd name="T43" fmla="*/ 83 h 73"/>
                  <a:gd name="T44" fmla="*/ 25 w 85"/>
                  <a:gd name="T45" fmla="*/ 82 h 73"/>
                  <a:gd name="T46" fmla="*/ 25 w 85"/>
                  <a:gd name="T47" fmla="*/ 70 h 73"/>
                  <a:gd name="T48" fmla="*/ 19 w 85"/>
                  <a:gd name="T49" fmla="*/ 67 h 73"/>
                  <a:gd name="T50" fmla="*/ 8 w 85"/>
                  <a:gd name="T51" fmla="*/ 62 h 73"/>
                  <a:gd name="T52" fmla="*/ 0 w 85"/>
                  <a:gd name="T53" fmla="*/ 55 h 73"/>
                  <a:gd name="T54" fmla="*/ 14 w 85"/>
                  <a:gd name="T55" fmla="*/ 53 h 73"/>
                  <a:gd name="T56" fmla="*/ 19 w 85"/>
                  <a:gd name="T57" fmla="*/ 49 h 73"/>
                  <a:gd name="T58" fmla="*/ 19 w 85"/>
                  <a:gd name="T59" fmla="*/ 44 h 73"/>
                  <a:gd name="T60" fmla="*/ 23 w 85"/>
                  <a:gd name="T61" fmla="*/ 35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73"/>
                  <a:gd name="T95" fmla="*/ 85 w 85"/>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73">
                    <a:moveTo>
                      <a:pt x="19" y="30"/>
                    </a:moveTo>
                    <a:lnTo>
                      <a:pt x="17" y="22"/>
                    </a:lnTo>
                    <a:lnTo>
                      <a:pt x="11" y="15"/>
                    </a:lnTo>
                    <a:lnTo>
                      <a:pt x="6" y="7"/>
                    </a:lnTo>
                    <a:lnTo>
                      <a:pt x="9" y="1"/>
                    </a:lnTo>
                    <a:lnTo>
                      <a:pt x="20" y="0"/>
                    </a:lnTo>
                    <a:lnTo>
                      <a:pt x="32" y="4"/>
                    </a:lnTo>
                    <a:lnTo>
                      <a:pt x="41" y="9"/>
                    </a:lnTo>
                    <a:lnTo>
                      <a:pt x="46" y="15"/>
                    </a:lnTo>
                    <a:lnTo>
                      <a:pt x="52" y="30"/>
                    </a:lnTo>
                    <a:lnTo>
                      <a:pt x="56" y="39"/>
                    </a:lnTo>
                    <a:lnTo>
                      <a:pt x="64" y="41"/>
                    </a:lnTo>
                    <a:lnTo>
                      <a:pt x="85" y="46"/>
                    </a:lnTo>
                    <a:lnTo>
                      <a:pt x="83" y="50"/>
                    </a:lnTo>
                    <a:lnTo>
                      <a:pt x="80" y="55"/>
                    </a:lnTo>
                    <a:lnTo>
                      <a:pt x="71" y="53"/>
                    </a:lnTo>
                    <a:lnTo>
                      <a:pt x="63" y="49"/>
                    </a:lnTo>
                    <a:lnTo>
                      <a:pt x="54" y="48"/>
                    </a:lnTo>
                    <a:lnTo>
                      <a:pt x="45" y="49"/>
                    </a:lnTo>
                    <a:lnTo>
                      <a:pt x="32" y="59"/>
                    </a:lnTo>
                    <a:lnTo>
                      <a:pt x="27" y="73"/>
                    </a:lnTo>
                    <a:lnTo>
                      <a:pt x="23" y="72"/>
                    </a:lnTo>
                    <a:lnTo>
                      <a:pt x="21" y="71"/>
                    </a:lnTo>
                    <a:lnTo>
                      <a:pt x="21" y="61"/>
                    </a:lnTo>
                    <a:lnTo>
                      <a:pt x="16" y="58"/>
                    </a:lnTo>
                    <a:lnTo>
                      <a:pt x="7" y="54"/>
                    </a:lnTo>
                    <a:lnTo>
                      <a:pt x="0" y="48"/>
                    </a:lnTo>
                    <a:lnTo>
                      <a:pt x="12" y="46"/>
                    </a:lnTo>
                    <a:lnTo>
                      <a:pt x="16" y="43"/>
                    </a:lnTo>
                    <a:lnTo>
                      <a:pt x="16" y="38"/>
                    </a:lnTo>
                    <a:lnTo>
                      <a:pt x="19" y="30"/>
                    </a:lnTo>
                    <a:close/>
                  </a:path>
                </a:pathLst>
              </a:custGeom>
              <a:grpFill/>
              <a:ln w="12700">
                <a:solidFill>
                  <a:srgbClr val="000000"/>
                </a:solidFill>
                <a:prstDash val="solid"/>
                <a:round/>
                <a:headEnd/>
                <a:tailEnd/>
              </a:ln>
            </p:spPr>
            <p:txBody>
              <a:bodyPr/>
              <a:lstStyle/>
              <a:p>
                <a:endParaRPr lang="en-US"/>
              </a:p>
            </p:txBody>
          </p:sp>
          <p:sp>
            <p:nvSpPr>
              <p:cNvPr id="8276" name="Freeform 134"/>
              <p:cNvSpPr>
                <a:spLocks noChangeAspect="1"/>
              </p:cNvSpPr>
              <p:nvPr/>
            </p:nvSpPr>
            <p:spPr bwMode="auto">
              <a:xfrm rot="-275205">
                <a:off x="2777" y="15794"/>
                <a:ext cx="22" cy="15"/>
              </a:xfrm>
              <a:custGeom>
                <a:avLst/>
                <a:gdLst>
                  <a:gd name="T0" fmla="*/ 0 w 18"/>
                  <a:gd name="T1" fmla="*/ 10 h 14"/>
                  <a:gd name="T2" fmla="*/ 1 w 18"/>
                  <a:gd name="T3" fmla="*/ 3 h 14"/>
                  <a:gd name="T4" fmla="*/ 6 w 18"/>
                  <a:gd name="T5" fmla="*/ 0 h 14"/>
                  <a:gd name="T6" fmla="*/ 21 w 18"/>
                  <a:gd name="T7" fmla="*/ 2 h 14"/>
                  <a:gd name="T8" fmla="*/ 22 w 18"/>
                  <a:gd name="T9" fmla="*/ 9 h 14"/>
                  <a:gd name="T10" fmla="*/ 21 w 18"/>
                  <a:gd name="T11" fmla="*/ 15 h 14"/>
                  <a:gd name="T12" fmla="*/ 11 w 18"/>
                  <a:gd name="T13" fmla="*/ 15 h 14"/>
                  <a:gd name="T14" fmla="*/ 4 w 18"/>
                  <a:gd name="T15" fmla="*/ 13 h 14"/>
                  <a:gd name="T16" fmla="*/ 0 w 18"/>
                  <a:gd name="T17" fmla="*/ 1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4"/>
                  <a:gd name="T29" fmla="*/ 18 w 1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4">
                    <a:moveTo>
                      <a:pt x="0" y="9"/>
                    </a:moveTo>
                    <a:lnTo>
                      <a:pt x="1" y="3"/>
                    </a:lnTo>
                    <a:lnTo>
                      <a:pt x="5" y="0"/>
                    </a:lnTo>
                    <a:lnTo>
                      <a:pt x="17" y="2"/>
                    </a:lnTo>
                    <a:lnTo>
                      <a:pt x="18" y="8"/>
                    </a:lnTo>
                    <a:lnTo>
                      <a:pt x="17" y="14"/>
                    </a:lnTo>
                    <a:lnTo>
                      <a:pt x="9" y="14"/>
                    </a:lnTo>
                    <a:lnTo>
                      <a:pt x="3" y="12"/>
                    </a:lnTo>
                    <a:lnTo>
                      <a:pt x="0" y="9"/>
                    </a:lnTo>
                    <a:close/>
                  </a:path>
                </a:pathLst>
              </a:custGeom>
              <a:grpFill/>
              <a:ln w="12700">
                <a:solidFill>
                  <a:srgbClr val="000000"/>
                </a:solidFill>
                <a:prstDash val="solid"/>
                <a:round/>
                <a:headEnd/>
                <a:tailEnd/>
              </a:ln>
            </p:spPr>
            <p:txBody>
              <a:bodyPr/>
              <a:lstStyle/>
              <a:p>
                <a:endParaRPr lang="en-US"/>
              </a:p>
            </p:txBody>
          </p:sp>
          <p:sp>
            <p:nvSpPr>
              <p:cNvPr id="8277" name="Freeform 135"/>
              <p:cNvSpPr>
                <a:spLocks noChangeAspect="1"/>
              </p:cNvSpPr>
              <p:nvPr/>
            </p:nvSpPr>
            <p:spPr bwMode="auto">
              <a:xfrm rot="-275205">
                <a:off x="2799" y="15846"/>
                <a:ext cx="15" cy="12"/>
              </a:xfrm>
              <a:custGeom>
                <a:avLst/>
                <a:gdLst>
                  <a:gd name="T0" fmla="*/ 3 w 13"/>
                  <a:gd name="T1" fmla="*/ 11 h 10"/>
                  <a:gd name="T2" fmla="*/ 7 w 13"/>
                  <a:gd name="T3" fmla="*/ 12 h 10"/>
                  <a:gd name="T4" fmla="*/ 10 w 13"/>
                  <a:gd name="T5" fmla="*/ 12 h 10"/>
                  <a:gd name="T6" fmla="*/ 15 w 13"/>
                  <a:gd name="T7" fmla="*/ 8 h 10"/>
                  <a:gd name="T8" fmla="*/ 15 w 13"/>
                  <a:gd name="T9" fmla="*/ 2 h 10"/>
                  <a:gd name="T10" fmla="*/ 5 w 13"/>
                  <a:gd name="T11" fmla="*/ 0 h 10"/>
                  <a:gd name="T12" fmla="*/ 2 w 13"/>
                  <a:gd name="T13" fmla="*/ 5 h 10"/>
                  <a:gd name="T14" fmla="*/ 0 w 13"/>
                  <a:gd name="T15" fmla="*/ 6 h 10"/>
                  <a:gd name="T16" fmla="*/ 3 w 13"/>
                  <a:gd name="T17" fmla="*/ 1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3" y="9"/>
                    </a:moveTo>
                    <a:lnTo>
                      <a:pt x="6" y="10"/>
                    </a:lnTo>
                    <a:lnTo>
                      <a:pt x="9" y="10"/>
                    </a:lnTo>
                    <a:lnTo>
                      <a:pt x="13" y="7"/>
                    </a:lnTo>
                    <a:lnTo>
                      <a:pt x="13" y="2"/>
                    </a:lnTo>
                    <a:lnTo>
                      <a:pt x="4" y="0"/>
                    </a:lnTo>
                    <a:lnTo>
                      <a:pt x="2" y="4"/>
                    </a:lnTo>
                    <a:lnTo>
                      <a:pt x="0" y="5"/>
                    </a:lnTo>
                    <a:lnTo>
                      <a:pt x="3" y="9"/>
                    </a:lnTo>
                    <a:close/>
                  </a:path>
                </a:pathLst>
              </a:custGeom>
              <a:grpFill/>
              <a:ln w="12700">
                <a:solidFill>
                  <a:srgbClr val="000000"/>
                </a:solidFill>
                <a:prstDash val="solid"/>
                <a:round/>
                <a:headEnd/>
                <a:tailEnd/>
              </a:ln>
            </p:spPr>
            <p:txBody>
              <a:bodyPr/>
              <a:lstStyle/>
              <a:p>
                <a:endParaRPr lang="en-US"/>
              </a:p>
            </p:txBody>
          </p:sp>
          <p:sp>
            <p:nvSpPr>
              <p:cNvPr id="8278" name="Freeform 136"/>
              <p:cNvSpPr>
                <a:spLocks noChangeAspect="1"/>
              </p:cNvSpPr>
              <p:nvPr/>
            </p:nvSpPr>
            <p:spPr bwMode="auto">
              <a:xfrm rot="-275205">
                <a:off x="2772" y="15853"/>
                <a:ext cx="12" cy="13"/>
              </a:xfrm>
              <a:custGeom>
                <a:avLst/>
                <a:gdLst>
                  <a:gd name="T0" fmla="*/ 1 w 10"/>
                  <a:gd name="T1" fmla="*/ 8 h 11"/>
                  <a:gd name="T2" fmla="*/ 0 w 10"/>
                  <a:gd name="T3" fmla="*/ 13 h 11"/>
                  <a:gd name="T4" fmla="*/ 7 w 10"/>
                  <a:gd name="T5" fmla="*/ 13 h 11"/>
                  <a:gd name="T6" fmla="*/ 12 w 10"/>
                  <a:gd name="T7" fmla="*/ 7 h 11"/>
                  <a:gd name="T8" fmla="*/ 11 w 10"/>
                  <a:gd name="T9" fmla="*/ 0 h 11"/>
                  <a:gd name="T10" fmla="*/ 2 w 10"/>
                  <a:gd name="T11" fmla="*/ 1 h 11"/>
                  <a:gd name="T12" fmla="*/ 1 w 10"/>
                  <a:gd name="T13" fmla="*/ 8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1" y="7"/>
                    </a:moveTo>
                    <a:lnTo>
                      <a:pt x="0" y="11"/>
                    </a:lnTo>
                    <a:lnTo>
                      <a:pt x="6" y="11"/>
                    </a:lnTo>
                    <a:lnTo>
                      <a:pt x="10" y="6"/>
                    </a:lnTo>
                    <a:lnTo>
                      <a:pt x="9" y="0"/>
                    </a:lnTo>
                    <a:lnTo>
                      <a:pt x="2" y="1"/>
                    </a:lnTo>
                    <a:lnTo>
                      <a:pt x="1" y="7"/>
                    </a:lnTo>
                    <a:close/>
                  </a:path>
                </a:pathLst>
              </a:custGeom>
              <a:grpFill/>
              <a:ln w="12700">
                <a:solidFill>
                  <a:srgbClr val="000000"/>
                </a:solidFill>
                <a:prstDash val="solid"/>
                <a:round/>
                <a:headEnd/>
                <a:tailEnd/>
              </a:ln>
            </p:spPr>
            <p:txBody>
              <a:bodyPr/>
              <a:lstStyle/>
              <a:p>
                <a:endParaRPr lang="en-US"/>
              </a:p>
            </p:txBody>
          </p:sp>
          <p:sp>
            <p:nvSpPr>
              <p:cNvPr id="8279" name="Freeform 137"/>
              <p:cNvSpPr>
                <a:spLocks noChangeAspect="1"/>
              </p:cNvSpPr>
              <p:nvPr/>
            </p:nvSpPr>
            <p:spPr bwMode="auto">
              <a:xfrm rot="-275205">
                <a:off x="2738" y="15857"/>
                <a:ext cx="10" cy="12"/>
              </a:xfrm>
              <a:custGeom>
                <a:avLst/>
                <a:gdLst>
                  <a:gd name="T0" fmla="*/ 0 w 9"/>
                  <a:gd name="T1" fmla="*/ 10 h 10"/>
                  <a:gd name="T2" fmla="*/ 8 w 9"/>
                  <a:gd name="T3" fmla="*/ 12 h 10"/>
                  <a:gd name="T4" fmla="*/ 10 w 9"/>
                  <a:gd name="T5" fmla="*/ 0 h 10"/>
                  <a:gd name="T6" fmla="*/ 6 w 9"/>
                  <a:gd name="T7" fmla="*/ 0 h 10"/>
                  <a:gd name="T8" fmla="*/ 1 w 9"/>
                  <a:gd name="T9" fmla="*/ 4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8"/>
                    </a:moveTo>
                    <a:lnTo>
                      <a:pt x="7" y="10"/>
                    </a:lnTo>
                    <a:lnTo>
                      <a:pt x="9" y="0"/>
                    </a:lnTo>
                    <a:lnTo>
                      <a:pt x="5" y="0"/>
                    </a:lnTo>
                    <a:lnTo>
                      <a:pt x="1" y="3"/>
                    </a:lnTo>
                    <a:lnTo>
                      <a:pt x="0" y="8"/>
                    </a:lnTo>
                    <a:close/>
                  </a:path>
                </a:pathLst>
              </a:custGeom>
              <a:grpFill/>
              <a:ln w="12700">
                <a:solidFill>
                  <a:srgbClr val="000000"/>
                </a:solidFill>
                <a:prstDash val="solid"/>
                <a:round/>
                <a:headEnd/>
                <a:tailEnd/>
              </a:ln>
            </p:spPr>
            <p:txBody>
              <a:bodyPr/>
              <a:lstStyle/>
              <a:p>
                <a:endParaRPr lang="en-US"/>
              </a:p>
            </p:txBody>
          </p:sp>
          <p:sp>
            <p:nvSpPr>
              <p:cNvPr id="8280" name="Freeform 138"/>
              <p:cNvSpPr>
                <a:spLocks noChangeAspect="1"/>
              </p:cNvSpPr>
              <p:nvPr/>
            </p:nvSpPr>
            <p:spPr bwMode="auto">
              <a:xfrm rot="-275205">
                <a:off x="2706" y="15872"/>
                <a:ext cx="20" cy="15"/>
              </a:xfrm>
              <a:custGeom>
                <a:avLst/>
                <a:gdLst>
                  <a:gd name="T0" fmla="*/ 5 w 16"/>
                  <a:gd name="T1" fmla="*/ 0 h 13"/>
                  <a:gd name="T2" fmla="*/ 0 w 16"/>
                  <a:gd name="T3" fmla="*/ 7 h 13"/>
                  <a:gd name="T4" fmla="*/ 6 w 16"/>
                  <a:gd name="T5" fmla="*/ 14 h 13"/>
                  <a:gd name="T6" fmla="*/ 14 w 16"/>
                  <a:gd name="T7" fmla="*/ 15 h 13"/>
                  <a:gd name="T8" fmla="*/ 20 w 16"/>
                  <a:gd name="T9" fmla="*/ 10 h 13"/>
                  <a:gd name="T10" fmla="*/ 19 w 16"/>
                  <a:gd name="T11" fmla="*/ 6 h 13"/>
                  <a:gd name="T12" fmla="*/ 12 w 16"/>
                  <a:gd name="T13" fmla="*/ 0 h 13"/>
                  <a:gd name="T14" fmla="*/ 5 w 16"/>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4" y="0"/>
                    </a:moveTo>
                    <a:lnTo>
                      <a:pt x="0" y="6"/>
                    </a:lnTo>
                    <a:lnTo>
                      <a:pt x="5" y="12"/>
                    </a:lnTo>
                    <a:lnTo>
                      <a:pt x="11" y="13"/>
                    </a:lnTo>
                    <a:lnTo>
                      <a:pt x="16" y="9"/>
                    </a:lnTo>
                    <a:lnTo>
                      <a:pt x="15" y="5"/>
                    </a:lnTo>
                    <a:lnTo>
                      <a:pt x="10" y="0"/>
                    </a:lnTo>
                    <a:lnTo>
                      <a:pt x="4" y="0"/>
                    </a:lnTo>
                    <a:close/>
                  </a:path>
                </a:pathLst>
              </a:custGeom>
              <a:grpFill/>
              <a:ln w="12700">
                <a:solidFill>
                  <a:srgbClr val="000000"/>
                </a:solidFill>
                <a:prstDash val="solid"/>
                <a:round/>
                <a:headEnd/>
                <a:tailEnd/>
              </a:ln>
            </p:spPr>
            <p:txBody>
              <a:bodyPr/>
              <a:lstStyle/>
              <a:p>
                <a:endParaRPr lang="en-US"/>
              </a:p>
            </p:txBody>
          </p:sp>
          <p:sp>
            <p:nvSpPr>
              <p:cNvPr id="8281" name="Freeform 139"/>
              <p:cNvSpPr>
                <a:spLocks noChangeAspect="1"/>
              </p:cNvSpPr>
              <p:nvPr/>
            </p:nvSpPr>
            <p:spPr bwMode="auto">
              <a:xfrm rot="-275205">
                <a:off x="2619" y="15673"/>
                <a:ext cx="35" cy="36"/>
              </a:xfrm>
              <a:custGeom>
                <a:avLst/>
                <a:gdLst>
                  <a:gd name="T0" fmla="*/ 0 w 28"/>
                  <a:gd name="T1" fmla="*/ 16 h 31"/>
                  <a:gd name="T2" fmla="*/ 5 w 28"/>
                  <a:gd name="T3" fmla="*/ 5 h 31"/>
                  <a:gd name="T4" fmla="*/ 13 w 28"/>
                  <a:gd name="T5" fmla="*/ 0 h 31"/>
                  <a:gd name="T6" fmla="*/ 33 w 28"/>
                  <a:gd name="T7" fmla="*/ 8 h 31"/>
                  <a:gd name="T8" fmla="*/ 35 w 28"/>
                  <a:gd name="T9" fmla="*/ 17 h 31"/>
                  <a:gd name="T10" fmla="*/ 34 w 28"/>
                  <a:gd name="T11" fmla="*/ 27 h 31"/>
                  <a:gd name="T12" fmla="*/ 29 w 28"/>
                  <a:gd name="T13" fmla="*/ 34 h 31"/>
                  <a:gd name="T14" fmla="*/ 20 w 28"/>
                  <a:gd name="T15" fmla="*/ 36 h 31"/>
                  <a:gd name="T16" fmla="*/ 14 w 28"/>
                  <a:gd name="T17" fmla="*/ 35 h 31"/>
                  <a:gd name="T18" fmla="*/ 9 w 28"/>
                  <a:gd name="T19" fmla="*/ 31 h 31"/>
                  <a:gd name="T20" fmla="*/ 0 w 28"/>
                  <a:gd name="T21" fmla="*/ 1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1"/>
                  <a:gd name="T35" fmla="*/ 28 w 2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1">
                    <a:moveTo>
                      <a:pt x="0" y="14"/>
                    </a:moveTo>
                    <a:lnTo>
                      <a:pt x="4" y="4"/>
                    </a:lnTo>
                    <a:lnTo>
                      <a:pt x="10" y="0"/>
                    </a:lnTo>
                    <a:lnTo>
                      <a:pt x="26" y="7"/>
                    </a:lnTo>
                    <a:lnTo>
                      <a:pt x="28" y="15"/>
                    </a:lnTo>
                    <a:lnTo>
                      <a:pt x="27" y="23"/>
                    </a:lnTo>
                    <a:lnTo>
                      <a:pt x="23" y="29"/>
                    </a:lnTo>
                    <a:lnTo>
                      <a:pt x="16" y="31"/>
                    </a:lnTo>
                    <a:lnTo>
                      <a:pt x="11" y="30"/>
                    </a:lnTo>
                    <a:lnTo>
                      <a:pt x="7" y="27"/>
                    </a:lnTo>
                    <a:lnTo>
                      <a:pt x="0" y="14"/>
                    </a:lnTo>
                    <a:close/>
                  </a:path>
                </a:pathLst>
              </a:custGeom>
              <a:grpFill/>
              <a:ln w="12700">
                <a:solidFill>
                  <a:srgbClr val="000000"/>
                </a:solidFill>
                <a:prstDash val="solid"/>
                <a:round/>
                <a:headEnd/>
                <a:tailEnd/>
              </a:ln>
            </p:spPr>
            <p:txBody>
              <a:bodyPr/>
              <a:lstStyle/>
              <a:p>
                <a:endParaRPr lang="en-US"/>
              </a:p>
            </p:txBody>
          </p:sp>
          <p:sp>
            <p:nvSpPr>
              <p:cNvPr id="8282" name="Freeform 140"/>
              <p:cNvSpPr>
                <a:spLocks noChangeAspect="1"/>
              </p:cNvSpPr>
              <p:nvPr/>
            </p:nvSpPr>
            <p:spPr bwMode="auto">
              <a:xfrm rot="-275205">
                <a:off x="2487" y="15690"/>
                <a:ext cx="85" cy="113"/>
              </a:xfrm>
              <a:custGeom>
                <a:avLst/>
                <a:gdLst>
                  <a:gd name="T0" fmla="*/ 65 w 72"/>
                  <a:gd name="T1" fmla="*/ 62 h 98"/>
                  <a:gd name="T2" fmla="*/ 78 w 72"/>
                  <a:gd name="T3" fmla="*/ 77 h 98"/>
                  <a:gd name="T4" fmla="*/ 81 w 72"/>
                  <a:gd name="T5" fmla="*/ 85 h 98"/>
                  <a:gd name="T6" fmla="*/ 81 w 72"/>
                  <a:gd name="T7" fmla="*/ 97 h 98"/>
                  <a:gd name="T8" fmla="*/ 85 w 72"/>
                  <a:gd name="T9" fmla="*/ 105 h 98"/>
                  <a:gd name="T10" fmla="*/ 80 w 72"/>
                  <a:gd name="T11" fmla="*/ 110 h 98"/>
                  <a:gd name="T12" fmla="*/ 72 w 72"/>
                  <a:gd name="T13" fmla="*/ 113 h 98"/>
                  <a:gd name="T14" fmla="*/ 66 w 72"/>
                  <a:gd name="T15" fmla="*/ 110 h 98"/>
                  <a:gd name="T16" fmla="*/ 59 w 72"/>
                  <a:gd name="T17" fmla="*/ 105 h 98"/>
                  <a:gd name="T18" fmla="*/ 35 w 72"/>
                  <a:gd name="T19" fmla="*/ 62 h 98"/>
                  <a:gd name="T20" fmla="*/ 25 w 72"/>
                  <a:gd name="T21" fmla="*/ 42 h 98"/>
                  <a:gd name="T22" fmla="*/ 7 w 72"/>
                  <a:gd name="T23" fmla="*/ 21 h 98"/>
                  <a:gd name="T24" fmla="*/ 0 w 72"/>
                  <a:gd name="T25" fmla="*/ 13 h 98"/>
                  <a:gd name="T26" fmla="*/ 0 w 72"/>
                  <a:gd name="T27" fmla="*/ 5 h 98"/>
                  <a:gd name="T28" fmla="*/ 5 w 72"/>
                  <a:gd name="T29" fmla="*/ 1 h 98"/>
                  <a:gd name="T30" fmla="*/ 15 w 72"/>
                  <a:gd name="T31" fmla="*/ 0 h 98"/>
                  <a:gd name="T32" fmla="*/ 24 w 72"/>
                  <a:gd name="T33" fmla="*/ 10 h 98"/>
                  <a:gd name="T34" fmla="*/ 65 w 72"/>
                  <a:gd name="T35" fmla="*/ 62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8"/>
                  <a:gd name="T56" fmla="*/ 72 w 7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8">
                    <a:moveTo>
                      <a:pt x="55" y="54"/>
                    </a:moveTo>
                    <a:lnTo>
                      <a:pt x="66" y="67"/>
                    </a:lnTo>
                    <a:lnTo>
                      <a:pt x="69" y="74"/>
                    </a:lnTo>
                    <a:lnTo>
                      <a:pt x="69" y="84"/>
                    </a:lnTo>
                    <a:lnTo>
                      <a:pt x="72" y="91"/>
                    </a:lnTo>
                    <a:lnTo>
                      <a:pt x="68" y="95"/>
                    </a:lnTo>
                    <a:lnTo>
                      <a:pt x="61" y="98"/>
                    </a:lnTo>
                    <a:lnTo>
                      <a:pt x="56" y="95"/>
                    </a:lnTo>
                    <a:lnTo>
                      <a:pt x="50" y="91"/>
                    </a:lnTo>
                    <a:lnTo>
                      <a:pt x="30" y="54"/>
                    </a:lnTo>
                    <a:lnTo>
                      <a:pt x="21" y="36"/>
                    </a:lnTo>
                    <a:lnTo>
                      <a:pt x="6" y="18"/>
                    </a:lnTo>
                    <a:lnTo>
                      <a:pt x="0" y="11"/>
                    </a:lnTo>
                    <a:lnTo>
                      <a:pt x="0" y="4"/>
                    </a:lnTo>
                    <a:lnTo>
                      <a:pt x="4" y="1"/>
                    </a:lnTo>
                    <a:lnTo>
                      <a:pt x="13" y="0"/>
                    </a:lnTo>
                    <a:lnTo>
                      <a:pt x="20" y="9"/>
                    </a:lnTo>
                    <a:lnTo>
                      <a:pt x="55" y="54"/>
                    </a:lnTo>
                    <a:close/>
                  </a:path>
                </a:pathLst>
              </a:custGeom>
              <a:grpFill/>
              <a:ln w="12700">
                <a:solidFill>
                  <a:srgbClr val="000000"/>
                </a:solidFill>
                <a:prstDash val="solid"/>
                <a:round/>
                <a:headEnd/>
                <a:tailEnd/>
              </a:ln>
            </p:spPr>
            <p:txBody>
              <a:bodyPr/>
              <a:lstStyle/>
              <a:p>
                <a:endParaRPr lang="en-US"/>
              </a:p>
            </p:txBody>
          </p:sp>
          <p:sp>
            <p:nvSpPr>
              <p:cNvPr id="8283" name="Freeform 141"/>
              <p:cNvSpPr>
                <a:spLocks noChangeAspect="1"/>
              </p:cNvSpPr>
              <p:nvPr/>
            </p:nvSpPr>
            <p:spPr bwMode="auto">
              <a:xfrm rot="-275205">
                <a:off x="2468" y="15649"/>
                <a:ext cx="19" cy="20"/>
              </a:xfrm>
              <a:custGeom>
                <a:avLst/>
                <a:gdLst>
                  <a:gd name="T0" fmla="*/ 1 w 16"/>
                  <a:gd name="T1" fmla="*/ 4 h 16"/>
                  <a:gd name="T2" fmla="*/ 0 w 16"/>
                  <a:gd name="T3" fmla="*/ 10 h 16"/>
                  <a:gd name="T4" fmla="*/ 4 w 16"/>
                  <a:gd name="T5" fmla="*/ 17 h 16"/>
                  <a:gd name="T6" fmla="*/ 10 w 16"/>
                  <a:gd name="T7" fmla="*/ 20 h 16"/>
                  <a:gd name="T8" fmla="*/ 18 w 16"/>
                  <a:gd name="T9" fmla="*/ 17 h 16"/>
                  <a:gd name="T10" fmla="*/ 19 w 16"/>
                  <a:gd name="T11" fmla="*/ 9 h 16"/>
                  <a:gd name="T12" fmla="*/ 11 w 16"/>
                  <a:gd name="T13" fmla="*/ 1 h 16"/>
                  <a:gd name="T14" fmla="*/ 4 w 16"/>
                  <a:gd name="T15" fmla="*/ 0 h 16"/>
                  <a:gd name="T16" fmla="*/ 1 w 16"/>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 y="3"/>
                    </a:moveTo>
                    <a:lnTo>
                      <a:pt x="0" y="8"/>
                    </a:lnTo>
                    <a:lnTo>
                      <a:pt x="3" y="14"/>
                    </a:lnTo>
                    <a:lnTo>
                      <a:pt x="8" y="16"/>
                    </a:lnTo>
                    <a:lnTo>
                      <a:pt x="15" y="14"/>
                    </a:lnTo>
                    <a:lnTo>
                      <a:pt x="16" y="7"/>
                    </a:lnTo>
                    <a:lnTo>
                      <a:pt x="9" y="1"/>
                    </a:lnTo>
                    <a:lnTo>
                      <a:pt x="3" y="0"/>
                    </a:lnTo>
                    <a:lnTo>
                      <a:pt x="1" y="3"/>
                    </a:lnTo>
                    <a:close/>
                  </a:path>
                </a:pathLst>
              </a:custGeom>
              <a:grpFill/>
              <a:ln w="12700">
                <a:solidFill>
                  <a:srgbClr val="000000"/>
                </a:solidFill>
                <a:prstDash val="solid"/>
                <a:round/>
                <a:headEnd/>
                <a:tailEnd/>
              </a:ln>
            </p:spPr>
            <p:txBody>
              <a:bodyPr/>
              <a:lstStyle/>
              <a:p>
                <a:endParaRPr lang="en-US"/>
              </a:p>
            </p:txBody>
          </p:sp>
          <p:sp>
            <p:nvSpPr>
              <p:cNvPr id="8284" name="Freeform 142"/>
              <p:cNvSpPr>
                <a:spLocks noChangeAspect="1"/>
              </p:cNvSpPr>
              <p:nvPr/>
            </p:nvSpPr>
            <p:spPr bwMode="auto">
              <a:xfrm rot="-275205">
                <a:off x="2499" y="15631"/>
                <a:ext cx="15" cy="10"/>
              </a:xfrm>
              <a:custGeom>
                <a:avLst/>
                <a:gdLst>
                  <a:gd name="T0" fmla="*/ 1 w 12"/>
                  <a:gd name="T1" fmla="*/ 4 h 9"/>
                  <a:gd name="T2" fmla="*/ 0 w 12"/>
                  <a:gd name="T3" fmla="*/ 9 h 9"/>
                  <a:gd name="T4" fmla="*/ 3 w 12"/>
                  <a:gd name="T5" fmla="*/ 10 h 9"/>
                  <a:gd name="T6" fmla="*/ 13 w 12"/>
                  <a:gd name="T7" fmla="*/ 10 h 9"/>
                  <a:gd name="T8" fmla="*/ 15 w 12"/>
                  <a:gd name="T9" fmla="*/ 2 h 9"/>
                  <a:gd name="T10" fmla="*/ 5 w 12"/>
                  <a:gd name="T11" fmla="*/ 0 h 9"/>
                  <a:gd name="T12" fmla="*/ 1 w 12"/>
                  <a:gd name="T13" fmla="*/ 4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 y="4"/>
                    </a:moveTo>
                    <a:lnTo>
                      <a:pt x="0" y="8"/>
                    </a:lnTo>
                    <a:lnTo>
                      <a:pt x="2" y="9"/>
                    </a:lnTo>
                    <a:lnTo>
                      <a:pt x="10" y="9"/>
                    </a:lnTo>
                    <a:lnTo>
                      <a:pt x="12" y="2"/>
                    </a:lnTo>
                    <a:lnTo>
                      <a:pt x="4" y="0"/>
                    </a:lnTo>
                    <a:lnTo>
                      <a:pt x="1" y="4"/>
                    </a:lnTo>
                    <a:close/>
                  </a:path>
                </a:pathLst>
              </a:custGeom>
              <a:grpFill/>
              <a:ln w="12700">
                <a:solidFill>
                  <a:srgbClr val="000000"/>
                </a:solidFill>
                <a:prstDash val="solid"/>
                <a:round/>
                <a:headEnd/>
                <a:tailEnd/>
              </a:ln>
            </p:spPr>
            <p:txBody>
              <a:bodyPr/>
              <a:lstStyle/>
              <a:p>
                <a:endParaRPr lang="en-US"/>
              </a:p>
            </p:txBody>
          </p:sp>
          <p:sp>
            <p:nvSpPr>
              <p:cNvPr id="8285" name="Freeform 143"/>
              <p:cNvSpPr>
                <a:spLocks noChangeAspect="1"/>
              </p:cNvSpPr>
              <p:nvPr/>
            </p:nvSpPr>
            <p:spPr bwMode="auto">
              <a:xfrm rot="-275205">
                <a:off x="2481" y="15591"/>
                <a:ext cx="24" cy="15"/>
              </a:xfrm>
              <a:custGeom>
                <a:avLst/>
                <a:gdLst>
                  <a:gd name="T0" fmla="*/ 5 w 20"/>
                  <a:gd name="T1" fmla="*/ 10 h 14"/>
                  <a:gd name="T2" fmla="*/ 7 w 20"/>
                  <a:gd name="T3" fmla="*/ 12 h 14"/>
                  <a:gd name="T4" fmla="*/ 12 w 20"/>
                  <a:gd name="T5" fmla="*/ 14 h 14"/>
                  <a:gd name="T6" fmla="*/ 19 w 20"/>
                  <a:gd name="T7" fmla="*/ 15 h 14"/>
                  <a:gd name="T8" fmla="*/ 23 w 20"/>
                  <a:gd name="T9" fmla="*/ 12 h 14"/>
                  <a:gd name="T10" fmla="*/ 24 w 20"/>
                  <a:gd name="T11" fmla="*/ 10 h 14"/>
                  <a:gd name="T12" fmla="*/ 19 w 20"/>
                  <a:gd name="T13" fmla="*/ 4 h 14"/>
                  <a:gd name="T14" fmla="*/ 10 w 20"/>
                  <a:gd name="T15" fmla="*/ 0 h 14"/>
                  <a:gd name="T16" fmla="*/ 0 w 20"/>
                  <a:gd name="T17" fmla="*/ 4 h 14"/>
                  <a:gd name="T18" fmla="*/ 5 w 20"/>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4" y="9"/>
                    </a:moveTo>
                    <a:lnTo>
                      <a:pt x="6" y="11"/>
                    </a:lnTo>
                    <a:lnTo>
                      <a:pt x="10" y="13"/>
                    </a:lnTo>
                    <a:lnTo>
                      <a:pt x="16" y="14"/>
                    </a:lnTo>
                    <a:lnTo>
                      <a:pt x="19" y="11"/>
                    </a:lnTo>
                    <a:lnTo>
                      <a:pt x="20" y="9"/>
                    </a:lnTo>
                    <a:lnTo>
                      <a:pt x="16" y="4"/>
                    </a:lnTo>
                    <a:lnTo>
                      <a:pt x="8" y="0"/>
                    </a:lnTo>
                    <a:lnTo>
                      <a:pt x="0" y="4"/>
                    </a:lnTo>
                    <a:lnTo>
                      <a:pt x="4" y="9"/>
                    </a:lnTo>
                    <a:close/>
                  </a:path>
                </a:pathLst>
              </a:custGeom>
              <a:grpFill/>
              <a:ln w="12700">
                <a:solidFill>
                  <a:srgbClr val="000000"/>
                </a:solidFill>
                <a:prstDash val="solid"/>
                <a:round/>
                <a:headEnd/>
                <a:tailEnd/>
              </a:ln>
            </p:spPr>
            <p:txBody>
              <a:bodyPr/>
              <a:lstStyle/>
              <a:p>
                <a:endParaRPr lang="en-US"/>
              </a:p>
            </p:txBody>
          </p:sp>
          <p:sp>
            <p:nvSpPr>
              <p:cNvPr id="8286" name="Freeform 144"/>
              <p:cNvSpPr>
                <a:spLocks noChangeAspect="1"/>
              </p:cNvSpPr>
              <p:nvPr/>
            </p:nvSpPr>
            <p:spPr bwMode="auto">
              <a:xfrm rot="-275205">
                <a:off x="2352" y="15561"/>
                <a:ext cx="72" cy="45"/>
              </a:xfrm>
              <a:custGeom>
                <a:avLst/>
                <a:gdLst>
                  <a:gd name="T0" fmla="*/ 11 w 60"/>
                  <a:gd name="T1" fmla="*/ 40 h 39"/>
                  <a:gd name="T2" fmla="*/ 6 w 60"/>
                  <a:gd name="T3" fmla="*/ 39 h 39"/>
                  <a:gd name="T4" fmla="*/ 2 w 60"/>
                  <a:gd name="T5" fmla="*/ 32 h 39"/>
                  <a:gd name="T6" fmla="*/ 0 w 60"/>
                  <a:gd name="T7" fmla="*/ 28 h 39"/>
                  <a:gd name="T8" fmla="*/ 5 w 60"/>
                  <a:gd name="T9" fmla="*/ 23 h 39"/>
                  <a:gd name="T10" fmla="*/ 36 w 60"/>
                  <a:gd name="T11" fmla="*/ 9 h 39"/>
                  <a:gd name="T12" fmla="*/ 71 w 60"/>
                  <a:gd name="T13" fmla="*/ 0 h 39"/>
                  <a:gd name="T14" fmla="*/ 72 w 60"/>
                  <a:gd name="T15" fmla="*/ 8 h 39"/>
                  <a:gd name="T16" fmla="*/ 66 w 60"/>
                  <a:gd name="T17" fmla="*/ 15 h 39"/>
                  <a:gd name="T18" fmla="*/ 50 w 60"/>
                  <a:gd name="T19" fmla="*/ 27 h 39"/>
                  <a:gd name="T20" fmla="*/ 50 w 60"/>
                  <a:gd name="T21" fmla="*/ 29 h 39"/>
                  <a:gd name="T22" fmla="*/ 53 w 60"/>
                  <a:gd name="T23" fmla="*/ 32 h 39"/>
                  <a:gd name="T24" fmla="*/ 58 w 60"/>
                  <a:gd name="T25" fmla="*/ 35 h 39"/>
                  <a:gd name="T26" fmla="*/ 56 w 60"/>
                  <a:gd name="T27" fmla="*/ 39 h 39"/>
                  <a:gd name="T28" fmla="*/ 52 w 60"/>
                  <a:gd name="T29" fmla="*/ 45 h 39"/>
                  <a:gd name="T30" fmla="*/ 48 w 60"/>
                  <a:gd name="T31" fmla="*/ 45 h 39"/>
                  <a:gd name="T32" fmla="*/ 46 w 60"/>
                  <a:gd name="T33" fmla="*/ 43 h 39"/>
                  <a:gd name="T34" fmla="*/ 36 w 60"/>
                  <a:gd name="T35" fmla="*/ 27 h 39"/>
                  <a:gd name="T36" fmla="*/ 34 w 60"/>
                  <a:gd name="T37" fmla="*/ 27 h 39"/>
                  <a:gd name="T38" fmla="*/ 30 w 60"/>
                  <a:gd name="T39" fmla="*/ 30 h 39"/>
                  <a:gd name="T40" fmla="*/ 22 w 60"/>
                  <a:gd name="T41" fmla="*/ 38 h 39"/>
                  <a:gd name="T42" fmla="*/ 11 w 60"/>
                  <a:gd name="T43" fmla="*/ 40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39"/>
                  <a:gd name="T68" fmla="*/ 60 w 60"/>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39">
                    <a:moveTo>
                      <a:pt x="9" y="35"/>
                    </a:moveTo>
                    <a:lnTo>
                      <a:pt x="5" y="34"/>
                    </a:lnTo>
                    <a:lnTo>
                      <a:pt x="2" y="28"/>
                    </a:lnTo>
                    <a:lnTo>
                      <a:pt x="0" y="24"/>
                    </a:lnTo>
                    <a:lnTo>
                      <a:pt x="4" y="20"/>
                    </a:lnTo>
                    <a:lnTo>
                      <a:pt x="30" y="8"/>
                    </a:lnTo>
                    <a:lnTo>
                      <a:pt x="59" y="0"/>
                    </a:lnTo>
                    <a:lnTo>
                      <a:pt x="60" y="7"/>
                    </a:lnTo>
                    <a:lnTo>
                      <a:pt x="55" y="13"/>
                    </a:lnTo>
                    <a:lnTo>
                      <a:pt x="42" y="23"/>
                    </a:lnTo>
                    <a:lnTo>
                      <a:pt x="42" y="25"/>
                    </a:lnTo>
                    <a:lnTo>
                      <a:pt x="44" y="28"/>
                    </a:lnTo>
                    <a:lnTo>
                      <a:pt x="48" y="30"/>
                    </a:lnTo>
                    <a:lnTo>
                      <a:pt x="47" y="34"/>
                    </a:lnTo>
                    <a:lnTo>
                      <a:pt x="43" y="39"/>
                    </a:lnTo>
                    <a:lnTo>
                      <a:pt x="40" y="39"/>
                    </a:lnTo>
                    <a:lnTo>
                      <a:pt x="38" y="37"/>
                    </a:lnTo>
                    <a:lnTo>
                      <a:pt x="30" y="23"/>
                    </a:lnTo>
                    <a:lnTo>
                      <a:pt x="28" y="23"/>
                    </a:lnTo>
                    <a:lnTo>
                      <a:pt x="25" y="26"/>
                    </a:lnTo>
                    <a:lnTo>
                      <a:pt x="18" y="33"/>
                    </a:lnTo>
                    <a:lnTo>
                      <a:pt x="9" y="35"/>
                    </a:lnTo>
                    <a:close/>
                  </a:path>
                </a:pathLst>
              </a:custGeom>
              <a:grpFill/>
              <a:ln w="12700">
                <a:solidFill>
                  <a:srgbClr val="000000"/>
                </a:solidFill>
                <a:prstDash val="solid"/>
                <a:round/>
                <a:headEnd/>
                <a:tailEnd/>
              </a:ln>
            </p:spPr>
            <p:txBody>
              <a:bodyPr/>
              <a:lstStyle/>
              <a:p>
                <a:endParaRPr lang="en-US"/>
              </a:p>
            </p:txBody>
          </p:sp>
          <p:sp>
            <p:nvSpPr>
              <p:cNvPr id="8287" name="Freeform 145"/>
              <p:cNvSpPr>
                <a:spLocks noChangeAspect="1"/>
              </p:cNvSpPr>
              <p:nvPr/>
            </p:nvSpPr>
            <p:spPr bwMode="auto">
              <a:xfrm rot="-275205">
                <a:off x="2288" y="15416"/>
                <a:ext cx="14" cy="15"/>
              </a:xfrm>
              <a:custGeom>
                <a:avLst/>
                <a:gdLst>
                  <a:gd name="T0" fmla="*/ 0 w 12"/>
                  <a:gd name="T1" fmla="*/ 4 h 14"/>
                  <a:gd name="T2" fmla="*/ 2 w 12"/>
                  <a:gd name="T3" fmla="*/ 12 h 14"/>
                  <a:gd name="T4" fmla="*/ 6 w 12"/>
                  <a:gd name="T5" fmla="*/ 15 h 14"/>
                  <a:gd name="T6" fmla="*/ 8 w 12"/>
                  <a:gd name="T7" fmla="*/ 15 h 14"/>
                  <a:gd name="T8" fmla="*/ 14 w 12"/>
                  <a:gd name="T9" fmla="*/ 12 h 14"/>
                  <a:gd name="T10" fmla="*/ 13 w 12"/>
                  <a:gd name="T11" fmla="*/ 6 h 14"/>
                  <a:gd name="T12" fmla="*/ 9 w 12"/>
                  <a:gd name="T13" fmla="*/ 1 h 14"/>
                  <a:gd name="T14" fmla="*/ 1 w 12"/>
                  <a:gd name="T15" fmla="*/ 0 h 14"/>
                  <a:gd name="T16" fmla="*/ 0 w 12"/>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4"/>
                    </a:moveTo>
                    <a:lnTo>
                      <a:pt x="2" y="11"/>
                    </a:lnTo>
                    <a:lnTo>
                      <a:pt x="5" y="14"/>
                    </a:lnTo>
                    <a:lnTo>
                      <a:pt x="7" y="14"/>
                    </a:lnTo>
                    <a:lnTo>
                      <a:pt x="12" y="11"/>
                    </a:lnTo>
                    <a:lnTo>
                      <a:pt x="11" y="6"/>
                    </a:lnTo>
                    <a:lnTo>
                      <a:pt x="8" y="1"/>
                    </a:lnTo>
                    <a:lnTo>
                      <a:pt x="1" y="0"/>
                    </a:lnTo>
                    <a:lnTo>
                      <a:pt x="0" y="4"/>
                    </a:lnTo>
                    <a:close/>
                  </a:path>
                </a:pathLst>
              </a:custGeom>
              <a:grpFill/>
              <a:ln w="12700">
                <a:solidFill>
                  <a:srgbClr val="000000"/>
                </a:solidFill>
                <a:prstDash val="solid"/>
                <a:round/>
                <a:headEnd/>
                <a:tailEnd/>
              </a:ln>
            </p:spPr>
            <p:txBody>
              <a:bodyPr/>
              <a:lstStyle/>
              <a:p>
                <a:endParaRPr lang="en-US"/>
              </a:p>
            </p:txBody>
          </p:sp>
          <p:sp>
            <p:nvSpPr>
              <p:cNvPr id="8288" name="Freeform 146"/>
              <p:cNvSpPr>
                <a:spLocks noChangeAspect="1"/>
              </p:cNvSpPr>
              <p:nvPr/>
            </p:nvSpPr>
            <p:spPr bwMode="auto">
              <a:xfrm rot="-275205">
                <a:off x="2199" y="15220"/>
                <a:ext cx="24" cy="13"/>
              </a:xfrm>
              <a:custGeom>
                <a:avLst/>
                <a:gdLst>
                  <a:gd name="T0" fmla="*/ 5 w 20"/>
                  <a:gd name="T1" fmla="*/ 9 h 11"/>
                  <a:gd name="T2" fmla="*/ 18 w 20"/>
                  <a:gd name="T3" fmla="*/ 13 h 11"/>
                  <a:gd name="T4" fmla="*/ 24 w 20"/>
                  <a:gd name="T5" fmla="*/ 8 h 11"/>
                  <a:gd name="T6" fmla="*/ 14 w 20"/>
                  <a:gd name="T7" fmla="*/ 0 h 11"/>
                  <a:gd name="T8" fmla="*/ 2 w 20"/>
                  <a:gd name="T9" fmla="*/ 2 h 11"/>
                  <a:gd name="T10" fmla="*/ 0 w 20"/>
                  <a:gd name="T11" fmla="*/ 5 h 11"/>
                  <a:gd name="T12" fmla="*/ 5 w 20"/>
                  <a:gd name="T13" fmla="*/ 9 h 11"/>
                  <a:gd name="T14" fmla="*/ 0 60000 65536"/>
                  <a:gd name="T15" fmla="*/ 0 60000 65536"/>
                  <a:gd name="T16" fmla="*/ 0 60000 65536"/>
                  <a:gd name="T17" fmla="*/ 0 60000 65536"/>
                  <a:gd name="T18" fmla="*/ 0 60000 65536"/>
                  <a:gd name="T19" fmla="*/ 0 60000 65536"/>
                  <a:gd name="T20" fmla="*/ 0 60000 65536"/>
                  <a:gd name="T21" fmla="*/ 0 w 20"/>
                  <a:gd name="T22" fmla="*/ 0 h 11"/>
                  <a:gd name="T23" fmla="*/ 20 w 2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1">
                    <a:moveTo>
                      <a:pt x="4" y="8"/>
                    </a:moveTo>
                    <a:lnTo>
                      <a:pt x="15" y="11"/>
                    </a:lnTo>
                    <a:lnTo>
                      <a:pt x="20" y="7"/>
                    </a:lnTo>
                    <a:lnTo>
                      <a:pt x="12" y="0"/>
                    </a:lnTo>
                    <a:lnTo>
                      <a:pt x="2" y="2"/>
                    </a:lnTo>
                    <a:lnTo>
                      <a:pt x="0" y="4"/>
                    </a:lnTo>
                    <a:lnTo>
                      <a:pt x="4" y="8"/>
                    </a:lnTo>
                    <a:close/>
                  </a:path>
                </a:pathLst>
              </a:custGeom>
              <a:grpFill/>
              <a:ln w="12700">
                <a:solidFill>
                  <a:srgbClr val="000000"/>
                </a:solidFill>
                <a:prstDash val="solid"/>
                <a:round/>
                <a:headEnd/>
                <a:tailEnd/>
              </a:ln>
            </p:spPr>
            <p:txBody>
              <a:bodyPr/>
              <a:lstStyle/>
              <a:p>
                <a:endParaRPr lang="en-US"/>
              </a:p>
            </p:txBody>
          </p:sp>
          <p:sp>
            <p:nvSpPr>
              <p:cNvPr id="8289" name="Freeform 147"/>
              <p:cNvSpPr>
                <a:spLocks noChangeAspect="1"/>
              </p:cNvSpPr>
              <p:nvPr/>
            </p:nvSpPr>
            <p:spPr bwMode="auto">
              <a:xfrm rot="-275205">
                <a:off x="2093" y="15215"/>
                <a:ext cx="53" cy="45"/>
              </a:xfrm>
              <a:custGeom>
                <a:avLst/>
                <a:gdLst>
                  <a:gd name="T0" fmla="*/ 30 w 44"/>
                  <a:gd name="T1" fmla="*/ 2 h 38"/>
                  <a:gd name="T2" fmla="*/ 17 w 44"/>
                  <a:gd name="T3" fmla="*/ 0 h 38"/>
                  <a:gd name="T4" fmla="*/ 7 w 44"/>
                  <a:gd name="T5" fmla="*/ 2 h 38"/>
                  <a:gd name="T6" fmla="*/ 1 w 44"/>
                  <a:gd name="T7" fmla="*/ 11 h 38"/>
                  <a:gd name="T8" fmla="*/ 0 w 44"/>
                  <a:gd name="T9" fmla="*/ 20 h 38"/>
                  <a:gd name="T10" fmla="*/ 5 w 44"/>
                  <a:gd name="T11" fmla="*/ 33 h 38"/>
                  <a:gd name="T12" fmla="*/ 18 w 44"/>
                  <a:gd name="T13" fmla="*/ 41 h 38"/>
                  <a:gd name="T14" fmla="*/ 33 w 44"/>
                  <a:gd name="T15" fmla="*/ 45 h 38"/>
                  <a:gd name="T16" fmla="*/ 45 w 44"/>
                  <a:gd name="T17" fmla="*/ 44 h 38"/>
                  <a:gd name="T18" fmla="*/ 51 w 44"/>
                  <a:gd name="T19" fmla="*/ 37 h 38"/>
                  <a:gd name="T20" fmla="*/ 53 w 44"/>
                  <a:gd name="T21" fmla="*/ 25 h 38"/>
                  <a:gd name="T22" fmla="*/ 43 w 44"/>
                  <a:gd name="T23" fmla="*/ 2 h 38"/>
                  <a:gd name="T24" fmla="*/ 39 w 44"/>
                  <a:gd name="T25" fmla="*/ 2 h 38"/>
                  <a:gd name="T26" fmla="*/ 30 w 44"/>
                  <a:gd name="T27" fmla="*/ 1 h 38"/>
                  <a:gd name="T28" fmla="*/ 30 w 44"/>
                  <a:gd name="T29" fmla="*/ 2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8"/>
                  <a:gd name="T47" fmla="*/ 44 w 44"/>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8">
                    <a:moveTo>
                      <a:pt x="25" y="2"/>
                    </a:moveTo>
                    <a:lnTo>
                      <a:pt x="14" y="0"/>
                    </a:lnTo>
                    <a:lnTo>
                      <a:pt x="6" y="2"/>
                    </a:lnTo>
                    <a:lnTo>
                      <a:pt x="1" y="9"/>
                    </a:lnTo>
                    <a:lnTo>
                      <a:pt x="0" y="17"/>
                    </a:lnTo>
                    <a:lnTo>
                      <a:pt x="4" y="28"/>
                    </a:lnTo>
                    <a:lnTo>
                      <a:pt x="15" y="35"/>
                    </a:lnTo>
                    <a:lnTo>
                      <a:pt x="27" y="38"/>
                    </a:lnTo>
                    <a:lnTo>
                      <a:pt x="37" y="37"/>
                    </a:lnTo>
                    <a:lnTo>
                      <a:pt x="42" y="31"/>
                    </a:lnTo>
                    <a:lnTo>
                      <a:pt x="44" y="21"/>
                    </a:lnTo>
                    <a:lnTo>
                      <a:pt x="36" y="2"/>
                    </a:lnTo>
                    <a:lnTo>
                      <a:pt x="32" y="2"/>
                    </a:lnTo>
                    <a:lnTo>
                      <a:pt x="25" y="1"/>
                    </a:lnTo>
                    <a:lnTo>
                      <a:pt x="25" y="2"/>
                    </a:lnTo>
                    <a:close/>
                  </a:path>
                </a:pathLst>
              </a:custGeom>
              <a:grpFill/>
              <a:ln w="12700">
                <a:solidFill>
                  <a:srgbClr val="000000"/>
                </a:solidFill>
                <a:prstDash val="solid"/>
                <a:round/>
                <a:headEnd/>
                <a:tailEnd/>
              </a:ln>
            </p:spPr>
            <p:txBody>
              <a:bodyPr/>
              <a:lstStyle/>
              <a:p>
                <a:endParaRPr lang="en-US"/>
              </a:p>
            </p:txBody>
          </p:sp>
          <p:sp>
            <p:nvSpPr>
              <p:cNvPr id="8290" name="Freeform 148"/>
              <p:cNvSpPr>
                <a:spLocks noChangeAspect="1"/>
              </p:cNvSpPr>
              <p:nvPr/>
            </p:nvSpPr>
            <p:spPr bwMode="auto">
              <a:xfrm rot="-275205">
                <a:off x="2042" y="15091"/>
                <a:ext cx="115" cy="86"/>
              </a:xfrm>
              <a:custGeom>
                <a:avLst/>
                <a:gdLst>
                  <a:gd name="T0" fmla="*/ 83 w 97"/>
                  <a:gd name="T1" fmla="*/ 83 h 74"/>
                  <a:gd name="T2" fmla="*/ 76 w 97"/>
                  <a:gd name="T3" fmla="*/ 76 h 74"/>
                  <a:gd name="T4" fmla="*/ 64 w 97"/>
                  <a:gd name="T5" fmla="*/ 74 h 74"/>
                  <a:gd name="T6" fmla="*/ 47 w 97"/>
                  <a:gd name="T7" fmla="*/ 70 h 74"/>
                  <a:gd name="T8" fmla="*/ 41 w 97"/>
                  <a:gd name="T9" fmla="*/ 65 h 74"/>
                  <a:gd name="T10" fmla="*/ 44 w 97"/>
                  <a:gd name="T11" fmla="*/ 62 h 74"/>
                  <a:gd name="T12" fmla="*/ 50 w 97"/>
                  <a:gd name="T13" fmla="*/ 60 h 74"/>
                  <a:gd name="T14" fmla="*/ 51 w 97"/>
                  <a:gd name="T15" fmla="*/ 45 h 74"/>
                  <a:gd name="T16" fmla="*/ 39 w 97"/>
                  <a:gd name="T17" fmla="*/ 31 h 74"/>
                  <a:gd name="T18" fmla="*/ 23 w 97"/>
                  <a:gd name="T19" fmla="*/ 22 h 74"/>
                  <a:gd name="T20" fmla="*/ 4 w 97"/>
                  <a:gd name="T21" fmla="*/ 16 h 74"/>
                  <a:gd name="T22" fmla="*/ 0 w 97"/>
                  <a:gd name="T23" fmla="*/ 5 h 74"/>
                  <a:gd name="T24" fmla="*/ 1 w 97"/>
                  <a:gd name="T25" fmla="*/ 2 h 74"/>
                  <a:gd name="T26" fmla="*/ 2 w 97"/>
                  <a:gd name="T27" fmla="*/ 2 h 74"/>
                  <a:gd name="T28" fmla="*/ 6 w 97"/>
                  <a:gd name="T29" fmla="*/ 2 h 74"/>
                  <a:gd name="T30" fmla="*/ 6 w 97"/>
                  <a:gd name="T31" fmla="*/ 0 h 74"/>
                  <a:gd name="T32" fmla="*/ 57 w 97"/>
                  <a:gd name="T33" fmla="*/ 29 h 74"/>
                  <a:gd name="T34" fmla="*/ 71 w 97"/>
                  <a:gd name="T35" fmla="*/ 33 h 74"/>
                  <a:gd name="T36" fmla="*/ 84 w 97"/>
                  <a:gd name="T37" fmla="*/ 31 h 74"/>
                  <a:gd name="T38" fmla="*/ 98 w 97"/>
                  <a:gd name="T39" fmla="*/ 30 h 74"/>
                  <a:gd name="T40" fmla="*/ 109 w 97"/>
                  <a:gd name="T41" fmla="*/ 37 h 74"/>
                  <a:gd name="T42" fmla="*/ 115 w 97"/>
                  <a:gd name="T43" fmla="*/ 43 h 74"/>
                  <a:gd name="T44" fmla="*/ 113 w 97"/>
                  <a:gd name="T45" fmla="*/ 57 h 74"/>
                  <a:gd name="T46" fmla="*/ 108 w 97"/>
                  <a:gd name="T47" fmla="*/ 77 h 74"/>
                  <a:gd name="T48" fmla="*/ 101 w 97"/>
                  <a:gd name="T49" fmla="*/ 86 h 74"/>
                  <a:gd name="T50" fmla="*/ 90 w 97"/>
                  <a:gd name="T51" fmla="*/ 85 h 74"/>
                  <a:gd name="T52" fmla="*/ 83 w 97"/>
                  <a:gd name="T53" fmla="*/ 83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74"/>
                  <a:gd name="T83" fmla="*/ 97 w 97"/>
                  <a:gd name="T84" fmla="*/ 74 h 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74">
                    <a:moveTo>
                      <a:pt x="70" y="71"/>
                    </a:moveTo>
                    <a:lnTo>
                      <a:pt x="64" y="65"/>
                    </a:lnTo>
                    <a:lnTo>
                      <a:pt x="54" y="64"/>
                    </a:lnTo>
                    <a:lnTo>
                      <a:pt x="40" y="60"/>
                    </a:lnTo>
                    <a:lnTo>
                      <a:pt x="35" y="56"/>
                    </a:lnTo>
                    <a:lnTo>
                      <a:pt x="37" y="53"/>
                    </a:lnTo>
                    <a:lnTo>
                      <a:pt x="42" y="52"/>
                    </a:lnTo>
                    <a:lnTo>
                      <a:pt x="43" y="39"/>
                    </a:lnTo>
                    <a:lnTo>
                      <a:pt x="33" y="27"/>
                    </a:lnTo>
                    <a:lnTo>
                      <a:pt x="19" y="19"/>
                    </a:lnTo>
                    <a:lnTo>
                      <a:pt x="3" y="14"/>
                    </a:lnTo>
                    <a:lnTo>
                      <a:pt x="0" y="4"/>
                    </a:lnTo>
                    <a:lnTo>
                      <a:pt x="1" y="2"/>
                    </a:lnTo>
                    <a:lnTo>
                      <a:pt x="2" y="2"/>
                    </a:lnTo>
                    <a:lnTo>
                      <a:pt x="5" y="2"/>
                    </a:lnTo>
                    <a:lnTo>
                      <a:pt x="5" y="0"/>
                    </a:lnTo>
                    <a:lnTo>
                      <a:pt x="48" y="25"/>
                    </a:lnTo>
                    <a:lnTo>
                      <a:pt x="60" y="28"/>
                    </a:lnTo>
                    <a:lnTo>
                      <a:pt x="71" y="27"/>
                    </a:lnTo>
                    <a:lnTo>
                      <a:pt x="83" y="26"/>
                    </a:lnTo>
                    <a:lnTo>
                      <a:pt x="92" y="32"/>
                    </a:lnTo>
                    <a:lnTo>
                      <a:pt x="97" y="37"/>
                    </a:lnTo>
                    <a:lnTo>
                      <a:pt x="95" y="49"/>
                    </a:lnTo>
                    <a:lnTo>
                      <a:pt x="91" y="66"/>
                    </a:lnTo>
                    <a:lnTo>
                      <a:pt x="85" y="74"/>
                    </a:lnTo>
                    <a:lnTo>
                      <a:pt x="76" y="73"/>
                    </a:lnTo>
                    <a:lnTo>
                      <a:pt x="70" y="71"/>
                    </a:lnTo>
                    <a:close/>
                  </a:path>
                </a:pathLst>
              </a:custGeom>
              <a:grpFill/>
              <a:ln w="12700">
                <a:solidFill>
                  <a:srgbClr val="000000"/>
                </a:solidFill>
                <a:prstDash val="solid"/>
                <a:round/>
                <a:headEnd/>
                <a:tailEnd/>
              </a:ln>
            </p:spPr>
            <p:txBody>
              <a:bodyPr/>
              <a:lstStyle/>
              <a:p>
                <a:endParaRPr lang="en-US"/>
              </a:p>
            </p:txBody>
          </p:sp>
          <p:sp>
            <p:nvSpPr>
              <p:cNvPr id="8291" name="Freeform 149"/>
              <p:cNvSpPr>
                <a:spLocks noChangeAspect="1"/>
              </p:cNvSpPr>
              <p:nvPr/>
            </p:nvSpPr>
            <p:spPr bwMode="auto">
              <a:xfrm rot="-275205">
                <a:off x="4313" y="12775"/>
                <a:ext cx="2927" cy="2952"/>
              </a:xfrm>
              <a:custGeom>
                <a:avLst/>
                <a:gdLst>
                  <a:gd name="T0" fmla="*/ 594 w 2448"/>
                  <a:gd name="T1" fmla="*/ 2827 h 2547"/>
                  <a:gd name="T2" fmla="*/ 454 w 2448"/>
                  <a:gd name="T3" fmla="*/ 2865 h 2547"/>
                  <a:gd name="T4" fmla="*/ 297 w 2448"/>
                  <a:gd name="T5" fmla="*/ 2920 h 2547"/>
                  <a:gd name="T6" fmla="*/ 198 w 2448"/>
                  <a:gd name="T7" fmla="*/ 2911 h 2547"/>
                  <a:gd name="T8" fmla="*/ 161 w 2448"/>
                  <a:gd name="T9" fmla="*/ 2855 h 2547"/>
                  <a:gd name="T10" fmla="*/ 289 w 2448"/>
                  <a:gd name="T11" fmla="*/ 2829 h 2547"/>
                  <a:gd name="T12" fmla="*/ 514 w 2448"/>
                  <a:gd name="T13" fmla="*/ 2782 h 2547"/>
                  <a:gd name="T14" fmla="*/ 805 w 2448"/>
                  <a:gd name="T15" fmla="*/ 2610 h 2547"/>
                  <a:gd name="T16" fmla="*/ 1032 w 2448"/>
                  <a:gd name="T17" fmla="*/ 2359 h 2547"/>
                  <a:gd name="T18" fmla="*/ 850 w 2448"/>
                  <a:gd name="T19" fmla="*/ 2268 h 2547"/>
                  <a:gd name="T20" fmla="*/ 692 w 2448"/>
                  <a:gd name="T21" fmla="*/ 2220 h 2547"/>
                  <a:gd name="T22" fmla="*/ 576 w 2448"/>
                  <a:gd name="T23" fmla="*/ 2192 h 2547"/>
                  <a:gd name="T24" fmla="*/ 585 w 2448"/>
                  <a:gd name="T25" fmla="*/ 1948 h 2547"/>
                  <a:gd name="T26" fmla="*/ 391 w 2448"/>
                  <a:gd name="T27" fmla="*/ 1932 h 2547"/>
                  <a:gd name="T28" fmla="*/ 414 w 2448"/>
                  <a:gd name="T29" fmla="*/ 1814 h 2547"/>
                  <a:gd name="T30" fmla="*/ 518 w 2448"/>
                  <a:gd name="T31" fmla="*/ 1767 h 2547"/>
                  <a:gd name="T32" fmla="*/ 350 w 2448"/>
                  <a:gd name="T33" fmla="*/ 1691 h 2547"/>
                  <a:gd name="T34" fmla="*/ 344 w 2448"/>
                  <a:gd name="T35" fmla="*/ 1558 h 2547"/>
                  <a:gd name="T36" fmla="*/ 562 w 2448"/>
                  <a:gd name="T37" fmla="*/ 1382 h 2547"/>
                  <a:gd name="T38" fmla="*/ 740 w 2448"/>
                  <a:gd name="T39" fmla="*/ 1366 h 2547"/>
                  <a:gd name="T40" fmla="*/ 915 w 2448"/>
                  <a:gd name="T41" fmla="*/ 1190 h 2547"/>
                  <a:gd name="T42" fmla="*/ 732 w 2448"/>
                  <a:gd name="T43" fmla="*/ 1144 h 2547"/>
                  <a:gd name="T44" fmla="*/ 521 w 2448"/>
                  <a:gd name="T45" fmla="*/ 949 h 2547"/>
                  <a:gd name="T46" fmla="*/ 453 w 2448"/>
                  <a:gd name="T47" fmla="*/ 814 h 2547"/>
                  <a:gd name="T48" fmla="*/ 656 w 2448"/>
                  <a:gd name="T49" fmla="*/ 806 h 2547"/>
                  <a:gd name="T50" fmla="*/ 802 w 2448"/>
                  <a:gd name="T51" fmla="*/ 795 h 2547"/>
                  <a:gd name="T52" fmla="*/ 911 w 2448"/>
                  <a:gd name="T53" fmla="*/ 905 h 2547"/>
                  <a:gd name="T54" fmla="*/ 978 w 2448"/>
                  <a:gd name="T55" fmla="*/ 844 h 2547"/>
                  <a:gd name="T56" fmla="*/ 952 w 2448"/>
                  <a:gd name="T57" fmla="*/ 796 h 2547"/>
                  <a:gd name="T58" fmla="*/ 979 w 2448"/>
                  <a:gd name="T59" fmla="*/ 770 h 2547"/>
                  <a:gd name="T60" fmla="*/ 824 w 2448"/>
                  <a:gd name="T61" fmla="*/ 519 h 2547"/>
                  <a:gd name="T62" fmla="*/ 777 w 2448"/>
                  <a:gd name="T63" fmla="*/ 321 h 2547"/>
                  <a:gd name="T64" fmla="*/ 1090 w 2448"/>
                  <a:gd name="T65" fmla="*/ 161 h 2547"/>
                  <a:gd name="T66" fmla="*/ 1321 w 2448"/>
                  <a:gd name="T67" fmla="*/ 112 h 2547"/>
                  <a:gd name="T68" fmla="*/ 1473 w 2448"/>
                  <a:gd name="T69" fmla="*/ 64 h 2547"/>
                  <a:gd name="T70" fmla="*/ 1574 w 2448"/>
                  <a:gd name="T71" fmla="*/ 110 h 2547"/>
                  <a:gd name="T72" fmla="*/ 1737 w 2448"/>
                  <a:gd name="T73" fmla="*/ 108 h 2547"/>
                  <a:gd name="T74" fmla="*/ 1930 w 2448"/>
                  <a:gd name="T75" fmla="*/ 236 h 2547"/>
                  <a:gd name="T76" fmla="*/ 2357 w 2448"/>
                  <a:gd name="T77" fmla="*/ 309 h 2547"/>
                  <a:gd name="T78" fmla="*/ 2813 w 2448"/>
                  <a:gd name="T79" fmla="*/ 2210 h 2547"/>
                  <a:gd name="T80" fmla="*/ 2725 w 2448"/>
                  <a:gd name="T81" fmla="*/ 2316 h 2547"/>
                  <a:gd name="T82" fmla="*/ 2809 w 2448"/>
                  <a:gd name="T83" fmla="*/ 2262 h 2547"/>
                  <a:gd name="T84" fmla="*/ 2634 w 2448"/>
                  <a:gd name="T85" fmla="*/ 2283 h 2547"/>
                  <a:gd name="T86" fmla="*/ 2431 w 2448"/>
                  <a:gd name="T87" fmla="*/ 2235 h 2547"/>
                  <a:gd name="T88" fmla="*/ 2278 w 2448"/>
                  <a:gd name="T89" fmla="*/ 2266 h 2547"/>
                  <a:gd name="T90" fmla="*/ 2189 w 2448"/>
                  <a:gd name="T91" fmla="*/ 2164 h 2547"/>
                  <a:gd name="T92" fmla="*/ 2023 w 2448"/>
                  <a:gd name="T93" fmla="*/ 2065 h 2547"/>
                  <a:gd name="T94" fmla="*/ 1900 w 2448"/>
                  <a:gd name="T95" fmla="*/ 2075 h 2547"/>
                  <a:gd name="T96" fmla="*/ 1962 w 2448"/>
                  <a:gd name="T97" fmla="*/ 2138 h 2547"/>
                  <a:gd name="T98" fmla="*/ 1827 w 2448"/>
                  <a:gd name="T99" fmla="*/ 2200 h 2547"/>
                  <a:gd name="T100" fmla="*/ 1693 w 2448"/>
                  <a:gd name="T101" fmla="*/ 2309 h 2547"/>
                  <a:gd name="T102" fmla="*/ 1536 w 2448"/>
                  <a:gd name="T103" fmla="*/ 2313 h 2547"/>
                  <a:gd name="T104" fmla="*/ 1631 w 2448"/>
                  <a:gd name="T105" fmla="*/ 2083 h 2547"/>
                  <a:gd name="T106" fmla="*/ 1762 w 2448"/>
                  <a:gd name="T107" fmla="*/ 1954 h 2547"/>
                  <a:gd name="T108" fmla="*/ 1530 w 2448"/>
                  <a:gd name="T109" fmla="*/ 2092 h 2547"/>
                  <a:gd name="T110" fmla="*/ 1437 w 2448"/>
                  <a:gd name="T111" fmla="*/ 2223 h 2547"/>
                  <a:gd name="T112" fmla="*/ 1356 w 2448"/>
                  <a:gd name="T113" fmla="*/ 2274 h 2547"/>
                  <a:gd name="T114" fmla="*/ 1322 w 2448"/>
                  <a:gd name="T115" fmla="*/ 2455 h 2547"/>
                  <a:gd name="T116" fmla="*/ 1154 w 2448"/>
                  <a:gd name="T117" fmla="*/ 2579 h 2547"/>
                  <a:gd name="T118" fmla="*/ 1041 w 2448"/>
                  <a:gd name="T119" fmla="*/ 2637 h 2547"/>
                  <a:gd name="T120" fmla="*/ 913 w 2448"/>
                  <a:gd name="T121" fmla="*/ 2688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48"/>
                  <a:gd name="T184" fmla="*/ 0 h 2547"/>
                  <a:gd name="T185" fmla="*/ 2448 w 2448"/>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48" h="2547">
                    <a:moveTo>
                      <a:pt x="654" y="2376"/>
                    </a:moveTo>
                    <a:lnTo>
                      <a:pt x="656" y="2389"/>
                    </a:lnTo>
                    <a:lnTo>
                      <a:pt x="658" y="2399"/>
                    </a:lnTo>
                    <a:lnTo>
                      <a:pt x="623" y="2419"/>
                    </a:lnTo>
                    <a:lnTo>
                      <a:pt x="595" y="2430"/>
                    </a:lnTo>
                    <a:lnTo>
                      <a:pt x="579" y="2434"/>
                    </a:lnTo>
                    <a:lnTo>
                      <a:pt x="557" y="2440"/>
                    </a:lnTo>
                    <a:lnTo>
                      <a:pt x="542" y="2445"/>
                    </a:lnTo>
                    <a:lnTo>
                      <a:pt x="534" y="2452"/>
                    </a:lnTo>
                    <a:lnTo>
                      <a:pt x="534" y="2468"/>
                    </a:lnTo>
                    <a:lnTo>
                      <a:pt x="532" y="2486"/>
                    </a:lnTo>
                    <a:lnTo>
                      <a:pt x="521" y="2484"/>
                    </a:lnTo>
                    <a:lnTo>
                      <a:pt x="515" y="2477"/>
                    </a:lnTo>
                    <a:lnTo>
                      <a:pt x="513" y="2466"/>
                    </a:lnTo>
                    <a:lnTo>
                      <a:pt x="516" y="2443"/>
                    </a:lnTo>
                    <a:lnTo>
                      <a:pt x="510" y="2437"/>
                    </a:lnTo>
                    <a:lnTo>
                      <a:pt x="501" y="2436"/>
                    </a:lnTo>
                    <a:lnTo>
                      <a:pt x="497" y="2439"/>
                    </a:lnTo>
                    <a:lnTo>
                      <a:pt x="494" y="2441"/>
                    </a:lnTo>
                    <a:lnTo>
                      <a:pt x="486" y="2436"/>
                    </a:lnTo>
                    <a:lnTo>
                      <a:pt x="484" y="2445"/>
                    </a:lnTo>
                    <a:lnTo>
                      <a:pt x="477" y="2452"/>
                    </a:lnTo>
                    <a:lnTo>
                      <a:pt x="477" y="2448"/>
                    </a:lnTo>
                    <a:lnTo>
                      <a:pt x="473" y="2449"/>
                    </a:lnTo>
                    <a:lnTo>
                      <a:pt x="473" y="2453"/>
                    </a:lnTo>
                    <a:lnTo>
                      <a:pt x="463" y="2449"/>
                    </a:lnTo>
                    <a:lnTo>
                      <a:pt x="460" y="2456"/>
                    </a:lnTo>
                    <a:lnTo>
                      <a:pt x="456" y="2456"/>
                    </a:lnTo>
                    <a:lnTo>
                      <a:pt x="446" y="2457"/>
                    </a:lnTo>
                    <a:lnTo>
                      <a:pt x="436" y="2461"/>
                    </a:lnTo>
                    <a:lnTo>
                      <a:pt x="434" y="2456"/>
                    </a:lnTo>
                    <a:lnTo>
                      <a:pt x="431" y="2462"/>
                    </a:lnTo>
                    <a:lnTo>
                      <a:pt x="420" y="2460"/>
                    </a:lnTo>
                    <a:lnTo>
                      <a:pt x="412" y="2464"/>
                    </a:lnTo>
                    <a:lnTo>
                      <a:pt x="400" y="2475"/>
                    </a:lnTo>
                    <a:lnTo>
                      <a:pt x="380" y="2472"/>
                    </a:lnTo>
                    <a:lnTo>
                      <a:pt x="358" y="2489"/>
                    </a:lnTo>
                    <a:lnTo>
                      <a:pt x="344" y="2485"/>
                    </a:lnTo>
                    <a:lnTo>
                      <a:pt x="335" y="2481"/>
                    </a:lnTo>
                    <a:lnTo>
                      <a:pt x="348" y="2461"/>
                    </a:lnTo>
                    <a:lnTo>
                      <a:pt x="355" y="2452"/>
                    </a:lnTo>
                    <a:lnTo>
                      <a:pt x="361" y="2450"/>
                    </a:lnTo>
                    <a:lnTo>
                      <a:pt x="364" y="2448"/>
                    </a:lnTo>
                    <a:lnTo>
                      <a:pt x="362" y="2442"/>
                    </a:lnTo>
                    <a:lnTo>
                      <a:pt x="360" y="2432"/>
                    </a:lnTo>
                    <a:lnTo>
                      <a:pt x="289" y="2483"/>
                    </a:lnTo>
                    <a:lnTo>
                      <a:pt x="287" y="2497"/>
                    </a:lnTo>
                    <a:lnTo>
                      <a:pt x="275" y="2507"/>
                    </a:lnTo>
                    <a:lnTo>
                      <a:pt x="269" y="2514"/>
                    </a:lnTo>
                    <a:lnTo>
                      <a:pt x="265" y="2524"/>
                    </a:lnTo>
                    <a:lnTo>
                      <a:pt x="263" y="2527"/>
                    </a:lnTo>
                    <a:lnTo>
                      <a:pt x="259" y="2528"/>
                    </a:lnTo>
                    <a:lnTo>
                      <a:pt x="249" y="2525"/>
                    </a:lnTo>
                    <a:lnTo>
                      <a:pt x="248" y="2519"/>
                    </a:lnTo>
                    <a:lnTo>
                      <a:pt x="249" y="2514"/>
                    </a:lnTo>
                    <a:lnTo>
                      <a:pt x="257" y="2507"/>
                    </a:lnTo>
                    <a:lnTo>
                      <a:pt x="253" y="2502"/>
                    </a:lnTo>
                    <a:lnTo>
                      <a:pt x="244" y="2496"/>
                    </a:lnTo>
                    <a:lnTo>
                      <a:pt x="243" y="2493"/>
                    </a:lnTo>
                    <a:lnTo>
                      <a:pt x="243" y="2490"/>
                    </a:lnTo>
                    <a:lnTo>
                      <a:pt x="253" y="2479"/>
                    </a:lnTo>
                    <a:lnTo>
                      <a:pt x="255" y="2472"/>
                    </a:lnTo>
                    <a:lnTo>
                      <a:pt x="247" y="2467"/>
                    </a:lnTo>
                    <a:lnTo>
                      <a:pt x="240" y="2470"/>
                    </a:lnTo>
                    <a:lnTo>
                      <a:pt x="235" y="2479"/>
                    </a:lnTo>
                    <a:lnTo>
                      <a:pt x="230" y="2500"/>
                    </a:lnTo>
                    <a:lnTo>
                      <a:pt x="224" y="2510"/>
                    </a:lnTo>
                    <a:lnTo>
                      <a:pt x="214" y="2511"/>
                    </a:lnTo>
                    <a:lnTo>
                      <a:pt x="204" y="2506"/>
                    </a:lnTo>
                    <a:lnTo>
                      <a:pt x="196" y="2493"/>
                    </a:lnTo>
                    <a:lnTo>
                      <a:pt x="189" y="2492"/>
                    </a:lnTo>
                    <a:lnTo>
                      <a:pt x="166" y="2512"/>
                    </a:lnTo>
                    <a:lnTo>
                      <a:pt x="148" y="2523"/>
                    </a:lnTo>
                    <a:lnTo>
                      <a:pt x="121" y="2520"/>
                    </a:lnTo>
                    <a:lnTo>
                      <a:pt x="89" y="2517"/>
                    </a:lnTo>
                    <a:lnTo>
                      <a:pt x="79" y="2516"/>
                    </a:lnTo>
                    <a:lnTo>
                      <a:pt x="72" y="2519"/>
                    </a:lnTo>
                    <a:lnTo>
                      <a:pt x="58" y="2531"/>
                    </a:lnTo>
                    <a:lnTo>
                      <a:pt x="47" y="2543"/>
                    </a:lnTo>
                    <a:lnTo>
                      <a:pt x="43" y="2546"/>
                    </a:lnTo>
                    <a:lnTo>
                      <a:pt x="38" y="2547"/>
                    </a:lnTo>
                    <a:lnTo>
                      <a:pt x="25" y="2542"/>
                    </a:lnTo>
                    <a:lnTo>
                      <a:pt x="13" y="2534"/>
                    </a:lnTo>
                    <a:lnTo>
                      <a:pt x="2" y="2526"/>
                    </a:lnTo>
                    <a:lnTo>
                      <a:pt x="0" y="2519"/>
                    </a:lnTo>
                    <a:lnTo>
                      <a:pt x="10" y="2498"/>
                    </a:lnTo>
                    <a:lnTo>
                      <a:pt x="25" y="2482"/>
                    </a:lnTo>
                    <a:lnTo>
                      <a:pt x="65" y="2458"/>
                    </a:lnTo>
                    <a:lnTo>
                      <a:pt x="120" y="2459"/>
                    </a:lnTo>
                    <a:lnTo>
                      <a:pt x="135" y="2463"/>
                    </a:lnTo>
                    <a:lnTo>
                      <a:pt x="144" y="2473"/>
                    </a:lnTo>
                    <a:lnTo>
                      <a:pt x="155" y="2497"/>
                    </a:lnTo>
                    <a:lnTo>
                      <a:pt x="161" y="2498"/>
                    </a:lnTo>
                    <a:lnTo>
                      <a:pt x="163" y="2491"/>
                    </a:lnTo>
                    <a:lnTo>
                      <a:pt x="169" y="2487"/>
                    </a:lnTo>
                    <a:lnTo>
                      <a:pt x="175" y="2485"/>
                    </a:lnTo>
                    <a:lnTo>
                      <a:pt x="179" y="2479"/>
                    </a:lnTo>
                    <a:lnTo>
                      <a:pt x="179" y="2473"/>
                    </a:lnTo>
                    <a:lnTo>
                      <a:pt x="175" y="2470"/>
                    </a:lnTo>
                    <a:lnTo>
                      <a:pt x="177" y="2461"/>
                    </a:lnTo>
                    <a:lnTo>
                      <a:pt x="184" y="2458"/>
                    </a:lnTo>
                    <a:lnTo>
                      <a:pt x="195" y="2458"/>
                    </a:lnTo>
                    <a:lnTo>
                      <a:pt x="205" y="2460"/>
                    </a:lnTo>
                    <a:lnTo>
                      <a:pt x="209" y="2454"/>
                    </a:lnTo>
                    <a:lnTo>
                      <a:pt x="219" y="2449"/>
                    </a:lnTo>
                    <a:lnTo>
                      <a:pt x="230" y="2438"/>
                    </a:lnTo>
                    <a:lnTo>
                      <a:pt x="234" y="2438"/>
                    </a:lnTo>
                    <a:lnTo>
                      <a:pt x="242" y="2441"/>
                    </a:lnTo>
                    <a:lnTo>
                      <a:pt x="255" y="2444"/>
                    </a:lnTo>
                    <a:lnTo>
                      <a:pt x="266" y="2429"/>
                    </a:lnTo>
                    <a:lnTo>
                      <a:pt x="286" y="2409"/>
                    </a:lnTo>
                    <a:lnTo>
                      <a:pt x="308" y="2392"/>
                    </a:lnTo>
                    <a:lnTo>
                      <a:pt x="322" y="2387"/>
                    </a:lnTo>
                    <a:lnTo>
                      <a:pt x="335" y="2385"/>
                    </a:lnTo>
                    <a:lnTo>
                      <a:pt x="355" y="2378"/>
                    </a:lnTo>
                    <a:lnTo>
                      <a:pt x="374" y="2372"/>
                    </a:lnTo>
                    <a:lnTo>
                      <a:pt x="389" y="2370"/>
                    </a:lnTo>
                    <a:lnTo>
                      <a:pt x="405" y="2371"/>
                    </a:lnTo>
                    <a:lnTo>
                      <a:pt x="427" y="2377"/>
                    </a:lnTo>
                    <a:lnTo>
                      <a:pt x="426" y="2383"/>
                    </a:lnTo>
                    <a:lnTo>
                      <a:pt x="414" y="2407"/>
                    </a:lnTo>
                    <a:lnTo>
                      <a:pt x="419" y="2415"/>
                    </a:lnTo>
                    <a:lnTo>
                      <a:pt x="425" y="2418"/>
                    </a:lnTo>
                    <a:lnTo>
                      <a:pt x="431" y="2418"/>
                    </a:lnTo>
                    <a:lnTo>
                      <a:pt x="429" y="2407"/>
                    </a:lnTo>
                    <a:lnTo>
                      <a:pt x="430" y="2400"/>
                    </a:lnTo>
                    <a:lnTo>
                      <a:pt x="438" y="2405"/>
                    </a:lnTo>
                    <a:lnTo>
                      <a:pt x="446" y="2415"/>
                    </a:lnTo>
                    <a:lnTo>
                      <a:pt x="454" y="2424"/>
                    </a:lnTo>
                    <a:lnTo>
                      <a:pt x="459" y="2429"/>
                    </a:lnTo>
                    <a:lnTo>
                      <a:pt x="471" y="2417"/>
                    </a:lnTo>
                    <a:lnTo>
                      <a:pt x="465" y="2414"/>
                    </a:lnTo>
                    <a:lnTo>
                      <a:pt x="459" y="2409"/>
                    </a:lnTo>
                    <a:lnTo>
                      <a:pt x="456" y="2404"/>
                    </a:lnTo>
                    <a:lnTo>
                      <a:pt x="458" y="2397"/>
                    </a:lnTo>
                    <a:lnTo>
                      <a:pt x="461" y="2384"/>
                    </a:lnTo>
                    <a:lnTo>
                      <a:pt x="472" y="2370"/>
                    </a:lnTo>
                    <a:lnTo>
                      <a:pt x="496" y="2343"/>
                    </a:lnTo>
                    <a:lnTo>
                      <a:pt x="510" y="2329"/>
                    </a:lnTo>
                    <a:lnTo>
                      <a:pt x="563" y="2309"/>
                    </a:lnTo>
                    <a:lnTo>
                      <a:pt x="617" y="2294"/>
                    </a:lnTo>
                    <a:lnTo>
                      <a:pt x="658" y="2302"/>
                    </a:lnTo>
                    <a:lnTo>
                      <a:pt x="660" y="2275"/>
                    </a:lnTo>
                    <a:lnTo>
                      <a:pt x="673" y="2252"/>
                    </a:lnTo>
                    <a:lnTo>
                      <a:pt x="695" y="2232"/>
                    </a:lnTo>
                    <a:lnTo>
                      <a:pt x="740" y="2206"/>
                    </a:lnTo>
                    <a:lnTo>
                      <a:pt x="778" y="2205"/>
                    </a:lnTo>
                    <a:lnTo>
                      <a:pt x="772" y="2195"/>
                    </a:lnTo>
                    <a:lnTo>
                      <a:pt x="763" y="2183"/>
                    </a:lnTo>
                    <a:lnTo>
                      <a:pt x="774" y="2177"/>
                    </a:lnTo>
                    <a:lnTo>
                      <a:pt x="786" y="2176"/>
                    </a:lnTo>
                    <a:lnTo>
                      <a:pt x="791" y="2173"/>
                    </a:lnTo>
                    <a:lnTo>
                      <a:pt x="792" y="2164"/>
                    </a:lnTo>
                    <a:lnTo>
                      <a:pt x="792" y="2156"/>
                    </a:lnTo>
                    <a:lnTo>
                      <a:pt x="789" y="2149"/>
                    </a:lnTo>
                    <a:lnTo>
                      <a:pt x="808" y="2082"/>
                    </a:lnTo>
                    <a:lnTo>
                      <a:pt x="815" y="2074"/>
                    </a:lnTo>
                    <a:lnTo>
                      <a:pt x="828" y="2073"/>
                    </a:lnTo>
                    <a:lnTo>
                      <a:pt x="839" y="2068"/>
                    </a:lnTo>
                    <a:lnTo>
                      <a:pt x="849" y="2060"/>
                    </a:lnTo>
                    <a:lnTo>
                      <a:pt x="856" y="2048"/>
                    </a:lnTo>
                    <a:lnTo>
                      <a:pt x="863" y="2035"/>
                    </a:lnTo>
                    <a:lnTo>
                      <a:pt x="867" y="2021"/>
                    </a:lnTo>
                    <a:lnTo>
                      <a:pt x="875" y="1997"/>
                    </a:lnTo>
                    <a:lnTo>
                      <a:pt x="844" y="2011"/>
                    </a:lnTo>
                    <a:lnTo>
                      <a:pt x="818" y="2018"/>
                    </a:lnTo>
                    <a:lnTo>
                      <a:pt x="790" y="2020"/>
                    </a:lnTo>
                    <a:lnTo>
                      <a:pt x="756" y="2020"/>
                    </a:lnTo>
                    <a:lnTo>
                      <a:pt x="753" y="2009"/>
                    </a:lnTo>
                    <a:lnTo>
                      <a:pt x="742" y="2000"/>
                    </a:lnTo>
                    <a:lnTo>
                      <a:pt x="735" y="1993"/>
                    </a:lnTo>
                    <a:lnTo>
                      <a:pt x="733" y="1987"/>
                    </a:lnTo>
                    <a:lnTo>
                      <a:pt x="742" y="1970"/>
                    </a:lnTo>
                    <a:lnTo>
                      <a:pt x="751" y="1959"/>
                    </a:lnTo>
                    <a:lnTo>
                      <a:pt x="760" y="1958"/>
                    </a:lnTo>
                    <a:lnTo>
                      <a:pt x="775" y="1959"/>
                    </a:lnTo>
                    <a:lnTo>
                      <a:pt x="768" y="1952"/>
                    </a:lnTo>
                    <a:lnTo>
                      <a:pt x="760" y="1948"/>
                    </a:lnTo>
                    <a:lnTo>
                      <a:pt x="735" y="1948"/>
                    </a:lnTo>
                    <a:lnTo>
                      <a:pt x="711" y="1957"/>
                    </a:lnTo>
                    <a:lnTo>
                      <a:pt x="698" y="1969"/>
                    </a:lnTo>
                    <a:lnTo>
                      <a:pt x="694" y="1990"/>
                    </a:lnTo>
                    <a:lnTo>
                      <a:pt x="703" y="1993"/>
                    </a:lnTo>
                    <a:lnTo>
                      <a:pt x="703" y="2006"/>
                    </a:lnTo>
                    <a:lnTo>
                      <a:pt x="707" y="2013"/>
                    </a:lnTo>
                    <a:lnTo>
                      <a:pt x="701" y="2025"/>
                    </a:lnTo>
                    <a:lnTo>
                      <a:pt x="693" y="2030"/>
                    </a:lnTo>
                    <a:lnTo>
                      <a:pt x="680" y="2034"/>
                    </a:lnTo>
                    <a:lnTo>
                      <a:pt x="644" y="1990"/>
                    </a:lnTo>
                    <a:lnTo>
                      <a:pt x="638" y="1975"/>
                    </a:lnTo>
                    <a:lnTo>
                      <a:pt x="638" y="1962"/>
                    </a:lnTo>
                    <a:lnTo>
                      <a:pt x="640" y="1953"/>
                    </a:lnTo>
                    <a:lnTo>
                      <a:pt x="630" y="1951"/>
                    </a:lnTo>
                    <a:lnTo>
                      <a:pt x="619" y="1948"/>
                    </a:lnTo>
                    <a:lnTo>
                      <a:pt x="608" y="1944"/>
                    </a:lnTo>
                    <a:lnTo>
                      <a:pt x="598" y="1942"/>
                    </a:lnTo>
                    <a:lnTo>
                      <a:pt x="596" y="1913"/>
                    </a:lnTo>
                    <a:lnTo>
                      <a:pt x="579" y="1915"/>
                    </a:lnTo>
                    <a:lnTo>
                      <a:pt x="553" y="1927"/>
                    </a:lnTo>
                    <a:lnTo>
                      <a:pt x="523" y="1940"/>
                    </a:lnTo>
                    <a:lnTo>
                      <a:pt x="508" y="1947"/>
                    </a:lnTo>
                    <a:lnTo>
                      <a:pt x="494" y="1947"/>
                    </a:lnTo>
                    <a:lnTo>
                      <a:pt x="478" y="1950"/>
                    </a:lnTo>
                    <a:lnTo>
                      <a:pt x="442" y="1962"/>
                    </a:lnTo>
                    <a:lnTo>
                      <a:pt x="446" y="1941"/>
                    </a:lnTo>
                    <a:lnTo>
                      <a:pt x="446" y="1930"/>
                    </a:lnTo>
                    <a:lnTo>
                      <a:pt x="441" y="1927"/>
                    </a:lnTo>
                    <a:lnTo>
                      <a:pt x="434" y="1926"/>
                    </a:lnTo>
                    <a:lnTo>
                      <a:pt x="432" y="1930"/>
                    </a:lnTo>
                    <a:lnTo>
                      <a:pt x="425" y="1920"/>
                    </a:lnTo>
                    <a:lnTo>
                      <a:pt x="441" y="1921"/>
                    </a:lnTo>
                    <a:lnTo>
                      <a:pt x="462" y="1922"/>
                    </a:lnTo>
                    <a:lnTo>
                      <a:pt x="464" y="1908"/>
                    </a:lnTo>
                    <a:lnTo>
                      <a:pt x="465" y="1885"/>
                    </a:lnTo>
                    <a:lnTo>
                      <a:pt x="476" y="1890"/>
                    </a:lnTo>
                    <a:lnTo>
                      <a:pt x="482" y="1891"/>
                    </a:lnTo>
                    <a:lnTo>
                      <a:pt x="487" y="1888"/>
                    </a:lnTo>
                    <a:lnTo>
                      <a:pt x="492" y="1881"/>
                    </a:lnTo>
                    <a:lnTo>
                      <a:pt x="491" y="1873"/>
                    </a:lnTo>
                    <a:lnTo>
                      <a:pt x="489" y="1869"/>
                    </a:lnTo>
                    <a:lnTo>
                      <a:pt x="476" y="1868"/>
                    </a:lnTo>
                    <a:lnTo>
                      <a:pt x="468" y="1870"/>
                    </a:lnTo>
                    <a:lnTo>
                      <a:pt x="462" y="1875"/>
                    </a:lnTo>
                    <a:lnTo>
                      <a:pt x="462" y="1860"/>
                    </a:lnTo>
                    <a:lnTo>
                      <a:pt x="466" y="1845"/>
                    </a:lnTo>
                    <a:lnTo>
                      <a:pt x="470" y="1834"/>
                    </a:lnTo>
                    <a:lnTo>
                      <a:pt x="478" y="1831"/>
                    </a:lnTo>
                    <a:lnTo>
                      <a:pt x="482" y="1830"/>
                    </a:lnTo>
                    <a:lnTo>
                      <a:pt x="484" y="1826"/>
                    </a:lnTo>
                    <a:lnTo>
                      <a:pt x="496" y="1777"/>
                    </a:lnTo>
                    <a:lnTo>
                      <a:pt x="482" y="1754"/>
                    </a:lnTo>
                    <a:lnTo>
                      <a:pt x="483" y="1710"/>
                    </a:lnTo>
                    <a:lnTo>
                      <a:pt x="479" y="1709"/>
                    </a:lnTo>
                    <a:lnTo>
                      <a:pt x="489" y="1681"/>
                    </a:lnTo>
                    <a:lnTo>
                      <a:pt x="497" y="1654"/>
                    </a:lnTo>
                    <a:lnTo>
                      <a:pt x="503" y="1645"/>
                    </a:lnTo>
                    <a:lnTo>
                      <a:pt x="512" y="1639"/>
                    </a:lnTo>
                    <a:lnTo>
                      <a:pt x="519" y="1630"/>
                    </a:lnTo>
                    <a:lnTo>
                      <a:pt x="525" y="1621"/>
                    </a:lnTo>
                    <a:lnTo>
                      <a:pt x="526" y="1615"/>
                    </a:lnTo>
                    <a:lnTo>
                      <a:pt x="518" y="1615"/>
                    </a:lnTo>
                    <a:lnTo>
                      <a:pt x="509" y="1621"/>
                    </a:lnTo>
                    <a:lnTo>
                      <a:pt x="490" y="1646"/>
                    </a:lnTo>
                    <a:lnTo>
                      <a:pt x="465" y="1692"/>
                    </a:lnTo>
                    <a:lnTo>
                      <a:pt x="456" y="1700"/>
                    </a:lnTo>
                    <a:lnTo>
                      <a:pt x="433" y="1708"/>
                    </a:lnTo>
                    <a:lnTo>
                      <a:pt x="409" y="1713"/>
                    </a:lnTo>
                    <a:lnTo>
                      <a:pt x="391" y="1714"/>
                    </a:lnTo>
                    <a:lnTo>
                      <a:pt x="350" y="1699"/>
                    </a:lnTo>
                    <a:lnTo>
                      <a:pt x="326" y="1687"/>
                    </a:lnTo>
                    <a:lnTo>
                      <a:pt x="318" y="1679"/>
                    </a:lnTo>
                    <a:lnTo>
                      <a:pt x="327" y="1667"/>
                    </a:lnTo>
                    <a:lnTo>
                      <a:pt x="323" y="1651"/>
                    </a:lnTo>
                    <a:lnTo>
                      <a:pt x="308" y="1628"/>
                    </a:lnTo>
                    <a:lnTo>
                      <a:pt x="291" y="1602"/>
                    </a:lnTo>
                    <a:lnTo>
                      <a:pt x="279" y="1590"/>
                    </a:lnTo>
                    <a:lnTo>
                      <a:pt x="276" y="1586"/>
                    </a:lnTo>
                    <a:lnTo>
                      <a:pt x="262" y="1582"/>
                    </a:lnTo>
                    <a:lnTo>
                      <a:pt x="263" y="1577"/>
                    </a:lnTo>
                    <a:lnTo>
                      <a:pt x="277" y="1577"/>
                    </a:lnTo>
                    <a:lnTo>
                      <a:pt x="287" y="1573"/>
                    </a:lnTo>
                    <a:lnTo>
                      <a:pt x="303" y="1555"/>
                    </a:lnTo>
                    <a:lnTo>
                      <a:pt x="320" y="1524"/>
                    </a:lnTo>
                    <a:lnTo>
                      <a:pt x="363" y="1537"/>
                    </a:lnTo>
                    <a:lnTo>
                      <a:pt x="354" y="1550"/>
                    </a:lnTo>
                    <a:lnTo>
                      <a:pt x="347" y="1558"/>
                    </a:lnTo>
                    <a:lnTo>
                      <a:pt x="342" y="1561"/>
                    </a:lnTo>
                    <a:lnTo>
                      <a:pt x="336" y="1560"/>
                    </a:lnTo>
                    <a:lnTo>
                      <a:pt x="333" y="1568"/>
                    </a:lnTo>
                    <a:lnTo>
                      <a:pt x="346" y="1565"/>
                    </a:lnTo>
                    <a:lnTo>
                      <a:pt x="360" y="1568"/>
                    </a:lnTo>
                    <a:lnTo>
                      <a:pt x="381" y="1573"/>
                    </a:lnTo>
                    <a:lnTo>
                      <a:pt x="386" y="1580"/>
                    </a:lnTo>
                    <a:lnTo>
                      <a:pt x="398" y="1596"/>
                    </a:lnTo>
                    <a:lnTo>
                      <a:pt x="405" y="1598"/>
                    </a:lnTo>
                    <a:lnTo>
                      <a:pt x="412" y="1597"/>
                    </a:lnTo>
                    <a:lnTo>
                      <a:pt x="421" y="1588"/>
                    </a:lnTo>
                    <a:lnTo>
                      <a:pt x="426" y="1569"/>
                    </a:lnTo>
                    <a:lnTo>
                      <a:pt x="431" y="1565"/>
                    </a:lnTo>
                    <a:lnTo>
                      <a:pt x="439" y="1562"/>
                    </a:lnTo>
                    <a:lnTo>
                      <a:pt x="447" y="1558"/>
                    </a:lnTo>
                    <a:lnTo>
                      <a:pt x="451" y="1554"/>
                    </a:lnTo>
                    <a:lnTo>
                      <a:pt x="431" y="1550"/>
                    </a:lnTo>
                    <a:lnTo>
                      <a:pt x="414" y="1543"/>
                    </a:lnTo>
                    <a:lnTo>
                      <a:pt x="417" y="1540"/>
                    </a:lnTo>
                    <a:lnTo>
                      <a:pt x="423" y="1538"/>
                    </a:lnTo>
                    <a:lnTo>
                      <a:pt x="431" y="1533"/>
                    </a:lnTo>
                    <a:lnTo>
                      <a:pt x="433" y="1525"/>
                    </a:lnTo>
                    <a:lnTo>
                      <a:pt x="429" y="1516"/>
                    </a:lnTo>
                    <a:lnTo>
                      <a:pt x="420" y="1514"/>
                    </a:lnTo>
                    <a:lnTo>
                      <a:pt x="404" y="1525"/>
                    </a:lnTo>
                    <a:lnTo>
                      <a:pt x="391" y="1530"/>
                    </a:lnTo>
                    <a:lnTo>
                      <a:pt x="345" y="1517"/>
                    </a:lnTo>
                    <a:lnTo>
                      <a:pt x="343" y="1512"/>
                    </a:lnTo>
                    <a:lnTo>
                      <a:pt x="342" y="1508"/>
                    </a:lnTo>
                    <a:lnTo>
                      <a:pt x="321" y="1500"/>
                    </a:lnTo>
                    <a:lnTo>
                      <a:pt x="315" y="1492"/>
                    </a:lnTo>
                    <a:lnTo>
                      <a:pt x="318" y="1482"/>
                    </a:lnTo>
                    <a:lnTo>
                      <a:pt x="332" y="1482"/>
                    </a:lnTo>
                    <a:lnTo>
                      <a:pt x="333" y="1468"/>
                    </a:lnTo>
                    <a:lnTo>
                      <a:pt x="325" y="1472"/>
                    </a:lnTo>
                    <a:lnTo>
                      <a:pt x="317" y="1476"/>
                    </a:lnTo>
                    <a:lnTo>
                      <a:pt x="310" y="1467"/>
                    </a:lnTo>
                    <a:lnTo>
                      <a:pt x="304" y="1462"/>
                    </a:lnTo>
                    <a:lnTo>
                      <a:pt x="296" y="1472"/>
                    </a:lnTo>
                    <a:lnTo>
                      <a:pt x="293" y="1459"/>
                    </a:lnTo>
                    <a:lnTo>
                      <a:pt x="292" y="1446"/>
                    </a:lnTo>
                    <a:lnTo>
                      <a:pt x="292" y="1436"/>
                    </a:lnTo>
                    <a:lnTo>
                      <a:pt x="286" y="1430"/>
                    </a:lnTo>
                    <a:lnTo>
                      <a:pt x="277" y="1426"/>
                    </a:lnTo>
                    <a:lnTo>
                      <a:pt x="273" y="1419"/>
                    </a:lnTo>
                    <a:lnTo>
                      <a:pt x="272" y="1411"/>
                    </a:lnTo>
                    <a:lnTo>
                      <a:pt x="271" y="1403"/>
                    </a:lnTo>
                    <a:lnTo>
                      <a:pt x="279" y="1393"/>
                    </a:lnTo>
                    <a:lnTo>
                      <a:pt x="279" y="1386"/>
                    </a:lnTo>
                    <a:lnTo>
                      <a:pt x="268" y="1375"/>
                    </a:lnTo>
                    <a:lnTo>
                      <a:pt x="272" y="1364"/>
                    </a:lnTo>
                    <a:lnTo>
                      <a:pt x="276" y="1361"/>
                    </a:lnTo>
                    <a:lnTo>
                      <a:pt x="281" y="1364"/>
                    </a:lnTo>
                    <a:lnTo>
                      <a:pt x="290" y="1363"/>
                    </a:lnTo>
                    <a:lnTo>
                      <a:pt x="296" y="1360"/>
                    </a:lnTo>
                    <a:lnTo>
                      <a:pt x="290" y="1355"/>
                    </a:lnTo>
                    <a:lnTo>
                      <a:pt x="286" y="1348"/>
                    </a:lnTo>
                    <a:lnTo>
                      <a:pt x="288" y="1344"/>
                    </a:lnTo>
                    <a:lnTo>
                      <a:pt x="292" y="1343"/>
                    </a:lnTo>
                    <a:lnTo>
                      <a:pt x="300" y="1344"/>
                    </a:lnTo>
                    <a:lnTo>
                      <a:pt x="325" y="1314"/>
                    </a:lnTo>
                    <a:lnTo>
                      <a:pt x="341" y="1301"/>
                    </a:lnTo>
                    <a:lnTo>
                      <a:pt x="348" y="1297"/>
                    </a:lnTo>
                    <a:lnTo>
                      <a:pt x="353" y="1296"/>
                    </a:lnTo>
                    <a:lnTo>
                      <a:pt x="374" y="1285"/>
                    </a:lnTo>
                    <a:lnTo>
                      <a:pt x="405" y="1262"/>
                    </a:lnTo>
                    <a:lnTo>
                      <a:pt x="431" y="1264"/>
                    </a:lnTo>
                    <a:lnTo>
                      <a:pt x="426" y="1255"/>
                    </a:lnTo>
                    <a:lnTo>
                      <a:pt x="433" y="1256"/>
                    </a:lnTo>
                    <a:lnTo>
                      <a:pt x="434" y="1247"/>
                    </a:lnTo>
                    <a:lnTo>
                      <a:pt x="425" y="1242"/>
                    </a:lnTo>
                    <a:lnTo>
                      <a:pt x="427" y="1231"/>
                    </a:lnTo>
                    <a:lnTo>
                      <a:pt x="428" y="1220"/>
                    </a:lnTo>
                    <a:lnTo>
                      <a:pt x="431" y="1205"/>
                    </a:lnTo>
                    <a:lnTo>
                      <a:pt x="440" y="1184"/>
                    </a:lnTo>
                    <a:lnTo>
                      <a:pt x="470" y="1192"/>
                    </a:lnTo>
                    <a:lnTo>
                      <a:pt x="472" y="1190"/>
                    </a:lnTo>
                    <a:lnTo>
                      <a:pt x="468" y="1181"/>
                    </a:lnTo>
                    <a:lnTo>
                      <a:pt x="465" y="1174"/>
                    </a:lnTo>
                    <a:lnTo>
                      <a:pt x="468" y="1170"/>
                    </a:lnTo>
                    <a:lnTo>
                      <a:pt x="473" y="1167"/>
                    </a:lnTo>
                    <a:lnTo>
                      <a:pt x="491" y="1164"/>
                    </a:lnTo>
                    <a:lnTo>
                      <a:pt x="505" y="1166"/>
                    </a:lnTo>
                    <a:lnTo>
                      <a:pt x="511" y="1170"/>
                    </a:lnTo>
                    <a:lnTo>
                      <a:pt x="513" y="1178"/>
                    </a:lnTo>
                    <a:lnTo>
                      <a:pt x="516" y="1185"/>
                    </a:lnTo>
                    <a:lnTo>
                      <a:pt x="519" y="1191"/>
                    </a:lnTo>
                    <a:lnTo>
                      <a:pt x="529" y="1194"/>
                    </a:lnTo>
                    <a:lnTo>
                      <a:pt x="526" y="1202"/>
                    </a:lnTo>
                    <a:lnTo>
                      <a:pt x="516" y="1209"/>
                    </a:lnTo>
                    <a:lnTo>
                      <a:pt x="557" y="1204"/>
                    </a:lnTo>
                    <a:lnTo>
                      <a:pt x="598" y="1202"/>
                    </a:lnTo>
                    <a:lnTo>
                      <a:pt x="608" y="1195"/>
                    </a:lnTo>
                    <a:lnTo>
                      <a:pt x="619" y="1179"/>
                    </a:lnTo>
                    <a:lnTo>
                      <a:pt x="631" y="1164"/>
                    </a:lnTo>
                    <a:lnTo>
                      <a:pt x="637" y="1159"/>
                    </a:lnTo>
                    <a:lnTo>
                      <a:pt x="642" y="1158"/>
                    </a:lnTo>
                    <a:lnTo>
                      <a:pt x="701" y="1181"/>
                    </a:lnTo>
                    <a:lnTo>
                      <a:pt x="729" y="1183"/>
                    </a:lnTo>
                    <a:lnTo>
                      <a:pt x="741" y="1179"/>
                    </a:lnTo>
                    <a:lnTo>
                      <a:pt x="747" y="1169"/>
                    </a:lnTo>
                    <a:lnTo>
                      <a:pt x="759" y="1123"/>
                    </a:lnTo>
                    <a:lnTo>
                      <a:pt x="749" y="1115"/>
                    </a:lnTo>
                    <a:lnTo>
                      <a:pt x="748" y="1101"/>
                    </a:lnTo>
                    <a:lnTo>
                      <a:pt x="755" y="1072"/>
                    </a:lnTo>
                    <a:lnTo>
                      <a:pt x="747" y="1061"/>
                    </a:lnTo>
                    <a:lnTo>
                      <a:pt x="733" y="1050"/>
                    </a:lnTo>
                    <a:lnTo>
                      <a:pt x="729" y="1045"/>
                    </a:lnTo>
                    <a:lnTo>
                      <a:pt x="727" y="1039"/>
                    </a:lnTo>
                    <a:lnTo>
                      <a:pt x="726" y="1033"/>
                    </a:lnTo>
                    <a:lnTo>
                      <a:pt x="748" y="1035"/>
                    </a:lnTo>
                    <a:lnTo>
                      <a:pt x="765" y="1027"/>
                    </a:lnTo>
                    <a:lnTo>
                      <a:pt x="772" y="1026"/>
                    </a:lnTo>
                    <a:lnTo>
                      <a:pt x="779" y="1023"/>
                    </a:lnTo>
                    <a:lnTo>
                      <a:pt x="780" y="1011"/>
                    </a:lnTo>
                    <a:lnTo>
                      <a:pt x="779" y="1000"/>
                    </a:lnTo>
                    <a:lnTo>
                      <a:pt x="773" y="992"/>
                    </a:lnTo>
                    <a:lnTo>
                      <a:pt x="762" y="986"/>
                    </a:lnTo>
                    <a:lnTo>
                      <a:pt x="721" y="986"/>
                    </a:lnTo>
                    <a:lnTo>
                      <a:pt x="699" y="999"/>
                    </a:lnTo>
                    <a:lnTo>
                      <a:pt x="688" y="998"/>
                    </a:lnTo>
                    <a:lnTo>
                      <a:pt x="676" y="1000"/>
                    </a:lnTo>
                    <a:lnTo>
                      <a:pt x="658" y="1010"/>
                    </a:lnTo>
                    <a:lnTo>
                      <a:pt x="639" y="1022"/>
                    </a:lnTo>
                    <a:lnTo>
                      <a:pt x="623" y="1024"/>
                    </a:lnTo>
                    <a:lnTo>
                      <a:pt x="621" y="1000"/>
                    </a:lnTo>
                    <a:lnTo>
                      <a:pt x="621" y="985"/>
                    </a:lnTo>
                    <a:lnTo>
                      <a:pt x="616" y="977"/>
                    </a:lnTo>
                    <a:lnTo>
                      <a:pt x="614" y="980"/>
                    </a:lnTo>
                    <a:lnTo>
                      <a:pt x="612" y="987"/>
                    </a:lnTo>
                    <a:lnTo>
                      <a:pt x="608" y="1000"/>
                    </a:lnTo>
                    <a:lnTo>
                      <a:pt x="602" y="995"/>
                    </a:lnTo>
                    <a:lnTo>
                      <a:pt x="599" y="985"/>
                    </a:lnTo>
                    <a:lnTo>
                      <a:pt x="547" y="983"/>
                    </a:lnTo>
                    <a:lnTo>
                      <a:pt x="517" y="973"/>
                    </a:lnTo>
                    <a:lnTo>
                      <a:pt x="492" y="954"/>
                    </a:lnTo>
                    <a:lnTo>
                      <a:pt x="456" y="927"/>
                    </a:lnTo>
                    <a:lnTo>
                      <a:pt x="445" y="923"/>
                    </a:lnTo>
                    <a:lnTo>
                      <a:pt x="424" y="906"/>
                    </a:lnTo>
                    <a:lnTo>
                      <a:pt x="410" y="887"/>
                    </a:lnTo>
                    <a:lnTo>
                      <a:pt x="406" y="875"/>
                    </a:lnTo>
                    <a:lnTo>
                      <a:pt x="404" y="862"/>
                    </a:lnTo>
                    <a:lnTo>
                      <a:pt x="407" y="831"/>
                    </a:lnTo>
                    <a:lnTo>
                      <a:pt x="392" y="809"/>
                    </a:lnTo>
                    <a:lnTo>
                      <a:pt x="404" y="807"/>
                    </a:lnTo>
                    <a:lnTo>
                      <a:pt x="419" y="818"/>
                    </a:lnTo>
                    <a:lnTo>
                      <a:pt x="426" y="816"/>
                    </a:lnTo>
                    <a:lnTo>
                      <a:pt x="436" y="819"/>
                    </a:lnTo>
                    <a:lnTo>
                      <a:pt x="445" y="820"/>
                    </a:lnTo>
                    <a:lnTo>
                      <a:pt x="455" y="818"/>
                    </a:lnTo>
                    <a:lnTo>
                      <a:pt x="461" y="814"/>
                    </a:lnTo>
                    <a:lnTo>
                      <a:pt x="462" y="809"/>
                    </a:lnTo>
                    <a:lnTo>
                      <a:pt x="456" y="800"/>
                    </a:lnTo>
                    <a:lnTo>
                      <a:pt x="440" y="792"/>
                    </a:lnTo>
                    <a:lnTo>
                      <a:pt x="442" y="788"/>
                    </a:lnTo>
                    <a:lnTo>
                      <a:pt x="417" y="780"/>
                    </a:lnTo>
                    <a:lnTo>
                      <a:pt x="388" y="766"/>
                    </a:lnTo>
                    <a:lnTo>
                      <a:pt x="378" y="756"/>
                    </a:lnTo>
                    <a:lnTo>
                      <a:pt x="369" y="743"/>
                    </a:lnTo>
                    <a:lnTo>
                      <a:pt x="365" y="730"/>
                    </a:lnTo>
                    <a:lnTo>
                      <a:pt x="363" y="717"/>
                    </a:lnTo>
                    <a:lnTo>
                      <a:pt x="366" y="705"/>
                    </a:lnTo>
                    <a:lnTo>
                      <a:pt x="369" y="695"/>
                    </a:lnTo>
                    <a:lnTo>
                      <a:pt x="373" y="690"/>
                    </a:lnTo>
                    <a:lnTo>
                      <a:pt x="386" y="696"/>
                    </a:lnTo>
                    <a:lnTo>
                      <a:pt x="379" y="702"/>
                    </a:lnTo>
                    <a:lnTo>
                      <a:pt x="373" y="706"/>
                    </a:lnTo>
                    <a:lnTo>
                      <a:pt x="370" y="711"/>
                    </a:lnTo>
                    <a:lnTo>
                      <a:pt x="379" y="716"/>
                    </a:lnTo>
                    <a:lnTo>
                      <a:pt x="385" y="713"/>
                    </a:lnTo>
                    <a:lnTo>
                      <a:pt x="399" y="714"/>
                    </a:lnTo>
                    <a:lnTo>
                      <a:pt x="409" y="712"/>
                    </a:lnTo>
                    <a:lnTo>
                      <a:pt x="419" y="704"/>
                    </a:lnTo>
                    <a:lnTo>
                      <a:pt x="425" y="692"/>
                    </a:lnTo>
                    <a:lnTo>
                      <a:pt x="464" y="690"/>
                    </a:lnTo>
                    <a:lnTo>
                      <a:pt x="493" y="683"/>
                    </a:lnTo>
                    <a:lnTo>
                      <a:pt x="512" y="671"/>
                    </a:lnTo>
                    <a:lnTo>
                      <a:pt x="517" y="669"/>
                    </a:lnTo>
                    <a:lnTo>
                      <a:pt x="522" y="671"/>
                    </a:lnTo>
                    <a:lnTo>
                      <a:pt x="527" y="672"/>
                    </a:lnTo>
                    <a:lnTo>
                      <a:pt x="529" y="677"/>
                    </a:lnTo>
                    <a:lnTo>
                      <a:pt x="528" y="686"/>
                    </a:lnTo>
                    <a:lnTo>
                      <a:pt x="533" y="691"/>
                    </a:lnTo>
                    <a:lnTo>
                      <a:pt x="549" y="695"/>
                    </a:lnTo>
                    <a:lnTo>
                      <a:pt x="556" y="679"/>
                    </a:lnTo>
                    <a:lnTo>
                      <a:pt x="553" y="674"/>
                    </a:lnTo>
                    <a:lnTo>
                      <a:pt x="547" y="672"/>
                    </a:lnTo>
                    <a:lnTo>
                      <a:pt x="548" y="670"/>
                    </a:lnTo>
                    <a:lnTo>
                      <a:pt x="550" y="666"/>
                    </a:lnTo>
                    <a:lnTo>
                      <a:pt x="558" y="662"/>
                    </a:lnTo>
                    <a:lnTo>
                      <a:pt x="576" y="663"/>
                    </a:lnTo>
                    <a:lnTo>
                      <a:pt x="594" y="661"/>
                    </a:lnTo>
                    <a:lnTo>
                      <a:pt x="612" y="659"/>
                    </a:lnTo>
                    <a:lnTo>
                      <a:pt x="628" y="660"/>
                    </a:lnTo>
                    <a:lnTo>
                      <a:pt x="636" y="652"/>
                    </a:lnTo>
                    <a:lnTo>
                      <a:pt x="642" y="643"/>
                    </a:lnTo>
                    <a:lnTo>
                      <a:pt x="658" y="646"/>
                    </a:lnTo>
                    <a:lnTo>
                      <a:pt x="678" y="654"/>
                    </a:lnTo>
                    <a:lnTo>
                      <a:pt x="686" y="659"/>
                    </a:lnTo>
                    <a:lnTo>
                      <a:pt x="689" y="667"/>
                    </a:lnTo>
                    <a:lnTo>
                      <a:pt x="685" y="675"/>
                    </a:lnTo>
                    <a:lnTo>
                      <a:pt x="671" y="686"/>
                    </a:lnTo>
                    <a:lnTo>
                      <a:pt x="665" y="684"/>
                    </a:lnTo>
                    <a:lnTo>
                      <a:pt x="659" y="702"/>
                    </a:lnTo>
                    <a:lnTo>
                      <a:pt x="653" y="708"/>
                    </a:lnTo>
                    <a:lnTo>
                      <a:pt x="644" y="706"/>
                    </a:lnTo>
                    <a:lnTo>
                      <a:pt x="640" y="712"/>
                    </a:lnTo>
                    <a:lnTo>
                      <a:pt x="646" y="715"/>
                    </a:lnTo>
                    <a:lnTo>
                      <a:pt x="652" y="720"/>
                    </a:lnTo>
                    <a:lnTo>
                      <a:pt x="656" y="730"/>
                    </a:lnTo>
                    <a:lnTo>
                      <a:pt x="681" y="743"/>
                    </a:lnTo>
                    <a:lnTo>
                      <a:pt x="689" y="752"/>
                    </a:lnTo>
                    <a:lnTo>
                      <a:pt x="694" y="761"/>
                    </a:lnTo>
                    <a:lnTo>
                      <a:pt x="710" y="751"/>
                    </a:lnTo>
                    <a:lnTo>
                      <a:pt x="722" y="746"/>
                    </a:lnTo>
                    <a:lnTo>
                      <a:pt x="728" y="746"/>
                    </a:lnTo>
                    <a:lnTo>
                      <a:pt x="733" y="747"/>
                    </a:lnTo>
                    <a:lnTo>
                      <a:pt x="730" y="757"/>
                    </a:lnTo>
                    <a:lnTo>
                      <a:pt x="754" y="784"/>
                    </a:lnTo>
                    <a:lnTo>
                      <a:pt x="762" y="781"/>
                    </a:lnTo>
                    <a:lnTo>
                      <a:pt x="769" y="781"/>
                    </a:lnTo>
                    <a:lnTo>
                      <a:pt x="777" y="797"/>
                    </a:lnTo>
                    <a:lnTo>
                      <a:pt x="779" y="791"/>
                    </a:lnTo>
                    <a:lnTo>
                      <a:pt x="783" y="789"/>
                    </a:lnTo>
                    <a:lnTo>
                      <a:pt x="790" y="788"/>
                    </a:lnTo>
                    <a:lnTo>
                      <a:pt x="800" y="765"/>
                    </a:lnTo>
                    <a:lnTo>
                      <a:pt x="813" y="749"/>
                    </a:lnTo>
                    <a:lnTo>
                      <a:pt x="815" y="747"/>
                    </a:lnTo>
                    <a:lnTo>
                      <a:pt x="817" y="749"/>
                    </a:lnTo>
                    <a:lnTo>
                      <a:pt x="821" y="757"/>
                    </a:lnTo>
                    <a:lnTo>
                      <a:pt x="827" y="780"/>
                    </a:lnTo>
                    <a:lnTo>
                      <a:pt x="833" y="775"/>
                    </a:lnTo>
                    <a:lnTo>
                      <a:pt x="837" y="773"/>
                    </a:lnTo>
                    <a:lnTo>
                      <a:pt x="838" y="758"/>
                    </a:lnTo>
                    <a:lnTo>
                      <a:pt x="836" y="745"/>
                    </a:lnTo>
                    <a:lnTo>
                      <a:pt x="833" y="734"/>
                    </a:lnTo>
                    <a:lnTo>
                      <a:pt x="826" y="729"/>
                    </a:lnTo>
                    <a:lnTo>
                      <a:pt x="818" y="728"/>
                    </a:lnTo>
                    <a:lnTo>
                      <a:pt x="810" y="728"/>
                    </a:lnTo>
                    <a:lnTo>
                      <a:pt x="804" y="732"/>
                    </a:lnTo>
                    <a:lnTo>
                      <a:pt x="800" y="740"/>
                    </a:lnTo>
                    <a:lnTo>
                      <a:pt x="799" y="752"/>
                    </a:lnTo>
                    <a:lnTo>
                      <a:pt x="792" y="751"/>
                    </a:lnTo>
                    <a:lnTo>
                      <a:pt x="787" y="746"/>
                    </a:lnTo>
                    <a:lnTo>
                      <a:pt x="786" y="698"/>
                    </a:lnTo>
                    <a:lnTo>
                      <a:pt x="780" y="668"/>
                    </a:lnTo>
                    <a:lnTo>
                      <a:pt x="777" y="657"/>
                    </a:lnTo>
                    <a:lnTo>
                      <a:pt x="771" y="650"/>
                    </a:lnTo>
                    <a:lnTo>
                      <a:pt x="772" y="636"/>
                    </a:lnTo>
                    <a:lnTo>
                      <a:pt x="774" y="627"/>
                    </a:lnTo>
                    <a:lnTo>
                      <a:pt x="779" y="626"/>
                    </a:lnTo>
                    <a:lnTo>
                      <a:pt x="792" y="630"/>
                    </a:lnTo>
                    <a:lnTo>
                      <a:pt x="799" y="640"/>
                    </a:lnTo>
                    <a:lnTo>
                      <a:pt x="800" y="652"/>
                    </a:lnTo>
                    <a:lnTo>
                      <a:pt x="800" y="664"/>
                    </a:lnTo>
                    <a:lnTo>
                      <a:pt x="796" y="687"/>
                    </a:lnTo>
                    <a:lnTo>
                      <a:pt x="801" y="696"/>
                    </a:lnTo>
                    <a:lnTo>
                      <a:pt x="810" y="703"/>
                    </a:lnTo>
                    <a:lnTo>
                      <a:pt x="850" y="711"/>
                    </a:lnTo>
                    <a:lnTo>
                      <a:pt x="857" y="717"/>
                    </a:lnTo>
                    <a:lnTo>
                      <a:pt x="864" y="729"/>
                    </a:lnTo>
                    <a:lnTo>
                      <a:pt x="871" y="741"/>
                    </a:lnTo>
                    <a:lnTo>
                      <a:pt x="878" y="747"/>
                    </a:lnTo>
                    <a:lnTo>
                      <a:pt x="889" y="746"/>
                    </a:lnTo>
                    <a:lnTo>
                      <a:pt x="898" y="747"/>
                    </a:lnTo>
                    <a:lnTo>
                      <a:pt x="902" y="744"/>
                    </a:lnTo>
                    <a:lnTo>
                      <a:pt x="908" y="725"/>
                    </a:lnTo>
                    <a:lnTo>
                      <a:pt x="912" y="713"/>
                    </a:lnTo>
                    <a:lnTo>
                      <a:pt x="909" y="702"/>
                    </a:lnTo>
                    <a:lnTo>
                      <a:pt x="829" y="692"/>
                    </a:lnTo>
                    <a:lnTo>
                      <a:pt x="820" y="690"/>
                    </a:lnTo>
                    <a:lnTo>
                      <a:pt x="825" y="682"/>
                    </a:lnTo>
                    <a:lnTo>
                      <a:pt x="821" y="671"/>
                    </a:lnTo>
                    <a:lnTo>
                      <a:pt x="819" y="664"/>
                    </a:lnTo>
                    <a:lnTo>
                      <a:pt x="821" y="658"/>
                    </a:lnTo>
                    <a:lnTo>
                      <a:pt x="825" y="647"/>
                    </a:lnTo>
                    <a:lnTo>
                      <a:pt x="825" y="646"/>
                    </a:lnTo>
                    <a:lnTo>
                      <a:pt x="829" y="645"/>
                    </a:lnTo>
                    <a:lnTo>
                      <a:pt x="831" y="640"/>
                    </a:lnTo>
                    <a:lnTo>
                      <a:pt x="831" y="634"/>
                    </a:lnTo>
                    <a:lnTo>
                      <a:pt x="829" y="621"/>
                    </a:lnTo>
                    <a:lnTo>
                      <a:pt x="804" y="620"/>
                    </a:lnTo>
                    <a:lnTo>
                      <a:pt x="800" y="611"/>
                    </a:lnTo>
                    <a:lnTo>
                      <a:pt x="733" y="593"/>
                    </a:lnTo>
                    <a:lnTo>
                      <a:pt x="724" y="587"/>
                    </a:lnTo>
                    <a:lnTo>
                      <a:pt x="716" y="570"/>
                    </a:lnTo>
                    <a:lnTo>
                      <a:pt x="711" y="553"/>
                    </a:lnTo>
                    <a:lnTo>
                      <a:pt x="707" y="533"/>
                    </a:lnTo>
                    <a:lnTo>
                      <a:pt x="701" y="490"/>
                    </a:lnTo>
                    <a:lnTo>
                      <a:pt x="695" y="462"/>
                    </a:lnTo>
                    <a:lnTo>
                      <a:pt x="686" y="457"/>
                    </a:lnTo>
                    <a:lnTo>
                      <a:pt x="689" y="448"/>
                    </a:lnTo>
                    <a:lnTo>
                      <a:pt x="686" y="442"/>
                    </a:lnTo>
                    <a:lnTo>
                      <a:pt x="679" y="437"/>
                    </a:lnTo>
                    <a:lnTo>
                      <a:pt x="675" y="430"/>
                    </a:lnTo>
                    <a:lnTo>
                      <a:pt x="666" y="424"/>
                    </a:lnTo>
                    <a:lnTo>
                      <a:pt x="659" y="416"/>
                    </a:lnTo>
                    <a:lnTo>
                      <a:pt x="652" y="406"/>
                    </a:lnTo>
                    <a:lnTo>
                      <a:pt x="645" y="386"/>
                    </a:lnTo>
                    <a:lnTo>
                      <a:pt x="639" y="375"/>
                    </a:lnTo>
                    <a:lnTo>
                      <a:pt x="633" y="368"/>
                    </a:lnTo>
                    <a:lnTo>
                      <a:pt x="626" y="367"/>
                    </a:lnTo>
                    <a:lnTo>
                      <a:pt x="622" y="348"/>
                    </a:lnTo>
                    <a:lnTo>
                      <a:pt x="615" y="338"/>
                    </a:lnTo>
                    <a:lnTo>
                      <a:pt x="604" y="326"/>
                    </a:lnTo>
                    <a:lnTo>
                      <a:pt x="601" y="315"/>
                    </a:lnTo>
                    <a:lnTo>
                      <a:pt x="616" y="316"/>
                    </a:lnTo>
                    <a:lnTo>
                      <a:pt x="631" y="316"/>
                    </a:lnTo>
                    <a:lnTo>
                      <a:pt x="638" y="297"/>
                    </a:lnTo>
                    <a:lnTo>
                      <a:pt x="650" y="277"/>
                    </a:lnTo>
                    <a:lnTo>
                      <a:pt x="678" y="244"/>
                    </a:lnTo>
                    <a:lnTo>
                      <a:pt x="689" y="244"/>
                    </a:lnTo>
                    <a:lnTo>
                      <a:pt x="697" y="248"/>
                    </a:lnTo>
                    <a:lnTo>
                      <a:pt x="697" y="255"/>
                    </a:lnTo>
                    <a:lnTo>
                      <a:pt x="740" y="275"/>
                    </a:lnTo>
                    <a:lnTo>
                      <a:pt x="747" y="269"/>
                    </a:lnTo>
                    <a:lnTo>
                      <a:pt x="777" y="268"/>
                    </a:lnTo>
                    <a:lnTo>
                      <a:pt x="804" y="259"/>
                    </a:lnTo>
                    <a:lnTo>
                      <a:pt x="830" y="249"/>
                    </a:lnTo>
                    <a:lnTo>
                      <a:pt x="841" y="247"/>
                    </a:lnTo>
                    <a:lnTo>
                      <a:pt x="849" y="247"/>
                    </a:lnTo>
                    <a:lnTo>
                      <a:pt x="856" y="244"/>
                    </a:lnTo>
                    <a:lnTo>
                      <a:pt x="864" y="228"/>
                    </a:lnTo>
                    <a:lnTo>
                      <a:pt x="877" y="192"/>
                    </a:lnTo>
                    <a:lnTo>
                      <a:pt x="874" y="184"/>
                    </a:lnTo>
                    <a:lnTo>
                      <a:pt x="864" y="180"/>
                    </a:lnTo>
                    <a:lnTo>
                      <a:pt x="882" y="163"/>
                    </a:lnTo>
                    <a:lnTo>
                      <a:pt x="912" y="139"/>
                    </a:lnTo>
                    <a:lnTo>
                      <a:pt x="941" y="117"/>
                    </a:lnTo>
                    <a:lnTo>
                      <a:pt x="965" y="106"/>
                    </a:lnTo>
                    <a:lnTo>
                      <a:pt x="970" y="104"/>
                    </a:lnTo>
                    <a:lnTo>
                      <a:pt x="981" y="105"/>
                    </a:lnTo>
                    <a:lnTo>
                      <a:pt x="975" y="114"/>
                    </a:lnTo>
                    <a:lnTo>
                      <a:pt x="974" y="124"/>
                    </a:lnTo>
                    <a:lnTo>
                      <a:pt x="1026" y="100"/>
                    </a:lnTo>
                    <a:lnTo>
                      <a:pt x="1071" y="69"/>
                    </a:lnTo>
                    <a:lnTo>
                      <a:pt x="1081" y="74"/>
                    </a:lnTo>
                    <a:lnTo>
                      <a:pt x="1083" y="97"/>
                    </a:lnTo>
                    <a:lnTo>
                      <a:pt x="1085" y="108"/>
                    </a:lnTo>
                    <a:lnTo>
                      <a:pt x="1083" y="120"/>
                    </a:lnTo>
                    <a:lnTo>
                      <a:pt x="1089" y="121"/>
                    </a:lnTo>
                    <a:lnTo>
                      <a:pt x="1094" y="110"/>
                    </a:lnTo>
                    <a:lnTo>
                      <a:pt x="1097" y="98"/>
                    </a:lnTo>
                    <a:lnTo>
                      <a:pt x="1102" y="98"/>
                    </a:lnTo>
                    <a:lnTo>
                      <a:pt x="1104" y="97"/>
                    </a:lnTo>
                    <a:lnTo>
                      <a:pt x="1105" y="97"/>
                    </a:lnTo>
                    <a:lnTo>
                      <a:pt x="1107" y="89"/>
                    </a:lnTo>
                    <a:lnTo>
                      <a:pt x="1100" y="90"/>
                    </a:lnTo>
                    <a:lnTo>
                      <a:pt x="1095" y="90"/>
                    </a:lnTo>
                    <a:lnTo>
                      <a:pt x="1094" y="75"/>
                    </a:lnTo>
                    <a:lnTo>
                      <a:pt x="1094" y="64"/>
                    </a:lnTo>
                    <a:lnTo>
                      <a:pt x="1096" y="60"/>
                    </a:lnTo>
                    <a:lnTo>
                      <a:pt x="1103" y="55"/>
                    </a:lnTo>
                    <a:lnTo>
                      <a:pt x="1110" y="49"/>
                    </a:lnTo>
                    <a:lnTo>
                      <a:pt x="1119" y="51"/>
                    </a:lnTo>
                    <a:lnTo>
                      <a:pt x="1111" y="59"/>
                    </a:lnTo>
                    <a:lnTo>
                      <a:pt x="1117" y="60"/>
                    </a:lnTo>
                    <a:lnTo>
                      <a:pt x="1122" y="58"/>
                    </a:lnTo>
                    <a:lnTo>
                      <a:pt x="1124" y="54"/>
                    </a:lnTo>
                    <a:lnTo>
                      <a:pt x="1167" y="58"/>
                    </a:lnTo>
                    <a:lnTo>
                      <a:pt x="1190" y="58"/>
                    </a:lnTo>
                    <a:lnTo>
                      <a:pt x="1211" y="63"/>
                    </a:lnTo>
                    <a:lnTo>
                      <a:pt x="1220" y="61"/>
                    </a:lnTo>
                    <a:lnTo>
                      <a:pt x="1232" y="55"/>
                    </a:lnTo>
                    <a:lnTo>
                      <a:pt x="1256" y="38"/>
                    </a:lnTo>
                    <a:lnTo>
                      <a:pt x="1278" y="16"/>
                    </a:lnTo>
                    <a:lnTo>
                      <a:pt x="1289" y="0"/>
                    </a:lnTo>
                    <a:lnTo>
                      <a:pt x="1297" y="2"/>
                    </a:lnTo>
                    <a:lnTo>
                      <a:pt x="1299" y="18"/>
                    </a:lnTo>
                    <a:lnTo>
                      <a:pt x="1311" y="31"/>
                    </a:lnTo>
                    <a:lnTo>
                      <a:pt x="1325" y="39"/>
                    </a:lnTo>
                    <a:lnTo>
                      <a:pt x="1333" y="45"/>
                    </a:lnTo>
                    <a:lnTo>
                      <a:pt x="1332" y="59"/>
                    </a:lnTo>
                    <a:lnTo>
                      <a:pt x="1326" y="62"/>
                    </a:lnTo>
                    <a:lnTo>
                      <a:pt x="1317" y="62"/>
                    </a:lnTo>
                    <a:lnTo>
                      <a:pt x="1306" y="61"/>
                    </a:lnTo>
                    <a:lnTo>
                      <a:pt x="1303" y="67"/>
                    </a:lnTo>
                    <a:lnTo>
                      <a:pt x="1309" y="76"/>
                    </a:lnTo>
                    <a:lnTo>
                      <a:pt x="1314" y="87"/>
                    </a:lnTo>
                    <a:lnTo>
                      <a:pt x="1315" y="92"/>
                    </a:lnTo>
                    <a:lnTo>
                      <a:pt x="1314" y="98"/>
                    </a:lnTo>
                    <a:lnTo>
                      <a:pt x="1316" y="95"/>
                    </a:lnTo>
                    <a:lnTo>
                      <a:pt x="1321" y="95"/>
                    </a:lnTo>
                    <a:lnTo>
                      <a:pt x="1328" y="95"/>
                    </a:lnTo>
                    <a:lnTo>
                      <a:pt x="1328" y="93"/>
                    </a:lnTo>
                    <a:lnTo>
                      <a:pt x="1335" y="92"/>
                    </a:lnTo>
                    <a:lnTo>
                      <a:pt x="1337" y="98"/>
                    </a:lnTo>
                    <a:lnTo>
                      <a:pt x="1344" y="76"/>
                    </a:lnTo>
                    <a:lnTo>
                      <a:pt x="1352" y="57"/>
                    </a:lnTo>
                    <a:lnTo>
                      <a:pt x="1364" y="48"/>
                    </a:lnTo>
                    <a:lnTo>
                      <a:pt x="1373" y="48"/>
                    </a:lnTo>
                    <a:lnTo>
                      <a:pt x="1381" y="53"/>
                    </a:lnTo>
                    <a:lnTo>
                      <a:pt x="1375" y="75"/>
                    </a:lnTo>
                    <a:lnTo>
                      <a:pt x="1375" y="92"/>
                    </a:lnTo>
                    <a:lnTo>
                      <a:pt x="1384" y="104"/>
                    </a:lnTo>
                    <a:lnTo>
                      <a:pt x="1398" y="107"/>
                    </a:lnTo>
                    <a:lnTo>
                      <a:pt x="1413" y="103"/>
                    </a:lnTo>
                    <a:lnTo>
                      <a:pt x="1426" y="95"/>
                    </a:lnTo>
                    <a:lnTo>
                      <a:pt x="1439" y="81"/>
                    </a:lnTo>
                    <a:lnTo>
                      <a:pt x="1453" y="93"/>
                    </a:lnTo>
                    <a:lnTo>
                      <a:pt x="1470" y="99"/>
                    </a:lnTo>
                    <a:lnTo>
                      <a:pt x="1486" y="104"/>
                    </a:lnTo>
                    <a:lnTo>
                      <a:pt x="1492" y="105"/>
                    </a:lnTo>
                    <a:lnTo>
                      <a:pt x="1496" y="108"/>
                    </a:lnTo>
                    <a:lnTo>
                      <a:pt x="1499" y="149"/>
                    </a:lnTo>
                    <a:lnTo>
                      <a:pt x="1509" y="159"/>
                    </a:lnTo>
                    <a:lnTo>
                      <a:pt x="1515" y="167"/>
                    </a:lnTo>
                    <a:lnTo>
                      <a:pt x="1517" y="174"/>
                    </a:lnTo>
                    <a:lnTo>
                      <a:pt x="1521" y="181"/>
                    </a:lnTo>
                    <a:lnTo>
                      <a:pt x="1530" y="188"/>
                    </a:lnTo>
                    <a:lnTo>
                      <a:pt x="1547" y="198"/>
                    </a:lnTo>
                    <a:lnTo>
                      <a:pt x="1569" y="190"/>
                    </a:lnTo>
                    <a:lnTo>
                      <a:pt x="1588" y="185"/>
                    </a:lnTo>
                    <a:lnTo>
                      <a:pt x="1605" y="189"/>
                    </a:lnTo>
                    <a:lnTo>
                      <a:pt x="1603" y="196"/>
                    </a:lnTo>
                    <a:lnTo>
                      <a:pt x="1596" y="196"/>
                    </a:lnTo>
                    <a:lnTo>
                      <a:pt x="1593" y="209"/>
                    </a:lnTo>
                    <a:lnTo>
                      <a:pt x="1614" y="204"/>
                    </a:lnTo>
                    <a:lnTo>
                      <a:pt x="1625" y="200"/>
                    </a:lnTo>
                    <a:lnTo>
                      <a:pt x="1635" y="200"/>
                    </a:lnTo>
                    <a:lnTo>
                      <a:pt x="1635" y="197"/>
                    </a:lnTo>
                    <a:lnTo>
                      <a:pt x="1633" y="195"/>
                    </a:lnTo>
                    <a:lnTo>
                      <a:pt x="1656" y="196"/>
                    </a:lnTo>
                    <a:lnTo>
                      <a:pt x="1681" y="201"/>
                    </a:lnTo>
                    <a:lnTo>
                      <a:pt x="1690" y="211"/>
                    </a:lnTo>
                    <a:lnTo>
                      <a:pt x="1696" y="222"/>
                    </a:lnTo>
                    <a:lnTo>
                      <a:pt x="1748" y="235"/>
                    </a:lnTo>
                    <a:lnTo>
                      <a:pt x="1785" y="260"/>
                    </a:lnTo>
                    <a:lnTo>
                      <a:pt x="1783" y="253"/>
                    </a:lnTo>
                    <a:lnTo>
                      <a:pt x="1807" y="254"/>
                    </a:lnTo>
                    <a:lnTo>
                      <a:pt x="1833" y="263"/>
                    </a:lnTo>
                    <a:lnTo>
                      <a:pt x="1870" y="277"/>
                    </a:lnTo>
                    <a:lnTo>
                      <a:pt x="1892" y="278"/>
                    </a:lnTo>
                    <a:lnTo>
                      <a:pt x="1924" y="272"/>
                    </a:lnTo>
                    <a:lnTo>
                      <a:pt x="1953" y="270"/>
                    </a:lnTo>
                    <a:lnTo>
                      <a:pt x="1971" y="267"/>
                    </a:lnTo>
                    <a:lnTo>
                      <a:pt x="2056" y="299"/>
                    </a:lnTo>
                    <a:lnTo>
                      <a:pt x="2063" y="304"/>
                    </a:lnTo>
                    <a:lnTo>
                      <a:pt x="2069" y="315"/>
                    </a:lnTo>
                    <a:lnTo>
                      <a:pt x="2076" y="328"/>
                    </a:lnTo>
                    <a:lnTo>
                      <a:pt x="2084" y="334"/>
                    </a:lnTo>
                    <a:lnTo>
                      <a:pt x="2094" y="332"/>
                    </a:lnTo>
                    <a:lnTo>
                      <a:pt x="2108" y="347"/>
                    </a:lnTo>
                    <a:lnTo>
                      <a:pt x="2125" y="356"/>
                    </a:lnTo>
                    <a:lnTo>
                      <a:pt x="2149" y="361"/>
                    </a:lnTo>
                    <a:lnTo>
                      <a:pt x="2191" y="1865"/>
                    </a:lnTo>
                    <a:lnTo>
                      <a:pt x="2232" y="1884"/>
                    </a:lnTo>
                    <a:lnTo>
                      <a:pt x="2238" y="1864"/>
                    </a:lnTo>
                    <a:lnTo>
                      <a:pt x="2282" y="1884"/>
                    </a:lnTo>
                    <a:lnTo>
                      <a:pt x="2315" y="1860"/>
                    </a:lnTo>
                    <a:lnTo>
                      <a:pt x="2354" y="1861"/>
                    </a:lnTo>
                    <a:lnTo>
                      <a:pt x="2345" y="1892"/>
                    </a:lnTo>
                    <a:lnTo>
                      <a:pt x="2347" y="1902"/>
                    </a:lnTo>
                    <a:lnTo>
                      <a:pt x="2353" y="1907"/>
                    </a:lnTo>
                    <a:lnTo>
                      <a:pt x="2374" y="1914"/>
                    </a:lnTo>
                    <a:lnTo>
                      <a:pt x="2378" y="1918"/>
                    </a:lnTo>
                    <a:lnTo>
                      <a:pt x="2377" y="1926"/>
                    </a:lnTo>
                    <a:lnTo>
                      <a:pt x="2375" y="1937"/>
                    </a:lnTo>
                    <a:lnTo>
                      <a:pt x="2443" y="1995"/>
                    </a:lnTo>
                    <a:lnTo>
                      <a:pt x="2448" y="2002"/>
                    </a:lnTo>
                    <a:lnTo>
                      <a:pt x="2447" y="2006"/>
                    </a:lnTo>
                    <a:lnTo>
                      <a:pt x="2437" y="2010"/>
                    </a:lnTo>
                    <a:lnTo>
                      <a:pt x="2427" y="2017"/>
                    </a:lnTo>
                    <a:lnTo>
                      <a:pt x="2427" y="2024"/>
                    </a:lnTo>
                    <a:lnTo>
                      <a:pt x="2430" y="2032"/>
                    </a:lnTo>
                    <a:lnTo>
                      <a:pt x="2428" y="2039"/>
                    </a:lnTo>
                    <a:lnTo>
                      <a:pt x="2419" y="2038"/>
                    </a:lnTo>
                    <a:lnTo>
                      <a:pt x="2412" y="2038"/>
                    </a:lnTo>
                    <a:lnTo>
                      <a:pt x="2409" y="2042"/>
                    </a:lnTo>
                    <a:lnTo>
                      <a:pt x="2404" y="2044"/>
                    </a:lnTo>
                    <a:lnTo>
                      <a:pt x="2352" y="2023"/>
                    </a:lnTo>
                    <a:lnTo>
                      <a:pt x="2279" y="1998"/>
                    </a:lnTo>
                    <a:lnTo>
                      <a:pt x="2277" y="1990"/>
                    </a:lnTo>
                    <a:lnTo>
                      <a:pt x="2292" y="1986"/>
                    </a:lnTo>
                    <a:lnTo>
                      <a:pt x="2306" y="1978"/>
                    </a:lnTo>
                    <a:lnTo>
                      <a:pt x="2312" y="1973"/>
                    </a:lnTo>
                    <a:lnTo>
                      <a:pt x="2314" y="1968"/>
                    </a:lnTo>
                    <a:lnTo>
                      <a:pt x="2312" y="1966"/>
                    </a:lnTo>
                    <a:lnTo>
                      <a:pt x="2306" y="1964"/>
                    </a:lnTo>
                    <a:lnTo>
                      <a:pt x="2317" y="1949"/>
                    </a:lnTo>
                    <a:lnTo>
                      <a:pt x="2323" y="1945"/>
                    </a:lnTo>
                    <a:lnTo>
                      <a:pt x="2330" y="1944"/>
                    </a:lnTo>
                    <a:lnTo>
                      <a:pt x="2336" y="1955"/>
                    </a:lnTo>
                    <a:lnTo>
                      <a:pt x="2342" y="1969"/>
                    </a:lnTo>
                    <a:lnTo>
                      <a:pt x="2348" y="1983"/>
                    </a:lnTo>
                    <a:lnTo>
                      <a:pt x="2355" y="1988"/>
                    </a:lnTo>
                    <a:lnTo>
                      <a:pt x="2360" y="1991"/>
                    </a:lnTo>
                    <a:lnTo>
                      <a:pt x="2363" y="1977"/>
                    </a:lnTo>
                    <a:lnTo>
                      <a:pt x="2346" y="1970"/>
                    </a:lnTo>
                    <a:lnTo>
                      <a:pt x="2349" y="1952"/>
                    </a:lnTo>
                    <a:lnTo>
                      <a:pt x="2359" y="1955"/>
                    </a:lnTo>
                    <a:lnTo>
                      <a:pt x="2368" y="1961"/>
                    </a:lnTo>
                    <a:lnTo>
                      <a:pt x="2375" y="1952"/>
                    </a:lnTo>
                    <a:lnTo>
                      <a:pt x="2365" y="1948"/>
                    </a:lnTo>
                    <a:lnTo>
                      <a:pt x="2353" y="1943"/>
                    </a:lnTo>
                    <a:lnTo>
                      <a:pt x="2340" y="1938"/>
                    </a:lnTo>
                    <a:lnTo>
                      <a:pt x="2332" y="1925"/>
                    </a:lnTo>
                    <a:lnTo>
                      <a:pt x="2316" y="1926"/>
                    </a:lnTo>
                    <a:lnTo>
                      <a:pt x="2300" y="1932"/>
                    </a:lnTo>
                    <a:lnTo>
                      <a:pt x="2288" y="1942"/>
                    </a:lnTo>
                    <a:lnTo>
                      <a:pt x="2281" y="1957"/>
                    </a:lnTo>
                    <a:lnTo>
                      <a:pt x="2273" y="1959"/>
                    </a:lnTo>
                    <a:lnTo>
                      <a:pt x="2256" y="1962"/>
                    </a:lnTo>
                    <a:lnTo>
                      <a:pt x="2230" y="1968"/>
                    </a:lnTo>
                    <a:lnTo>
                      <a:pt x="2227" y="1975"/>
                    </a:lnTo>
                    <a:lnTo>
                      <a:pt x="2217" y="1974"/>
                    </a:lnTo>
                    <a:lnTo>
                      <a:pt x="2210" y="1971"/>
                    </a:lnTo>
                    <a:lnTo>
                      <a:pt x="2203" y="1970"/>
                    </a:lnTo>
                    <a:lnTo>
                      <a:pt x="2195" y="1973"/>
                    </a:lnTo>
                    <a:lnTo>
                      <a:pt x="2186" y="1975"/>
                    </a:lnTo>
                    <a:lnTo>
                      <a:pt x="2175" y="1974"/>
                    </a:lnTo>
                    <a:lnTo>
                      <a:pt x="2167" y="1970"/>
                    </a:lnTo>
                    <a:lnTo>
                      <a:pt x="2165" y="1962"/>
                    </a:lnTo>
                    <a:lnTo>
                      <a:pt x="2167" y="1946"/>
                    </a:lnTo>
                    <a:lnTo>
                      <a:pt x="2166" y="1935"/>
                    </a:lnTo>
                    <a:lnTo>
                      <a:pt x="2166" y="1911"/>
                    </a:lnTo>
                    <a:lnTo>
                      <a:pt x="2158" y="1904"/>
                    </a:lnTo>
                    <a:lnTo>
                      <a:pt x="2156" y="1915"/>
                    </a:lnTo>
                    <a:lnTo>
                      <a:pt x="2157" y="1929"/>
                    </a:lnTo>
                    <a:lnTo>
                      <a:pt x="2153" y="1934"/>
                    </a:lnTo>
                    <a:lnTo>
                      <a:pt x="2145" y="1935"/>
                    </a:lnTo>
                    <a:lnTo>
                      <a:pt x="2121" y="1934"/>
                    </a:lnTo>
                    <a:lnTo>
                      <a:pt x="2095" y="1930"/>
                    </a:lnTo>
                    <a:lnTo>
                      <a:pt x="2080" y="1927"/>
                    </a:lnTo>
                    <a:lnTo>
                      <a:pt x="2051" y="1929"/>
                    </a:lnTo>
                    <a:lnTo>
                      <a:pt x="2033" y="1928"/>
                    </a:lnTo>
                    <a:lnTo>
                      <a:pt x="2016" y="1926"/>
                    </a:lnTo>
                    <a:lnTo>
                      <a:pt x="2017" y="1921"/>
                    </a:lnTo>
                    <a:lnTo>
                      <a:pt x="2016" y="1919"/>
                    </a:lnTo>
                    <a:lnTo>
                      <a:pt x="2016" y="1917"/>
                    </a:lnTo>
                    <a:lnTo>
                      <a:pt x="2002" y="1916"/>
                    </a:lnTo>
                    <a:lnTo>
                      <a:pt x="1994" y="1913"/>
                    </a:lnTo>
                    <a:lnTo>
                      <a:pt x="1996" y="1907"/>
                    </a:lnTo>
                    <a:lnTo>
                      <a:pt x="1995" y="1898"/>
                    </a:lnTo>
                    <a:lnTo>
                      <a:pt x="1991" y="1895"/>
                    </a:lnTo>
                    <a:lnTo>
                      <a:pt x="1986" y="1895"/>
                    </a:lnTo>
                    <a:lnTo>
                      <a:pt x="1981" y="1901"/>
                    </a:lnTo>
                    <a:lnTo>
                      <a:pt x="1981" y="1909"/>
                    </a:lnTo>
                    <a:lnTo>
                      <a:pt x="1982" y="1916"/>
                    </a:lnTo>
                    <a:lnTo>
                      <a:pt x="1997" y="1928"/>
                    </a:lnTo>
                    <a:lnTo>
                      <a:pt x="1989" y="1933"/>
                    </a:lnTo>
                    <a:lnTo>
                      <a:pt x="1973" y="1932"/>
                    </a:lnTo>
                    <a:lnTo>
                      <a:pt x="1944" y="1930"/>
                    </a:lnTo>
                    <a:lnTo>
                      <a:pt x="1905" y="1955"/>
                    </a:lnTo>
                    <a:lnTo>
                      <a:pt x="1911" y="1947"/>
                    </a:lnTo>
                    <a:lnTo>
                      <a:pt x="1919" y="1940"/>
                    </a:lnTo>
                    <a:lnTo>
                      <a:pt x="1936" y="1929"/>
                    </a:lnTo>
                    <a:lnTo>
                      <a:pt x="1939" y="1917"/>
                    </a:lnTo>
                    <a:lnTo>
                      <a:pt x="1933" y="1914"/>
                    </a:lnTo>
                    <a:lnTo>
                      <a:pt x="1931" y="1916"/>
                    </a:lnTo>
                    <a:lnTo>
                      <a:pt x="1904" y="1903"/>
                    </a:lnTo>
                    <a:lnTo>
                      <a:pt x="1906" y="1898"/>
                    </a:lnTo>
                    <a:lnTo>
                      <a:pt x="1881" y="1891"/>
                    </a:lnTo>
                    <a:lnTo>
                      <a:pt x="1891" y="1842"/>
                    </a:lnTo>
                    <a:lnTo>
                      <a:pt x="1883" y="1846"/>
                    </a:lnTo>
                    <a:lnTo>
                      <a:pt x="1876" y="1854"/>
                    </a:lnTo>
                    <a:lnTo>
                      <a:pt x="1872" y="1863"/>
                    </a:lnTo>
                    <a:lnTo>
                      <a:pt x="1865" y="1867"/>
                    </a:lnTo>
                    <a:lnTo>
                      <a:pt x="1853" y="1873"/>
                    </a:lnTo>
                    <a:lnTo>
                      <a:pt x="1840" y="1880"/>
                    </a:lnTo>
                    <a:lnTo>
                      <a:pt x="1843" y="1873"/>
                    </a:lnTo>
                    <a:lnTo>
                      <a:pt x="1831" y="1867"/>
                    </a:lnTo>
                    <a:lnTo>
                      <a:pt x="1827" y="1863"/>
                    </a:lnTo>
                    <a:lnTo>
                      <a:pt x="1827" y="1856"/>
                    </a:lnTo>
                    <a:lnTo>
                      <a:pt x="1823" y="1852"/>
                    </a:lnTo>
                    <a:lnTo>
                      <a:pt x="1809" y="1842"/>
                    </a:lnTo>
                    <a:lnTo>
                      <a:pt x="1782" y="1828"/>
                    </a:lnTo>
                    <a:lnTo>
                      <a:pt x="1784" y="1818"/>
                    </a:lnTo>
                    <a:lnTo>
                      <a:pt x="1787" y="1810"/>
                    </a:lnTo>
                    <a:lnTo>
                      <a:pt x="1795" y="1809"/>
                    </a:lnTo>
                    <a:lnTo>
                      <a:pt x="1780" y="1804"/>
                    </a:lnTo>
                    <a:lnTo>
                      <a:pt x="1766" y="1799"/>
                    </a:lnTo>
                    <a:lnTo>
                      <a:pt x="1757" y="1791"/>
                    </a:lnTo>
                    <a:lnTo>
                      <a:pt x="1748" y="1781"/>
                    </a:lnTo>
                    <a:lnTo>
                      <a:pt x="1726" y="1772"/>
                    </a:lnTo>
                    <a:lnTo>
                      <a:pt x="1726" y="1768"/>
                    </a:lnTo>
                    <a:lnTo>
                      <a:pt x="1703" y="1768"/>
                    </a:lnTo>
                    <a:lnTo>
                      <a:pt x="1699" y="1778"/>
                    </a:lnTo>
                    <a:lnTo>
                      <a:pt x="1695" y="1783"/>
                    </a:lnTo>
                    <a:lnTo>
                      <a:pt x="1692" y="1782"/>
                    </a:lnTo>
                    <a:lnTo>
                      <a:pt x="1689" y="1778"/>
                    </a:lnTo>
                    <a:lnTo>
                      <a:pt x="1686" y="1757"/>
                    </a:lnTo>
                    <a:lnTo>
                      <a:pt x="1677" y="1766"/>
                    </a:lnTo>
                    <a:lnTo>
                      <a:pt x="1668" y="1772"/>
                    </a:lnTo>
                    <a:lnTo>
                      <a:pt x="1667" y="1773"/>
                    </a:lnTo>
                    <a:lnTo>
                      <a:pt x="1668" y="1779"/>
                    </a:lnTo>
                    <a:lnTo>
                      <a:pt x="1652" y="1775"/>
                    </a:lnTo>
                    <a:lnTo>
                      <a:pt x="1655" y="1763"/>
                    </a:lnTo>
                    <a:lnTo>
                      <a:pt x="1663" y="1750"/>
                    </a:lnTo>
                    <a:lnTo>
                      <a:pt x="1668" y="1735"/>
                    </a:lnTo>
                    <a:lnTo>
                      <a:pt x="1668" y="1722"/>
                    </a:lnTo>
                    <a:lnTo>
                      <a:pt x="1654" y="1731"/>
                    </a:lnTo>
                    <a:lnTo>
                      <a:pt x="1647" y="1739"/>
                    </a:lnTo>
                    <a:lnTo>
                      <a:pt x="1646" y="1747"/>
                    </a:lnTo>
                    <a:lnTo>
                      <a:pt x="1613" y="1761"/>
                    </a:lnTo>
                    <a:lnTo>
                      <a:pt x="1595" y="1772"/>
                    </a:lnTo>
                    <a:lnTo>
                      <a:pt x="1588" y="1781"/>
                    </a:lnTo>
                    <a:lnTo>
                      <a:pt x="1589" y="1790"/>
                    </a:lnTo>
                    <a:lnTo>
                      <a:pt x="1604" y="1797"/>
                    </a:lnTo>
                    <a:lnTo>
                      <a:pt x="1610" y="1800"/>
                    </a:lnTo>
                    <a:lnTo>
                      <a:pt x="1612" y="1804"/>
                    </a:lnTo>
                    <a:lnTo>
                      <a:pt x="1607" y="1807"/>
                    </a:lnTo>
                    <a:lnTo>
                      <a:pt x="1598" y="1806"/>
                    </a:lnTo>
                    <a:lnTo>
                      <a:pt x="1593" y="1809"/>
                    </a:lnTo>
                    <a:lnTo>
                      <a:pt x="1589" y="1814"/>
                    </a:lnTo>
                    <a:lnTo>
                      <a:pt x="1600" y="1814"/>
                    </a:lnTo>
                    <a:lnTo>
                      <a:pt x="1611" y="1813"/>
                    </a:lnTo>
                    <a:lnTo>
                      <a:pt x="1624" y="1813"/>
                    </a:lnTo>
                    <a:lnTo>
                      <a:pt x="1635" y="1816"/>
                    </a:lnTo>
                    <a:lnTo>
                      <a:pt x="1633" y="1822"/>
                    </a:lnTo>
                    <a:lnTo>
                      <a:pt x="1638" y="1823"/>
                    </a:lnTo>
                    <a:lnTo>
                      <a:pt x="1636" y="1831"/>
                    </a:lnTo>
                    <a:lnTo>
                      <a:pt x="1635" y="1836"/>
                    </a:lnTo>
                    <a:lnTo>
                      <a:pt x="1648" y="1833"/>
                    </a:lnTo>
                    <a:lnTo>
                      <a:pt x="1645" y="1841"/>
                    </a:lnTo>
                    <a:lnTo>
                      <a:pt x="1641" y="1845"/>
                    </a:lnTo>
                    <a:lnTo>
                      <a:pt x="1637" y="1847"/>
                    </a:lnTo>
                    <a:lnTo>
                      <a:pt x="1632" y="1856"/>
                    </a:lnTo>
                    <a:lnTo>
                      <a:pt x="1630" y="1864"/>
                    </a:lnTo>
                    <a:lnTo>
                      <a:pt x="1627" y="1867"/>
                    </a:lnTo>
                    <a:lnTo>
                      <a:pt x="1613" y="1875"/>
                    </a:lnTo>
                    <a:lnTo>
                      <a:pt x="1612" y="1897"/>
                    </a:lnTo>
                    <a:lnTo>
                      <a:pt x="1612" y="1907"/>
                    </a:lnTo>
                    <a:lnTo>
                      <a:pt x="1608" y="1916"/>
                    </a:lnTo>
                    <a:lnTo>
                      <a:pt x="1594" y="1925"/>
                    </a:lnTo>
                    <a:lnTo>
                      <a:pt x="1584" y="1928"/>
                    </a:lnTo>
                    <a:lnTo>
                      <a:pt x="1575" y="1929"/>
                    </a:lnTo>
                    <a:lnTo>
                      <a:pt x="1567" y="1936"/>
                    </a:lnTo>
                    <a:lnTo>
                      <a:pt x="1555" y="1941"/>
                    </a:lnTo>
                    <a:lnTo>
                      <a:pt x="1550" y="1937"/>
                    </a:lnTo>
                    <a:lnTo>
                      <a:pt x="1545" y="1932"/>
                    </a:lnTo>
                    <a:lnTo>
                      <a:pt x="1540" y="1917"/>
                    </a:lnTo>
                    <a:lnTo>
                      <a:pt x="1532" y="1904"/>
                    </a:lnTo>
                    <a:lnTo>
                      <a:pt x="1528" y="1898"/>
                    </a:lnTo>
                    <a:lnTo>
                      <a:pt x="1521" y="1897"/>
                    </a:lnTo>
                    <a:lnTo>
                      <a:pt x="1524" y="1908"/>
                    </a:lnTo>
                    <a:lnTo>
                      <a:pt x="1522" y="1920"/>
                    </a:lnTo>
                    <a:lnTo>
                      <a:pt x="1513" y="1937"/>
                    </a:lnTo>
                    <a:lnTo>
                      <a:pt x="1505" y="1937"/>
                    </a:lnTo>
                    <a:lnTo>
                      <a:pt x="1493" y="1932"/>
                    </a:lnTo>
                    <a:lnTo>
                      <a:pt x="1490" y="1935"/>
                    </a:lnTo>
                    <a:lnTo>
                      <a:pt x="1487" y="1938"/>
                    </a:lnTo>
                    <a:lnTo>
                      <a:pt x="1481" y="1939"/>
                    </a:lnTo>
                    <a:lnTo>
                      <a:pt x="1474" y="1964"/>
                    </a:lnTo>
                    <a:lnTo>
                      <a:pt x="1465" y="1963"/>
                    </a:lnTo>
                    <a:lnTo>
                      <a:pt x="1460" y="1982"/>
                    </a:lnTo>
                    <a:lnTo>
                      <a:pt x="1458" y="1991"/>
                    </a:lnTo>
                    <a:lnTo>
                      <a:pt x="1456" y="1994"/>
                    </a:lnTo>
                    <a:lnTo>
                      <a:pt x="1450" y="1994"/>
                    </a:lnTo>
                    <a:lnTo>
                      <a:pt x="1438" y="1986"/>
                    </a:lnTo>
                    <a:lnTo>
                      <a:pt x="1421" y="1979"/>
                    </a:lnTo>
                    <a:lnTo>
                      <a:pt x="1416" y="1992"/>
                    </a:lnTo>
                    <a:lnTo>
                      <a:pt x="1413" y="1997"/>
                    </a:lnTo>
                    <a:lnTo>
                      <a:pt x="1404" y="2001"/>
                    </a:lnTo>
                    <a:lnTo>
                      <a:pt x="1399" y="2014"/>
                    </a:lnTo>
                    <a:lnTo>
                      <a:pt x="1392" y="2013"/>
                    </a:lnTo>
                    <a:lnTo>
                      <a:pt x="1390" y="2017"/>
                    </a:lnTo>
                    <a:lnTo>
                      <a:pt x="1375" y="2018"/>
                    </a:lnTo>
                    <a:lnTo>
                      <a:pt x="1358" y="2020"/>
                    </a:lnTo>
                    <a:lnTo>
                      <a:pt x="1351" y="2024"/>
                    </a:lnTo>
                    <a:lnTo>
                      <a:pt x="1344" y="2028"/>
                    </a:lnTo>
                    <a:lnTo>
                      <a:pt x="1336" y="2022"/>
                    </a:lnTo>
                    <a:lnTo>
                      <a:pt x="1330" y="2017"/>
                    </a:lnTo>
                    <a:lnTo>
                      <a:pt x="1321" y="2016"/>
                    </a:lnTo>
                    <a:lnTo>
                      <a:pt x="1312" y="2019"/>
                    </a:lnTo>
                    <a:lnTo>
                      <a:pt x="1302" y="2026"/>
                    </a:lnTo>
                    <a:lnTo>
                      <a:pt x="1290" y="2020"/>
                    </a:lnTo>
                    <a:lnTo>
                      <a:pt x="1283" y="2016"/>
                    </a:lnTo>
                    <a:lnTo>
                      <a:pt x="1281" y="2014"/>
                    </a:lnTo>
                    <a:lnTo>
                      <a:pt x="1285" y="1996"/>
                    </a:lnTo>
                    <a:lnTo>
                      <a:pt x="1288" y="1989"/>
                    </a:lnTo>
                    <a:lnTo>
                      <a:pt x="1297" y="1983"/>
                    </a:lnTo>
                    <a:lnTo>
                      <a:pt x="1313" y="1975"/>
                    </a:lnTo>
                    <a:lnTo>
                      <a:pt x="1322" y="1978"/>
                    </a:lnTo>
                    <a:lnTo>
                      <a:pt x="1345" y="1968"/>
                    </a:lnTo>
                    <a:lnTo>
                      <a:pt x="1354" y="1960"/>
                    </a:lnTo>
                    <a:lnTo>
                      <a:pt x="1360" y="1954"/>
                    </a:lnTo>
                    <a:lnTo>
                      <a:pt x="1370" y="1945"/>
                    </a:lnTo>
                    <a:lnTo>
                      <a:pt x="1388" y="1939"/>
                    </a:lnTo>
                    <a:lnTo>
                      <a:pt x="1390" y="1932"/>
                    </a:lnTo>
                    <a:lnTo>
                      <a:pt x="1377" y="1930"/>
                    </a:lnTo>
                    <a:lnTo>
                      <a:pt x="1364" y="1934"/>
                    </a:lnTo>
                    <a:lnTo>
                      <a:pt x="1343" y="1940"/>
                    </a:lnTo>
                    <a:lnTo>
                      <a:pt x="1316" y="1935"/>
                    </a:lnTo>
                    <a:lnTo>
                      <a:pt x="1323" y="1907"/>
                    </a:lnTo>
                    <a:lnTo>
                      <a:pt x="1345" y="1851"/>
                    </a:lnTo>
                    <a:lnTo>
                      <a:pt x="1358" y="1822"/>
                    </a:lnTo>
                    <a:lnTo>
                      <a:pt x="1364" y="1797"/>
                    </a:lnTo>
                    <a:lnTo>
                      <a:pt x="1375" y="1776"/>
                    </a:lnTo>
                    <a:lnTo>
                      <a:pt x="1386" y="1764"/>
                    </a:lnTo>
                    <a:lnTo>
                      <a:pt x="1395" y="1762"/>
                    </a:lnTo>
                    <a:lnTo>
                      <a:pt x="1403" y="1762"/>
                    </a:lnTo>
                    <a:lnTo>
                      <a:pt x="1415" y="1758"/>
                    </a:lnTo>
                    <a:lnTo>
                      <a:pt x="1438" y="1747"/>
                    </a:lnTo>
                    <a:lnTo>
                      <a:pt x="1450" y="1743"/>
                    </a:lnTo>
                    <a:lnTo>
                      <a:pt x="1465" y="1743"/>
                    </a:lnTo>
                    <a:lnTo>
                      <a:pt x="1464" y="1731"/>
                    </a:lnTo>
                    <a:lnTo>
                      <a:pt x="1461" y="1722"/>
                    </a:lnTo>
                    <a:lnTo>
                      <a:pt x="1459" y="1721"/>
                    </a:lnTo>
                    <a:lnTo>
                      <a:pt x="1456" y="1723"/>
                    </a:lnTo>
                    <a:lnTo>
                      <a:pt x="1460" y="1712"/>
                    </a:lnTo>
                    <a:lnTo>
                      <a:pt x="1468" y="1704"/>
                    </a:lnTo>
                    <a:lnTo>
                      <a:pt x="1479" y="1697"/>
                    </a:lnTo>
                    <a:lnTo>
                      <a:pt x="1486" y="1689"/>
                    </a:lnTo>
                    <a:lnTo>
                      <a:pt x="1487" y="1683"/>
                    </a:lnTo>
                    <a:lnTo>
                      <a:pt x="1474" y="1686"/>
                    </a:lnTo>
                    <a:lnTo>
                      <a:pt x="1468" y="1692"/>
                    </a:lnTo>
                    <a:lnTo>
                      <a:pt x="1464" y="1696"/>
                    </a:lnTo>
                    <a:lnTo>
                      <a:pt x="1458" y="1697"/>
                    </a:lnTo>
                    <a:lnTo>
                      <a:pt x="1431" y="1690"/>
                    </a:lnTo>
                    <a:lnTo>
                      <a:pt x="1424" y="1694"/>
                    </a:lnTo>
                    <a:lnTo>
                      <a:pt x="1416" y="1704"/>
                    </a:lnTo>
                    <a:lnTo>
                      <a:pt x="1405" y="1721"/>
                    </a:lnTo>
                    <a:lnTo>
                      <a:pt x="1379" y="1733"/>
                    </a:lnTo>
                    <a:lnTo>
                      <a:pt x="1352" y="1743"/>
                    </a:lnTo>
                    <a:lnTo>
                      <a:pt x="1345" y="1761"/>
                    </a:lnTo>
                    <a:lnTo>
                      <a:pt x="1341" y="1772"/>
                    </a:lnTo>
                    <a:lnTo>
                      <a:pt x="1335" y="1775"/>
                    </a:lnTo>
                    <a:lnTo>
                      <a:pt x="1322" y="1775"/>
                    </a:lnTo>
                    <a:lnTo>
                      <a:pt x="1311" y="1782"/>
                    </a:lnTo>
                    <a:lnTo>
                      <a:pt x="1299" y="1783"/>
                    </a:lnTo>
                    <a:lnTo>
                      <a:pt x="1288" y="1790"/>
                    </a:lnTo>
                    <a:lnTo>
                      <a:pt x="1281" y="1799"/>
                    </a:lnTo>
                    <a:lnTo>
                      <a:pt x="1280" y="1805"/>
                    </a:lnTo>
                    <a:lnTo>
                      <a:pt x="1284" y="1808"/>
                    </a:lnTo>
                    <a:lnTo>
                      <a:pt x="1278" y="1818"/>
                    </a:lnTo>
                    <a:lnTo>
                      <a:pt x="1272" y="1827"/>
                    </a:lnTo>
                    <a:lnTo>
                      <a:pt x="1255" y="1846"/>
                    </a:lnTo>
                    <a:lnTo>
                      <a:pt x="1247" y="1839"/>
                    </a:lnTo>
                    <a:lnTo>
                      <a:pt x="1243" y="1832"/>
                    </a:lnTo>
                    <a:lnTo>
                      <a:pt x="1236" y="1830"/>
                    </a:lnTo>
                    <a:lnTo>
                      <a:pt x="1225" y="1832"/>
                    </a:lnTo>
                    <a:lnTo>
                      <a:pt x="1233" y="1835"/>
                    </a:lnTo>
                    <a:lnTo>
                      <a:pt x="1239" y="1845"/>
                    </a:lnTo>
                    <a:lnTo>
                      <a:pt x="1254" y="1862"/>
                    </a:lnTo>
                    <a:lnTo>
                      <a:pt x="1255" y="1869"/>
                    </a:lnTo>
                    <a:lnTo>
                      <a:pt x="1245" y="1879"/>
                    </a:lnTo>
                    <a:lnTo>
                      <a:pt x="1233" y="1889"/>
                    </a:lnTo>
                    <a:lnTo>
                      <a:pt x="1217" y="1901"/>
                    </a:lnTo>
                    <a:lnTo>
                      <a:pt x="1214" y="1911"/>
                    </a:lnTo>
                    <a:lnTo>
                      <a:pt x="1209" y="1916"/>
                    </a:lnTo>
                    <a:lnTo>
                      <a:pt x="1202" y="1918"/>
                    </a:lnTo>
                    <a:lnTo>
                      <a:pt x="1193" y="1918"/>
                    </a:lnTo>
                    <a:lnTo>
                      <a:pt x="1177" y="1931"/>
                    </a:lnTo>
                    <a:lnTo>
                      <a:pt x="1169" y="1938"/>
                    </a:lnTo>
                    <a:lnTo>
                      <a:pt x="1167" y="1940"/>
                    </a:lnTo>
                    <a:lnTo>
                      <a:pt x="1169" y="1933"/>
                    </a:lnTo>
                    <a:lnTo>
                      <a:pt x="1171" y="1926"/>
                    </a:lnTo>
                    <a:lnTo>
                      <a:pt x="1165" y="1929"/>
                    </a:lnTo>
                    <a:lnTo>
                      <a:pt x="1159" y="1934"/>
                    </a:lnTo>
                    <a:lnTo>
                      <a:pt x="1154" y="1942"/>
                    </a:lnTo>
                    <a:lnTo>
                      <a:pt x="1149" y="1937"/>
                    </a:lnTo>
                    <a:lnTo>
                      <a:pt x="1138" y="1934"/>
                    </a:lnTo>
                    <a:lnTo>
                      <a:pt x="1140" y="1941"/>
                    </a:lnTo>
                    <a:lnTo>
                      <a:pt x="1145" y="1946"/>
                    </a:lnTo>
                    <a:lnTo>
                      <a:pt x="1136" y="1951"/>
                    </a:lnTo>
                    <a:lnTo>
                      <a:pt x="1131" y="1959"/>
                    </a:lnTo>
                    <a:lnTo>
                      <a:pt x="1132" y="1960"/>
                    </a:lnTo>
                    <a:lnTo>
                      <a:pt x="1132" y="1961"/>
                    </a:lnTo>
                    <a:lnTo>
                      <a:pt x="1134" y="1962"/>
                    </a:lnTo>
                    <a:lnTo>
                      <a:pt x="1127" y="1966"/>
                    </a:lnTo>
                    <a:lnTo>
                      <a:pt x="1117" y="1964"/>
                    </a:lnTo>
                    <a:lnTo>
                      <a:pt x="1112" y="1988"/>
                    </a:lnTo>
                    <a:lnTo>
                      <a:pt x="1113" y="1998"/>
                    </a:lnTo>
                    <a:lnTo>
                      <a:pt x="1114" y="2003"/>
                    </a:lnTo>
                    <a:lnTo>
                      <a:pt x="1139" y="2013"/>
                    </a:lnTo>
                    <a:lnTo>
                      <a:pt x="1156" y="2023"/>
                    </a:lnTo>
                    <a:lnTo>
                      <a:pt x="1167" y="2031"/>
                    </a:lnTo>
                    <a:lnTo>
                      <a:pt x="1167" y="2042"/>
                    </a:lnTo>
                    <a:lnTo>
                      <a:pt x="1165" y="2058"/>
                    </a:lnTo>
                    <a:lnTo>
                      <a:pt x="1157" y="2094"/>
                    </a:lnTo>
                    <a:lnTo>
                      <a:pt x="1151" y="2098"/>
                    </a:lnTo>
                    <a:lnTo>
                      <a:pt x="1141" y="2101"/>
                    </a:lnTo>
                    <a:lnTo>
                      <a:pt x="1126" y="2105"/>
                    </a:lnTo>
                    <a:lnTo>
                      <a:pt x="1123" y="2110"/>
                    </a:lnTo>
                    <a:lnTo>
                      <a:pt x="1119" y="2112"/>
                    </a:lnTo>
                    <a:lnTo>
                      <a:pt x="1113" y="2110"/>
                    </a:lnTo>
                    <a:lnTo>
                      <a:pt x="1106" y="2118"/>
                    </a:lnTo>
                    <a:lnTo>
                      <a:pt x="1092" y="2128"/>
                    </a:lnTo>
                    <a:lnTo>
                      <a:pt x="1074" y="2143"/>
                    </a:lnTo>
                    <a:lnTo>
                      <a:pt x="1074" y="2154"/>
                    </a:lnTo>
                    <a:lnTo>
                      <a:pt x="1079" y="2157"/>
                    </a:lnTo>
                    <a:lnTo>
                      <a:pt x="1053" y="2170"/>
                    </a:lnTo>
                    <a:lnTo>
                      <a:pt x="1051" y="2179"/>
                    </a:lnTo>
                    <a:lnTo>
                      <a:pt x="1030" y="2170"/>
                    </a:lnTo>
                    <a:lnTo>
                      <a:pt x="1015" y="2184"/>
                    </a:lnTo>
                    <a:lnTo>
                      <a:pt x="1012" y="2192"/>
                    </a:lnTo>
                    <a:lnTo>
                      <a:pt x="1005" y="2191"/>
                    </a:lnTo>
                    <a:lnTo>
                      <a:pt x="1001" y="2194"/>
                    </a:lnTo>
                    <a:lnTo>
                      <a:pt x="998" y="2197"/>
                    </a:lnTo>
                    <a:lnTo>
                      <a:pt x="993" y="2198"/>
                    </a:lnTo>
                    <a:lnTo>
                      <a:pt x="983" y="2207"/>
                    </a:lnTo>
                    <a:lnTo>
                      <a:pt x="978" y="2215"/>
                    </a:lnTo>
                    <a:lnTo>
                      <a:pt x="972" y="2222"/>
                    </a:lnTo>
                    <a:lnTo>
                      <a:pt x="966" y="2218"/>
                    </a:lnTo>
                    <a:lnTo>
                      <a:pt x="965" y="2225"/>
                    </a:lnTo>
                    <a:lnTo>
                      <a:pt x="958" y="2224"/>
                    </a:lnTo>
                    <a:lnTo>
                      <a:pt x="946" y="2219"/>
                    </a:lnTo>
                    <a:lnTo>
                      <a:pt x="938" y="2236"/>
                    </a:lnTo>
                    <a:lnTo>
                      <a:pt x="931" y="2233"/>
                    </a:lnTo>
                    <a:lnTo>
                      <a:pt x="925" y="2237"/>
                    </a:lnTo>
                    <a:lnTo>
                      <a:pt x="916" y="2234"/>
                    </a:lnTo>
                    <a:lnTo>
                      <a:pt x="912" y="2245"/>
                    </a:lnTo>
                    <a:lnTo>
                      <a:pt x="908" y="2248"/>
                    </a:lnTo>
                    <a:lnTo>
                      <a:pt x="905" y="2243"/>
                    </a:lnTo>
                    <a:lnTo>
                      <a:pt x="904" y="2249"/>
                    </a:lnTo>
                    <a:lnTo>
                      <a:pt x="899" y="2252"/>
                    </a:lnTo>
                    <a:lnTo>
                      <a:pt x="890" y="2243"/>
                    </a:lnTo>
                    <a:lnTo>
                      <a:pt x="889" y="2250"/>
                    </a:lnTo>
                    <a:lnTo>
                      <a:pt x="885" y="2252"/>
                    </a:lnTo>
                    <a:lnTo>
                      <a:pt x="878" y="2254"/>
                    </a:lnTo>
                    <a:lnTo>
                      <a:pt x="876" y="2264"/>
                    </a:lnTo>
                    <a:lnTo>
                      <a:pt x="877" y="2275"/>
                    </a:lnTo>
                    <a:lnTo>
                      <a:pt x="871" y="2275"/>
                    </a:lnTo>
                    <a:lnTo>
                      <a:pt x="868" y="2280"/>
                    </a:lnTo>
                    <a:lnTo>
                      <a:pt x="864" y="2291"/>
                    </a:lnTo>
                    <a:lnTo>
                      <a:pt x="855" y="2290"/>
                    </a:lnTo>
                    <a:lnTo>
                      <a:pt x="853" y="2298"/>
                    </a:lnTo>
                    <a:lnTo>
                      <a:pt x="849" y="2303"/>
                    </a:lnTo>
                    <a:lnTo>
                      <a:pt x="842" y="2304"/>
                    </a:lnTo>
                    <a:lnTo>
                      <a:pt x="834" y="2303"/>
                    </a:lnTo>
                    <a:lnTo>
                      <a:pt x="833" y="2310"/>
                    </a:lnTo>
                    <a:lnTo>
                      <a:pt x="822" y="2313"/>
                    </a:lnTo>
                    <a:lnTo>
                      <a:pt x="812" y="2313"/>
                    </a:lnTo>
                    <a:lnTo>
                      <a:pt x="805" y="2315"/>
                    </a:lnTo>
                    <a:lnTo>
                      <a:pt x="797" y="2318"/>
                    </a:lnTo>
                    <a:lnTo>
                      <a:pt x="790" y="2317"/>
                    </a:lnTo>
                    <a:lnTo>
                      <a:pt x="785" y="2322"/>
                    </a:lnTo>
                    <a:lnTo>
                      <a:pt x="781" y="2328"/>
                    </a:lnTo>
                    <a:lnTo>
                      <a:pt x="772" y="2321"/>
                    </a:lnTo>
                    <a:lnTo>
                      <a:pt x="768" y="2319"/>
                    </a:lnTo>
                    <a:lnTo>
                      <a:pt x="764" y="2319"/>
                    </a:lnTo>
                    <a:lnTo>
                      <a:pt x="762" y="2329"/>
                    </a:lnTo>
                    <a:lnTo>
                      <a:pt x="761" y="2335"/>
                    </a:lnTo>
                    <a:lnTo>
                      <a:pt x="759" y="2338"/>
                    </a:lnTo>
                    <a:lnTo>
                      <a:pt x="746" y="2336"/>
                    </a:lnTo>
                    <a:lnTo>
                      <a:pt x="745" y="2350"/>
                    </a:lnTo>
                    <a:lnTo>
                      <a:pt x="744" y="2359"/>
                    </a:lnTo>
                    <a:lnTo>
                      <a:pt x="740" y="2365"/>
                    </a:lnTo>
                    <a:lnTo>
                      <a:pt x="717" y="2350"/>
                    </a:lnTo>
                    <a:lnTo>
                      <a:pt x="688" y="2357"/>
                    </a:lnTo>
                    <a:lnTo>
                      <a:pt x="671" y="2366"/>
                    </a:lnTo>
                    <a:lnTo>
                      <a:pt x="654" y="2376"/>
                    </a:lnTo>
                    <a:close/>
                  </a:path>
                </a:pathLst>
              </a:custGeom>
              <a:grpFill/>
              <a:ln w="12700">
                <a:solidFill>
                  <a:srgbClr val="000000"/>
                </a:solidFill>
                <a:prstDash val="solid"/>
                <a:round/>
                <a:headEnd/>
                <a:tailEnd/>
              </a:ln>
            </p:spPr>
            <p:txBody>
              <a:bodyPr/>
              <a:lstStyle/>
              <a:p>
                <a:endParaRPr lang="en-US"/>
              </a:p>
            </p:txBody>
          </p:sp>
          <p:sp>
            <p:nvSpPr>
              <p:cNvPr id="8292" name="Freeform 150"/>
              <p:cNvSpPr>
                <a:spLocks noChangeAspect="1"/>
              </p:cNvSpPr>
              <p:nvPr/>
            </p:nvSpPr>
            <p:spPr bwMode="auto">
              <a:xfrm rot="-275205">
                <a:off x="6443" y="14850"/>
                <a:ext cx="59" cy="56"/>
              </a:xfrm>
              <a:custGeom>
                <a:avLst/>
                <a:gdLst>
                  <a:gd name="T0" fmla="*/ 49 w 49"/>
                  <a:gd name="T1" fmla="*/ 39 h 49"/>
                  <a:gd name="T2" fmla="*/ 41 w 49"/>
                  <a:gd name="T3" fmla="*/ 37 h 49"/>
                  <a:gd name="T4" fmla="*/ 31 w 49"/>
                  <a:gd name="T5" fmla="*/ 39 h 49"/>
                  <a:gd name="T6" fmla="*/ 7 w 49"/>
                  <a:gd name="T7" fmla="*/ 56 h 49"/>
                  <a:gd name="T8" fmla="*/ 7 w 49"/>
                  <a:gd name="T9" fmla="*/ 47 h 49"/>
                  <a:gd name="T10" fmla="*/ 6 w 49"/>
                  <a:gd name="T11" fmla="*/ 42 h 49"/>
                  <a:gd name="T12" fmla="*/ 5 w 49"/>
                  <a:gd name="T13" fmla="*/ 27 h 49"/>
                  <a:gd name="T14" fmla="*/ 0 w 49"/>
                  <a:gd name="T15" fmla="*/ 24 h 49"/>
                  <a:gd name="T16" fmla="*/ 4 w 49"/>
                  <a:gd name="T17" fmla="*/ 13 h 49"/>
                  <a:gd name="T18" fmla="*/ 10 w 49"/>
                  <a:gd name="T19" fmla="*/ 5 h 49"/>
                  <a:gd name="T20" fmla="*/ 23 w 49"/>
                  <a:gd name="T21" fmla="*/ 0 h 49"/>
                  <a:gd name="T22" fmla="*/ 34 w 49"/>
                  <a:gd name="T23" fmla="*/ 7 h 49"/>
                  <a:gd name="T24" fmla="*/ 42 w 49"/>
                  <a:gd name="T25" fmla="*/ 16 h 49"/>
                  <a:gd name="T26" fmla="*/ 53 w 49"/>
                  <a:gd name="T27" fmla="*/ 23 h 49"/>
                  <a:gd name="T28" fmla="*/ 59 w 49"/>
                  <a:gd name="T29" fmla="*/ 35 h 49"/>
                  <a:gd name="T30" fmla="*/ 59 w 49"/>
                  <a:gd name="T31" fmla="*/ 40 h 49"/>
                  <a:gd name="T32" fmla="*/ 49 w 49"/>
                  <a:gd name="T33" fmla="*/ 3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41" y="34"/>
                    </a:moveTo>
                    <a:lnTo>
                      <a:pt x="34" y="32"/>
                    </a:lnTo>
                    <a:lnTo>
                      <a:pt x="26" y="34"/>
                    </a:lnTo>
                    <a:lnTo>
                      <a:pt x="6" y="49"/>
                    </a:lnTo>
                    <a:lnTo>
                      <a:pt x="6" y="41"/>
                    </a:lnTo>
                    <a:lnTo>
                      <a:pt x="5" y="37"/>
                    </a:lnTo>
                    <a:lnTo>
                      <a:pt x="4" y="24"/>
                    </a:lnTo>
                    <a:lnTo>
                      <a:pt x="0" y="21"/>
                    </a:lnTo>
                    <a:lnTo>
                      <a:pt x="3" y="11"/>
                    </a:lnTo>
                    <a:lnTo>
                      <a:pt x="8" y="4"/>
                    </a:lnTo>
                    <a:lnTo>
                      <a:pt x="19" y="0"/>
                    </a:lnTo>
                    <a:lnTo>
                      <a:pt x="28" y="6"/>
                    </a:lnTo>
                    <a:lnTo>
                      <a:pt x="35" y="14"/>
                    </a:lnTo>
                    <a:lnTo>
                      <a:pt x="44" y="20"/>
                    </a:lnTo>
                    <a:lnTo>
                      <a:pt x="49" y="31"/>
                    </a:lnTo>
                    <a:lnTo>
                      <a:pt x="49" y="35"/>
                    </a:lnTo>
                    <a:lnTo>
                      <a:pt x="41" y="34"/>
                    </a:lnTo>
                    <a:close/>
                  </a:path>
                </a:pathLst>
              </a:custGeom>
              <a:grpFill/>
              <a:ln w="12700">
                <a:solidFill>
                  <a:srgbClr val="000000"/>
                </a:solidFill>
                <a:prstDash val="solid"/>
                <a:round/>
                <a:headEnd/>
                <a:tailEnd/>
              </a:ln>
            </p:spPr>
            <p:txBody>
              <a:bodyPr/>
              <a:lstStyle/>
              <a:p>
                <a:endParaRPr lang="en-US"/>
              </a:p>
            </p:txBody>
          </p:sp>
          <p:sp>
            <p:nvSpPr>
              <p:cNvPr id="8293" name="Freeform 151"/>
              <p:cNvSpPr>
                <a:spLocks noChangeAspect="1"/>
              </p:cNvSpPr>
              <p:nvPr/>
            </p:nvSpPr>
            <p:spPr bwMode="auto">
              <a:xfrm rot="-275205">
                <a:off x="6326" y="14889"/>
                <a:ext cx="97" cy="108"/>
              </a:xfrm>
              <a:custGeom>
                <a:avLst/>
                <a:gdLst>
                  <a:gd name="T0" fmla="*/ 4 w 81"/>
                  <a:gd name="T1" fmla="*/ 92 h 93"/>
                  <a:gd name="T2" fmla="*/ 0 w 81"/>
                  <a:gd name="T3" fmla="*/ 107 h 93"/>
                  <a:gd name="T4" fmla="*/ 12 w 81"/>
                  <a:gd name="T5" fmla="*/ 108 h 93"/>
                  <a:gd name="T6" fmla="*/ 25 w 81"/>
                  <a:gd name="T7" fmla="*/ 106 h 93"/>
                  <a:gd name="T8" fmla="*/ 51 w 81"/>
                  <a:gd name="T9" fmla="*/ 103 h 93"/>
                  <a:gd name="T10" fmla="*/ 49 w 81"/>
                  <a:gd name="T11" fmla="*/ 88 h 93"/>
                  <a:gd name="T12" fmla="*/ 51 w 81"/>
                  <a:gd name="T13" fmla="*/ 75 h 93"/>
                  <a:gd name="T14" fmla="*/ 61 w 81"/>
                  <a:gd name="T15" fmla="*/ 48 h 93"/>
                  <a:gd name="T16" fmla="*/ 66 w 81"/>
                  <a:gd name="T17" fmla="*/ 42 h 93"/>
                  <a:gd name="T18" fmla="*/ 74 w 81"/>
                  <a:gd name="T19" fmla="*/ 39 h 93"/>
                  <a:gd name="T20" fmla="*/ 83 w 81"/>
                  <a:gd name="T21" fmla="*/ 42 h 93"/>
                  <a:gd name="T22" fmla="*/ 89 w 81"/>
                  <a:gd name="T23" fmla="*/ 37 h 93"/>
                  <a:gd name="T24" fmla="*/ 97 w 81"/>
                  <a:gd name="T25" fmla="*/ 23 h 93"/>
                  <a:gd name="T26" fmla="*/ 97 w 81"/>
                  <a:gd name="T27" fmla="*/ 15 h 93"/>
                  <a:gd name="T28" fmla="*/ 93 w 81"/>
                  <a:gd name="T29" fmla="*/ 10 h 93"/>
                  <a:gd name="T30" fmla="*/ 91 w 81"/>
                  <a:gd name="T31" fmla="*/ 13 h 93"/>
                  <a:gd name="T32" fmla="*/ 86 w 81"/>
                  <a:gd name="T33" fmla="*/ 19 h 93"/>
                  <a:gd name="T34" fmla="*/ 85 w 81"/>
                  <a:gd name="T35" fmla="*/ 10 h 93"/>
                  <a:gd name="T36" fmla="*/ 89 w 81"/>
                  <a:gd name="T37" fmla="*/ 0 h 93"/>
                  <a:gd name="T38" fmla="*/ 77 w 81"/>
                  <a:gd name="T39" fmla="*/ 1 h 93"/>
                  <a:gd name="T40" fmla="*/ 66 w 81"/>
                  <a:gd name="T41" fmla="*/ 8 h 93"/>
                  <a:gd name="T42" fmla="*/ 51 w 81"/>
                  <a:gd name="T43" fmla="*/ 31 h 93"/>
                  <a:gd name="T44" fmla="*/ 42 w 81"/>
                  <a:gd name="T45" fmla="*/ 55 h 93"/>
                  <a:gd name="T46" fmla="*/ 36 w 81"/>
                  <a:gd name="T47" fmla="*/ 69 h 93"/>
                  <a:gd name="T48" fmla="*/ 26 w 81"/>
                  <a:gd name="T49" fmla="*/ 79 h 93"/>
                  <a:gd name="T50" fmla="*/ 17 w 81"/>
                  <a:gd name="T51" fmla="*/ 87 h 93"/>
                  <a:gd name="T52" fmla="*/ 7 w 81"/>
                  <a:gd name="T53" fmla="*/ 95 h 93"/>
                  <a:gd name="T54" fmla="*/ 4 w 81"/>
                  <a:gd name="T55" fmla="*/ 92 h 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
                  <a:gd name="T85" fmla="*/ 0 h 93"/>
                  <a:gd name="T86" fmla="*/ 81 w 81"/>
                  <a:gd name="T87" fmla="*/ 93 h 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 h="93">
                    <a:moveTo>
                      <a:pt x="3" y="79"/>
                    </a:moveTo>
                    <a:lnTo>
                      <a:pt x="0" y="92"/>
                    </a:lnTo>
                    <a:lnTo>
                      <a:pt x="10" y="93"/>
                    </a:lnTo>
                    <a:lnTo>
                      <a:pt x="21" y="91"/>
                    </a:lnTo>
                    <a:lnTo>
                      <a:pt x="43" y="89"/>
                    </a:lnTo>
                    <a:lnTo>
                      <a:pt x="41" y="76"/>
                    </a:lnTo>
                    <a:lnTo>
                      <a:pt x="43" y="65"/>
                    </a:lnTo>
                    <a:lnTo>
                      <a:pt x="51" y="41"/>
                    </a:lnTo>
                    <a:lnTo>
                      <a:pt x="55" y="36"/>
                    </a:lnTo>
                    <a:lnTo>
                      <a:pt x="62" y="34"/>
                    </a:lnTo>
                    <a:lnTo>
                      <a:pt x="69" y="36"/>
                    </a:lnTo>
                    <a:lnTo>
                      <a:pt x="74" y="32"/>
                    </a:lnTo>
                    <a:lnTo>
                      <a:pt x="81" y="20"/>
                    </a:lnTo>
                    <a:lnTo>
                      <a:pt x="81" y="13"/>
                    </a:lnTo>
                    <a:lnTo>
                      <a:pt x="78" y="9"/>
                    </a:lnTo>
                    <a:lnTo>
                      <a:pt x="76" y="11"/>
                    </a:lnTo>
                    <a:lnTo>
                      <a:pt x="72" y="16"/>
                    </a:lnTo>
                    <a:lnTo>
                      <a:pt x="71" y="9"/>
                    </a:lnTo>
                    <a:lnTo>
                      <a:pt x="74" y="0"/>
                    </a:lnTo>
                    <a:lnTo>
                      <a:pt x="64" y="1"/>
                    </a:lnTo>
                    <a:lnTo>
                      <a:pt x="55" y="7"/>
                    </a:lnTo>
                    <a:lnTo>
                      <a:pt x="43" y="27"/>
                    </a:lnTo>
                    <a:lnTo>
                      <a:pt x="35" y="47"/>
                    </a:lnTo>
                    <a:lnTo>
                      <a:pt x="30" y="59"/>
                    </a:lnTo>
                    <a:lnTo>
                      <a:pt x="22" y="68"/>
                    </a:lnTo>
                    <a:lnTo>
                      <a:pt x="14" y="75"/>
                    </a:lnTo>
                    <a:lnTo>
                      <a:pt x="6" y="82"/>
                    </a:lnTo>
                    <a:lnTo>
                      <a:pt x="3" y="79"/>
                    </a:lnTo>
                    <a:close/>
                  </a:path>
                </a:pathLst>
              </a:custGeom>
              <a:grpFill/>
              <a:ln w="12700">
                <a:solidFill>
                  <a:srgbClr val="000000"/>
                </a:solidFill>
                <a:prstDash val="solid"/>
                <a:round/>
                <a:headEnd/>
                <a:tailEnd/>
              </a:ln>
            </p:spPr>
            <p:txBody>
              <a:bodyPr/>
              <a:lstStyle/>
              <a:p>
                <a:endParaRPr lang="en-US"/>
              </a:p>
            </p:txBody>
          </p:sp>
          <p:sp>
            <p:nvSpPr>
              <p:cNvPr id="8294" name="Freeform 152"/>
              <p:cNvSpPr>
                <a:spLocks noChangeAspect="1"/>
              </p:cNvSpPr>
              <p:nvPr/>
            </p:nvSpPr>
            <p:spPr bwMode="auto">
              <a:xfrm rot="-275205">
                <a:off x="6340" y="14916"/>
                <a:ext cx="21" cy="19"/>
              </a:xfrm>
              <a:custGeom>
                <a:avLst/>
                <a:gdLst>
                  <a:gd name="T0" fmla="*/ 9 w 17"/>
                  <a:gd name="T1" fmla="*/ 1 h 17"/>
                  <a:gd name="T2" fmla="*/ 1 w 17"/>
                  <a:gd name="T3" fmla="*/ 4 h 17"/>
                  <a:gd name="T4" fmla="*/ 0 w 17"/>
                  <a:gd name="T5" fmla="*/ 9 h 17"/>
                  <a:gd name="T6" fmla="*/ 1 w 17"/>
                  <a:gd name="T7" fmla="*/ 19 h 17"/>
                  <a:gd name="T8" fmla="*/ 10 w 17"/>
                  <a:gd name="T9" fmla="*/ 17 h 17"/>
                  <a:gd name="T10" fmla="*/ 16 w 17"/>
                  <a:gd name="T11" fmla="*/ 12 h 17"/>
                  <a:gd name="T12" fmla="*/ 21 w 17"/>
                  <a:gd name="T13" fmla="*/ 2 h 17"/>
                  <a:gd name="T14" fmla="*/ 14 w 17"/>
                  <a:gd name="T15" fmla="*/ 0 h 17"/>
                  <a:gd name="T16" fmla="*/ 9 w 17"/>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7" y="1"/>
                    </a:moveTo>
                    <a:lnTo>
                      <a:pt x="1" y="4"/>
                    </a:lnTo>
                    <a:lnTo>
                      <a:pt x="0" y="8"/>
                    </a:lnTo>
                    <a:lnTo>
                      <a:pt x="1" y="17"/>
                    </a:lnTo>
                    <a:lnTo>
                      <a:pt x="8" y="15"/>
                    </a:lnTo>
                    <a:lnTo>
                      <a:pt x="13" y="11"/>
                    </a:lnTo>
                    <a:lnTo>
                      <a:pt x="17" y="2"/>
                    </a:lnTo>
                    <a:lnTo>
                      <a:pt x="11" y="0"/>
                    </a:lnTo>
                    <a:lnTo>
                      <a:pt x="7" y="1"/>
                    </a:lnTo>
                    <a:close/>
                  </a:path>
                </a:pathLst>
              </a:custGeom>
              <a:grpFill/>
              <a:ln w="12700">
                <a:solidFill>
                  <a:srgbClr val="000000"/>
                </a:solidFill>
                <a:prstDash val="solid"/>
                <a:round/>
                <a:headEnd/>
                <a:tailEnd/>
              </a:ln>
            </p:spPr>
            <p:txBody>
              <a:bodyPr/>
              <a:lstStyle/>
              <a:p>
                <a:endParaRPr lang="en-US"/>
              </a:p>
            </p:txBody>
          </p:sp>
          <p:sp>
            <p:nvSpPr>
              <p:cNvPr id="8295" name="Freeform 153"/>
              <p:cNvSpPr>
                <a:spLocks noChangeAspect="1"/>
              </p:cNvSpPr>
              <p:nvPr/>
            </p:nvSpPr>
            <p:spPr bwMode="auto">
              <a:xfrm rot="-275205">
                <a:off x="6332" y="14868"/>
                <a:ext cx="30" cy="34"/>
              </a:xfrm>
              <a:custGeom>
                <a:avLst/>
                <a:gdLst>
                  <a:gd name="T0" fmla="*/ 16 w 24"/>
                  <a:gd name="T1" fmla="*/ 0 h 30"/>
                  <a:gd name="T2" fmla="*/ 26 w 24"/>
                  <a:gd name="T3" fmla="*/ 1 h 30"/>
                  <a:gd name="T4" fmla="*/ 30 w 24"/>
                  <a:gd name="T5" fmla="*/ 8 h 30"/>
                  <a:gd name="T6" fmla="*/ 26 w 24"/>
                  <a:gd name="T7" fmla="*/ 17 h 30"/>
                  <a:gd name="T8" fmla="*/ 20 w 24"/>
                  <a:gd name="T9" fmla="*/ 27 h 30"/>
                  <a:gd name="T10" fmla="*/ 10 w 24"/>
                  <a:gd name="T11" fmla="*/ 34 h 30"/>
                  <a:gd name="T12" fmla="*/ 1 w 24"/>
                  <a:gd name="T13" fmla="*/ 33 h 30"/>
                  <a:gd name="T14" fmla="*/ 0 w 24"/>
                  <a:gd name="T15" fmla="*/ 29 h 30"/>
                  <a:gd name="T16" fmla="*/ 3 w 24"/>
                  <a:gd name="T17" fmla="*/ 23 h 30"/>
                  <a:gd name="T18" fmla="*/ 8 w 24"/>
                  <a:gd name="T19" fmla="*/ 12 h 30"/>
                  <a:gd name="T20" fmla="*/ 13 w 24"/>
                  <a:gd name="T21" fmla="*/ 3 h 30"/>
                  <a:gd name="T22" fmla="*/ 16 w 24"/>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0"/>
                  <a:gd name="T38" fmla="*/ 24 w 24"/>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0">
                    <a:moveTo>
                      <a:pt x="13" y="0"/>
                    </a:moveTo>
                    <a:lnTo>
                      <a:pt x="21" y="1"/>
                    </a:lnTo>
                    <a:lnTo>
                      <a:pt x="24" y="7"/>
                    </a:lnTo>
                    <a:lnTo>
                      <a:pt x="21" y="15"/>
                    </a:lnTo>
                    <a:lnTo>
                      <a:pt x="16" y="24"/>
                    </a:lnTo>
                    <a:lnTo>
                      <a:pt x="8" y="30"/>
                    </a:lnTo>
                    <a:lnTo>
                      <a:pt x="1" y="29"/>
                    </a:lnTo>
                    <a:lnTo>
                      <a:pt x="0" y="26"/>
                    </a:lnTo>
                    <a:lnTo>
                      <a:pt x="2" y="20"/>
                    </a:lnTo>
                    <a:lnTo>
                      <a:pt x="6" y="11"/>
                    </a:lnTo>
                    <a:lnTo>
                      <a:pt x="10" y="3"/>
                    </a:lnTo>
                    <a:lnTo>
                      <a:pt x="13" y="0"/>
                    </a:lnTo>
                    <a:close/>
                  </a:path>
                </a:pathLst>
              </a:custGeom>
              <a:grpFill/>
              <a:ln w="12700">
                <a:solidFill>
                  <a:srgbClr val="000000"/>
                </a:solidFill>
                <a:prstDash val="solid"/>
                <a:round/>
                <a:headEnd/>
                <a:tailEnd/>
              </a:ln>
            </p:spPr>
            <p:txBody>
              <a:bodyPr/>
              <a:lstStyle/>
              <a:p>
                <a:endParaRPr lang="en-US"/>
              </a:p>
            </p:txBody>
          </p:sp>
          <p:sp>
            <p:nvSpPr>
              <p:cNvPr id="8296" name="Freeform 154"/>
              <p:cNvSpPr>
                <a:spLocks noChangeAspect="1"/>
              </p:cNvSpPr>
              <p:nvPr/>
            </p:nvSpPr>
            <p:spPr bwMode="auto">
              <a:xfrm rot="-275205">
                <a:off x="6301" y="14934"/>
                <a:ext cx="32" cy="43"/>
              </a:xfrm>
              <a:custGeom>
                <a:avLst/>
                <a:gdLst>
                  <a:gd name="T0" fmla="*/ 5 w 28"/>
                  <a:gd name="T1" fmla="*/ 41 h 37"/>
                  <a:gd name="T2" fmla="*/ 1 w 28"/>
                  <a:gd name="T3" fmla="*/ 36 h 37"/>
                  <a:gd name="T4" fmla="*/ 0 w 28"/>
                  <a:gd name="T5" fmla="*/ 28 h 37"/>
                  <a:gd name="T6" fmla="*/ 10 w 28"/>
                  <a:gd name="T7" fmla="*/ 26 h 37"/>
                  <a:gd name="T8" fmla="*/ 9 w 28"/>
                  <a:gd name="T9" fmla="*/ 12 h 37"/>
                  <a:gd name="T10" fmla="*/ 13 w 28"/>
                  <a:gd name="T11" fmla="*/ 1 h 37"/>
                  <a:gd name="T12" fmla="*/ 21 w 28"/>
                  <a:gd name="T13" fmla="*/ 0 h 37"/>
                  <a:gd name="T14" fmla="*/ 23 w 28"/>
                  <a:gd name="T15" fmla="*/ 6 h 37"/>
                  <a:gd name="T16" fmla="*/ 22 w 28"/>
                  <a:gd name="T17" fmla="*/ 10 h 37"/>
                  <a:gd name="T18" fmla="*/ 23 w 28"/>
                  <a:gd name="T19" fmla="*/ 6 h 37"/>
                  <a:gd name="T20" fmla="*/ 26 w 28"/>
                  <a:gd name="T21" fmla="*/ 7 h 37"/>
                  <a:gd name="T22" fmla="*/ 25 w 28"/>
                  <a:gd name="T23" fmla="*/ 14 h 37"/>
                  <a:gd name="T24" fmla="*/ 27 w 28"/>
                  <a:gd name="T25" fmla="*/ 21 h 37"/>
                  <a:gd name="T26" fmla="*/ 30 w 28"/>
                  <a:gd name="T27" fmla="*/ 22 h 37"/>
                  <a:gd name="T28" fmla="*/ 32 w 28"/>
                  <a:gd name="T29" fmla="*/ 20 h 37"/>
                  <a:gd name="T30" fmla="*/ 32 w 28"/>
                  <a:gd name="T31" fmla="*/ 17 h 37"/>
                  <a:gd name="T32" fmla="*/ 32 w 28"/>
                  <a:gd name="T33" fmla="*/ 28 h 37"/>
                  <a:gd name="T34" fmla="*/ 26 w 28"/>
                  <a:gd name="T35" fmla="*/ 38 h 37"/>
                  <a:gd name="T36" fmla="*/ 15 w 28"/>
                  <a:gd name="T37" fmla="*/ 43 h 37"/>
                  <a:gd name="T38" fmla="*/ 5 w 28"/>
                  <a:gd name="T39" fmla="*/ 4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37"/>
                  <a:gd name="T62" fmla="*/ 28 w 28"/>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37">
                    <a:moveTo>
                      <a:pt x="4" y="35"/>
                    </a:moveTo>
                    <a:lnTo>
                      <a:pt x="1" y="31"/>
                    </a:lnTo>
                    <a:lnTo>
                      <a:pt x="0" y="24"/>
                    </a:lnTo>
                    <a:lnTo>
                      <a:pt x="9" y="22"/>
                    </a:lnTo>
                    <a:lnTo>
                      <a:pt x="8" y="10"/>
                    </a:lnTo>
                    <a:lnTo>
                      <a:pt x="11" y="1"/>
                    </a:lnTo>
                    <a:lnTo>
                      <a:pt x="18" y="0"/>
                    </a:lnTo>
                    <a:lnTo>
                      <a:pt x="20" y="5"/>
                    </a:lnTo>
                    <a:lnTo>
                      <a:pt x="19" y="9"/>
                    </a:lnTo>
                    <a:lnTo>
                      <a:pt x="20" y="5"/>
                    </a:lnTo>
                    <a:lnTo>
                      <a:pt x="23" y="6"/>
                    </a:lnTo>
                    <a:lnTo>
                      <a:pt x="22" y="12"/>
                    </a:lnTo>
                    <a:lnTo>
                      <a:pt x="24" y="18"/>
                    </a:lnTo>
                    <a:lnTo>
                      <a:pt x="26" y="19"/>
                    </a:lnTo>
                    <a:lnTo>
                      <a:pt x="28" y="17"/>
                    </a:lnTo>
                    <a:lnTo>
                      <a:pt x="28" y="15"/>
                    </a:lnTo>
                    <a:lnTo>
                      <a:pt x="28" y="24"/>
                    </a:lnTo>
                    <a:lnTo>
                      <a:pt x="23" y="33"/>
                    </a:lnTo>
                    <a:lnTo>
                      <a:pt x="13" y="37"/>
                    </a:lnTo>
                    <a:lnTo>
                      <a:pt x="4" y="35"/>
                    </a:lnTo>
                    <a:close/>
                  </a:path>
                </a:pathLst>
              </a:custGeom>
              <a:grpFill/>
              <a:ln w="12700">
                <a:solidFill>
                  <a:srgbClr val="000000"/>
                </a:solidFill>
                <a:prstDash val="solid"/>
                <a:round/>
                <a:headEnd/>
                <a:tailEnd/>
              </a:ln>
            </p:spPr>
            <p:txBody>
              <a:bodyPr/>
              <a:lstStyle/>
              <a:p>
                <a:endParaRPr lang="en-US"/>
              </a:p>
            </p:txBody>
          </p:sp>
          <p:sp>
            <p:nvSpPr>
              <p:cNvPr id="8297" name="Freeform 155"/>
              <p:cNvSpPr>
                <a:spLocks noChangeAspect="1"/>
              </p:cNvSpPr>
              <p:nvPr/>
            </p:nvSpPr>
            <p:spPr bwMode="auto">
              <a:xfrm rot="-275205">
                <a:off x="7294" y="14836"/>
                <a:ext cx="996" cy="854"/>
              </a:xfrm>
              <a:custGeom>
                <a:avLst/>
                <a:gdLst>
                  <a:gd name="T0" fmla="*/ 685 w 833"/>
                  <a:gd name="T1" fmla="*/ 618 h 737"/>
                  <a:gd name="T2" fmla="*/ 662 w 833"/>
                  <a:gd name="T3" fmla="*/ 600 h 737"/>
                  <a:gd name="T4" fmla="*/ 708 w 833"/>
                  <a:gd name="T5" fmla="*/ 559 h 737"/>
                  <a:gd name="T6" fmla="*/ 668 w 833"/>
                  <a:gd name="T7" fmla="*/ 521 h 737"/>
                  <a:gd name="T8" fmla="*/ 601 w 833"/>
                  <a:gd name="T9" fmla="*/ 479 h 737"/>
                  <a:gd name="T10" fmla="*/ 563 w 833"/>
                  <a:gd name="T11" fmla="*/ 438 h 737"/>
                  <a:gd name="T12" fmla="*/ 532 w 833"/>
                  <a:gd name="T13" fmla="*/ 396 h 737"/>
                  <a:gd name="T14" fmla="*/ 574 w 833"/>
                  <a:gd name="T15" fmla="*/ 388 h 737"/>
                  <a:gd name="T16" fmla="*/ 507 w 833"/>
                  <a:gd name="T17" fmla="*/ 322 h 737"/>
                  <a:gd name="T18" fmla="*/ 487 w 833"/>
                  <a:gd name="T19" fmla="*/ 314 h 737"/>
                  <a:gd name="T20" fmla="*/ 470 w 833"/>
                  <a:gd name="T21" fmla="*/ 267 h 737"/>
                  <a:gd name="T22" fmla="*/ 448 w 833"/>
                  <a:gd name="T23" fmla="*/ 232 h 737"/>
                  <a:gd name="T24" fmla="*/ 432 w 833"/>
                  <a:gd name="T25" fmla="*/ 270 h 737"/>
                  <a:gd name="T26" fmla="*/ 320 w 833"/>
                  <a:gd name="T27" fmla="*/ 148 h 737"/>
                  <a:gd name="T28" fmla="*/ 338 w 833"/>
                  <a:gd name="T29" fmla="*/ 232 h 737"/>
                  <a:gd name="T30" fmla="*/ 335 w 833"/>
                  <a:gd name="T31" fmla="*/ 279 h 737"/>
                  <a:gd name="T32" fmla="*/ 304 w 833"/>
                  <a:gd name="T33" fmla="*/ 270 h 737"/>
                  <a:gd name="T34" fmla="*/ 265 w 833"/>
                  <a:gd name="T35" fmla="*/ 224 h 737"/>
                  <a:gd name="T36" fmla="*/ 245 w 833"/>
                  <a:gd name="T37" fmla="*/ 213 h 737"/>
                  <a:gd name="T38" fmla="*/ 233 w 833"/>
                  <a:gd name="T39" fmla="*/ 191 h 737"/>
                  <a:gd name="T40" fmla="*/ 210 w 833"/>
                  <a:gd name="T41" fmla="*/ 207 h 737"/>
                  <a:gd name="T42" fmla="*/ 190 w 833"/>
                  <a:gd name="T43" fmla="*/ 200 h 737"/>
                  <a:gd name="T44" fmla="*/ 182 w 833"/>
                  <a:gd name="T45" fmla="*/ 195 h 737"/>
                  <a:gd name="T46" fmla="*/ 208 w 833"/>
                  <a:gd name="T47" fmla="*/ 221 h 737"/>
                  <a:gd name="T48" fmla="*/ 238 w 833"/>
                  <a:gd name="T49" fmla="*/ 250 h 737"/>
                  <a:gd name="T50" fmla="*/ 248 w 833"/>
                  <a:gd name="T51" fmla="*/ 264 h 737"/>
                  <a:gd name="T52" fmla="*/ 231 w 833"/>
                  <a:gd name="T53" fmla="*/ 284 h 737"/>
                  <a:gd name="T54" fmla="*/ 213 w 833"/>
                  <a:gd name="T55" fmla="*/ 298 h 737"/>
                  <a:gd name="T56" fmla="*/ 193 w 833"/>
                  <a:gd name="T57" fmla="*/ 302 h 737"/>
                  <a:gd name="T58" fmla="*/ 149 w 833"/>
                  <a:gd name="T59" fmla="*/ 298 h 737"/>
                  <a:gd name="T60" fmla="*/ 92 w 833"/>
                  <a:gd name="T61" fmla="*/ 241 h 737"/>
                  <a:gd name="T62" fmla="*/ 26 w 833"/>
                  <a:gd name="T63" fmla="*/ 194 h 737"/>
                  <a:gd name="T64" fmla="*/ 6 w 833"/>
                  <a:gd name="T65" fmla="*/ 151 h 737"/>
                  <a:gd name="T66" fmla="*/ 28 w 833"/>
                  <a:gd name="T67" fmla="*/ 109 h 737"/>
                  <a:gd name="T68" fmla="*/ 115 w 833"/>
                  <a:gd name="T69" fmla="*/ 156 h 737"/>
                  <a:gd name="T70" fmla="*/ 178 w 833"/>
                  <a:gd name="T71" fmla="*/ 121 h 737"/>
                  <a:gd name="T72" fmla="*/ 259 w 833"/>
                  <a:gd name="T73" fmla="*/ 24 h 737"/>
                  <a:gd name="T74" fmla="*/ 265 w 833"/>
                  <a:gd name="T75" fmla="*/ 0 h 737"/>
                  <a:gd name="T76" fmla="*/ 325 w 833"/>
                  <a:gd name="T77" fmla="*/ 48 h 737"/>
                  <a:gd name="T78" fmla="*/ 556 w 833"/>
                  <a:gd name="T79" fmla="*/ 291 h 737"/>
                  <a:gd name="T80" fmla="*/ 752 w 833"/>
                  <a:gd name="T81" fmla="*/ 516 h 737"/>
                  <a:gd name="T82" fmla="*/ 888 w 833"/>
                  <a:gd name="T83" fmla="*/ 564 h 737"/>
                  <a:gd name="T84" fmla="*/ 918 w 833"/>
                  <a:gd name="T85" fmla="*/ 578 h 737"/>
                  <a:gd name="T86" fmla="*/ 957 w 833"/>
                  <a:gd name="T87" fmla="*/ 621 h 737"/>
                  <a:gd name="T88" fmla="*/ 954 w 833"/>
                  <a:gd name="T89" fmla="*/ 662 h 737"/>
                  <a:gd name="T90" fmla="*/ 994 w 833"/>
                  <a:gd name="T91" fmla="*/ 718 h 737"/>
                  <a:gd name="T92" fmla="*/ 977 w 833"/>
                  <a:gd name="T93" fmla="*/ 806 h 737"/>
                  <a:gd name="T94" fmla="*/ 959 w 833"/>
                  <a:gd name="T95" fmla="*/ 837 h 737"/>
                  <a:gd name="T96" fmla="*/ 927 w 833"/>
                  <a:gd name="T97" fmla="*/ 852 h 737"/>
                  <a:gd name="T98" fmla="*/ 933 w 833"/>
                  <a:gd name="T99" fmla="*/ 775 h 737"/>
                  <a:gd name="T100" fmla="*/ 897 w 833"/>
                  <a:gd name="T101" fmla="*/ 749 h 737"/>
                  <a:gd name="T102" fmla="*/ 904 w 833"/>
                  <a:gd name="T103" fmla="*/ 703 h 737"/>
                  <a:gd name="T104" fmla="*/ 866 w 833"/>
                  <a:gd name="T105" fmla="*/ 645 h 737"/>
                  <a:gd name="T106" fmla="*/ 782 w 833"/>
                  <a:gd name="T107" fmla="*/ 670 h 737"/>
                  <a:gd name="T108" fmla="*/ 774 w 833"/>
                  <a:gd name="T109" fmla="*/ 729 h 737"/>
                  <a:gd name="T110" fmla="*/ 752 w 833"/>
                  <a:gd name="T111" fmla="*/ 657 h 737"/>
                  <a:gd name="T112" fmla="*/ 758 w 833"/>
                  <a:gd name="T113" fmla="*/ 597 h 737"/>
                  <a:gd name="T114" fmla="*/ 741 w 833"/>
                  <a:gd name="T115" fmla="*/ 611 h 737"/>
                  <a:gd name="T116" fmla="*/ 716 w 833"/>
                  <a:gd name="T117" fmla="*/ 586 h 7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3"/>
                  <a:gd name="T178" fmla="*/ 0 h 737"/>
                  <a:gd name="T179" fmla="*/ 833 w 833"/>
                  <a:gd name="T180" fmla="*/ 737 h 7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3" h="737">
                    <a:moveTo>
                      <a:pt x="599" y="506"/>
                    </a:moveTo>
                    <a:lnTo>
                      <a:pt x="598" y="516"/>
                    </a:lnTo>
                    <a:lnTo>
                      <a:pt x="588" y="519"/>
                    </a:lnTo>
                    <a:lnTo>
                      <a:pt x="582" y="526"/>
                    </a:lnTo>
                    <a:lnTo>
                      <a:pt x="573" y="533"/>
                    </a:lnTo>
                    <a:lnTo>
                      <a:pt x="564" y="538"/>
                    </a:lnTo>
                    <a:lnTo>
                      <a:pt x="556" y="539"/>
                    </a:lnTo>
                    <a:lnTo>
                      <a:pt x="548" y="534"/>
                    </a:lnTo>
                    <a:lnTo>
                      <a:pt x="549" y="525"/>
                    </a:lnTo>
                    <a:lnTo>
                      <a:pt x="554" y="518"/>
                    </a:lnTo>
                    <a:lnTo>
                      <a:pt x="574" y="510"/>
                    </a:lnTo>
                    <a:lnTo>
                      <a:pt x="584" y="504"/>
                    </a:lnTo>
                    <a:lnTo>
                      <a:pt x="591" y="498"/>
                    </a:lnTo>
                    <a:lnTo>
                      <a:pt x="595" y="490"/>
                    </a:lnTo>
                    <a:lnTo>
                      <a:pt x="592" y="482"/>
                    </a:lnTo>
                    <a:lnTo>
                      <a:pt x="585" y="467"/>
                    </a:lnTo>
                    <a:lnTo>
                      <a:pt x="579" y="470"/>
                    </a:lnTo>
                    <a:lnTo>
                      <a:pt x="573" y="469"/>
                    </a:lnTo>
                    <a:lnTo>
                      <a:pt x="564" y="463"/>
                    </a:lnTo>
                    <a:lnTo>
                      <a:pt x="559" y="450"/>
                    </a:lnTo>
                    <a:lnTo>
                      <a:pt x="546" y="446"/>
                    </a:lnTo>
                    <a:lnTo>
                      <a:pt x="537" y="439"/>
                    </a:lnTo>
                    <a:lnTo>
                      <a:pt x="533" y="429"/>
                    </a:lnTo>
                    <a:lnTo>
                      <a:pt x="531" y="417"/>
                    </a:lnTo>
                    <a:lnTo>
                      <a:pt x="503" y="413"/>
                    </a:lnTo>
                    <a:lnTo>
                      <a:pt x="478" y="407"/>
                    </a:lnTo>
                    <a:lnTo>
                      <a:pt x="473" y="403"/>
                    </a:lnTo>
                    <a:lnTo>
                      <a:pt x="473" y="397"/>
                    </a:lnTo>
                    <a:lnTo>
                      <a:pt x="473" y="387"/>
                    </a:lnTo>
                    <a:lnTo>
                      <a:pt x="471" y="378"/>
                    </a:lnTo>
                    <a:lnTo>
                      <a:pt x="468" y="375"/>
                    </a:lnTo>
                    <a:lnTo>
                      <a:pt x="462" y="374"/>
                    </a:lnTo>
                    <a:lnTo>
                      <a:pt x="463" y="362"/>
                    </a:lnTo>
                    <a:lnTo>
                      <a:pt x="460" y="357"/>
                    </a:lnTo>
                    <a:lnTo>
                      <a:pt x="445" y="342"/>
                    </a:lnTo>
                    <a:lnTo>
                      <a:pt x="440" y="328"/>
                    </a:lnTo>
                    <a:lnTo>
                      <a:pt x="444" y="320"/>
                    </a:lnTo>
                    <a:lnTo>
                      <a:pt x="451" y="317"/>
                    </a:lnTo>
                    <a:lnTo>
                      <a:pt x="464" y="326"/>
                    </a:lnTo>
                    <a:lnTo>
                      <a:pt x="480" y="335"/>
                    </a:lnTo>
                    <a:lnTo>
                      <a:pt x="482" y="325"/>
                    </a:lnTo>
                    <a:lnTo>
                      <a:pt x="444" y="297"/>
                    </a:lnTo>
                    <a:lnTo>
                      <a:pt x="432" y="292"/>
                    </a:lnTo>
                    <a:lnTo>
                      <a:pt x="426" y="285"/>
                    </a:lnTo>
                    <a:lnTo>
                      <a:pt x="424" y="278"/>
                    </a:lnTo>
                    <a:lnTo>
                      <a:pt x="423" y="264"/>
                    </a:lnTo>
                    <a:lnTo>
                      <a:pt x="416" y="264"/>
                    </a:lnTo>
                    <a:lnTo>
                      <a:pt x="414" y="269"/>
                    </a:lnTo>
                    <a:lnTo>
                      <a:pt x="412" y="272"/>
                    </a:lnTo>
                    <a:lnTo>
                      <a:pt x="407" y="271"/>
                    </a:lnTo>
                    <a:lnTo>
                      <a:pt x="406" y="267"/>
                    </a:lnTo>
                    <a:lnTo>
                      <a:pt x="407" y="258"/>
                    </a:lnTo>
                    <a:lnTo>
                      <a:pt x="406" y="250"/>
                    </a:lnTo>
                    <a:lnTo>
                      <a:pt x="398" y="241"/>
                    </a:lnTo>
                    <a:lnTo>
                      <a:pt x="393" y="230"/>
                    </a:lnTo>
                    <a:lnTo>
                      <a:pt x="394" y="220"/>
                    </a:lnTo>
                    <a:lnTo>
                      <a:pt x="396" y="205"/>
                    </a:lnTo>
                    <a:lnTo>
                      <a:pt x="389" y="196"/>
                    </a:lnTo>
                    <a:lnTo>
                      <a:pt x="379" y="195"/>
                    </a:lnTo>
                    <a:lnTo>
                      <a:pt x="375" y="200"/>
                    </a:lnTo>
                    <a:lnTo>
                      <a:pt x="376" y="206"/>
                    </a:lnTo>
                    <a:lnTo>
                      <a:pt x="382" y="217"/>
                    </a:lnTo>
                    <a:lnTo>
                      <a:pt x="383" y="221"/>
                    </a:lnTo>
                    <a:lnTo>
                      <a:pt x="379" y="223"/>
                    </a:lnTo>
                    <a:lnTo>
                      <a:pt x="361" y="233"/>
                    </a:lnTo>
                    <a:lnTo>
                      <a:pt x="352" y="235"/>
                    </a:lnTo>
                    <a:lnTo>
                      <a:pt x="345" y="233"/>
                    </a:lnTo>
                    <a:lnTo>
                      <a:pt x="317" y="200"/>
                    </a:lnTo>
                    <a:lnTo>
                      <a:pt x="294" y="163"/>
                    </a:lnTo>
                    <a:lnTo>
                      <a:pt x="268" y="128"/>
                    </a:lnTo>
                    <a:lnTo>
                      <a:pt x="242" y="94"/>
                    </a:lnTo>
                    <a:lnTo>
                      <a:pt x="239" y="99"/>
                    </a:lnTo>
                    <a:lnTo>
                      <a:pt x="265" y="150"/>
                    </a:lnTo>
                    <a:lnTo>
                      <a:pt x="276" y="173"/>
                    </a:lnTo>
                    <a:lnTo>
                      <a:pt x="283" y="200"/>
                    </a:lnTo>
                    <a:lnTo>
                      <a:pt x="290" y="213"/>
                    </a:lnTo>
                    <a:lnTo>
                      <a:pt x="298" y="225"/>
                    </a:lnTo>
                    <a:lnTo>
                      <a:pt x="298" y="237"/>
                    </a:lnTo>
                    <a:lnTo>
                      <a:pt x="287" y="243"/>
                    </a:lnTo>
                    <a:lnTo>
                      <a:pt x="280" y="241"/>
                    </a:lnTo>
                    <a:lnTo>
                      <a:pt x="274" y="236"/>
                    </a:lnTo>
                    <a:lnTo>
                      <a:pt x="265" y="229"/>
                    </a:lnTo>
                    <a:lnTo>
                      <a:pt x="260" y="229"/>
                    </a:lnTo>
                    <a:lnTo>
                      <a:pt x="256" y="231"/>
                    </a:lnTo>
                    <a:lnTo>
                      <a:pt x="254" y="233"/>
                    </a:lnTo>
                    <a:lnTo>
                      <a:pt x="253" y="234"/>
                    </a:lnTo>
                    <a:lnTo>
                      <a:pt x="240" y="229"/>
                    </a:lnTo>
                    <a:lnTo>
                      <a:pt x="233" y="218"/>
                    </a:lnTo>
                    <a:lnTo>
                      <a:pt x="230" y="205"/>
                    </a:lnTo>
                    <a:lnTo>
                      <a:pt x="222" y="193"/>
                    </a:lnTo>
                    <a:lnTo>
                      <a:pt x="222" y="185"/>
                    </a:lnTo>
                    <a:lnTo>
                      <a:pt x="221" y="181"/>
                    </a:lnTo>
                    <a:lnTo>
                      <a:pt x="220" y="179"/>
                    </a:lnTo>
                    <a:lnTo>
                      <a:pt x="212" y="179"/>
                    </a:lnTo>
                    <a:lnTo>
                      <a:pt x="205" y="184"/>
                    </a:lnTo>
                    <a:lnTo>
                      <a:pt x="206" y="162"/>
                    </a:lnTo>
                    <a:lnTo>
                      <a:pt x="204" y="156"/>
                    </a:lnTo>
                    <a:lnTo>
                      <a:pt x="197" y="156"/>
                    </a:lnTo>
                    <a:lnTo>
                      <a:pt x="194" y="159"/>
                    </a:lnTo>
                    <a:lnTo>
                      <a:pt x="195" y="165"/>
                    </a:lnTo>
                    <a:lnTo>
                      <a:pt x="197" y="178"/>
                    </a:lnTo>
                    <a:lnTo>
                      <a:pt x="192" y="194"/>
                    </a:lnTo>
                    <a:lnTo>
                      <a:pt x="185" y="187"/>
                    </a:lnTo>
                    <a:lnTo>
                      <a:pt x="179" y="180"/>
                    </a:lnTo>
                    <a:lnTo>
                      <a:pt x="176" y="179"/>
                    </a:lnTo>
                    <a:lnTo>
                      <a:pt x="174" y="182"/>
                    </a:lnTo>
                    <a:lnTo>
                      <a:pt x="171" y="173"/>
                    </a:lnTo>
                    <a:lnTo>
                      <a:pt x="167" y="169"/>
                    </a:lnTo>
                    <a:lnTo>
                      <a:pt x="162" y="169"/>
                    </a:lnTo>
                    <a:lnTo>
                      <a:pt x="159" y="173"/>
                    </a:lnTo>
                    <a:lnTo>
                      <a:pt x="156" y="163"/>
                    </a:lnTo>
                    <a:lnTo>
                      <a:pt x="154" y="161"/>
                    </a:lnTo>
                    <a:lnTo>
                      <a:pt x="149" y="163"/>
                    </a:lnTo>
                    <a:lnTo>
                      <a:pt x="148" y="166"/>
                    </a:lnTo>
                    <a:lnTo>
                      <a:pt x="152" y="168"/>
                    </a:lnTo>
                    <a:lnTo>
                      <a:pt x="150" y="175"/>
                    </a:lnTo>
                    <a:lnTo>
                      <a:pt x="158" y="179"/>
                    </a:lnTo>
                    <a:lnTo>
                      <a:pt x="163" y="183"/>
                    </a:lnTo>
                    <a:lnTo>
                      <a:pt x="166" y="188"/>
                    </a:lnTo>
                    <a:lnTo>
                      <a:pt x="174" y="191"/>
                    </a:lnTo>
                    <a:lnTo>
                      <a:pt x="179" y="198"/>
                    </a:lnTo>
                    <a:lnTo>
                      <a:pt x="184" y="203"/>
                    </a:lnTo>
                    <a:lnTo>
                      <a:pt x="197" y="205"/>
                    </a:lnTo>
                    <a:lnTo>
                      <a:pt x="198" y="210"/>
                    </a:lnTo>
                    <a:lnTo>
                      <a:pt x="199" y="216"/>
                    </a:lnTo>
                    <a:lnTo>
                      <a:pt x="206" y="217"/>
                    </a:lnTo>
                    <a:lnTo>
                      <a:pt x="202" y="219"/>
                    </a:lnTo>
                    <a:lnTo>
                      <a:pt x="201" y="221"/>
                    </a:lnTo>
                    <a:lnTo>
                      <a:pt x="207" y="224"/>
                    </a:lnTo>
                    <a:lnTo>
                      <a:pt x="207" y="228"/>
                    </a:lnTo>
                    <a:lnTo>
                      <a:pt x="201" y="229"/>
                    </a:lnTo>
                    <a:lnTo>
                      <a:pt x="198" y="240"/>
                    </a:lnTo>
                    <a:lnTo>
                      <a:pt x="191" y="239"/>
                    </a:lnTo>
                    <a:lnTo>
                      <a:pt x="194" y="241"/>
                    </a:lnTo>
                    <a:lnTo>
                      <a:pt x="193" y="245"/>
                    </a:lnTo>
                    <a:lnTo>
                      <a:pt x="195" y="253"/>
                    </a:lnTo>
                    <a:lnTo>
                      <a:pt x="187" y="254"/>
                    </a:lnTo>
                    <a:lnTo>
                      <a:pt x="178" y="254"/>
                    </a:lnTo>
                    <a:lnTo>
                      <a:pt x="179" y="255"/>
                    </a:lnTo>
                    <a:lnTo>
                      <a:pt x="178" y="257"/>
                    </a:lnTo>
                    <a:lnTo>
                      <a:pt x="179" y="261"/>
                    </a:lnTo>
                    <a:lnTo>
                      <a:pt x="175" y="262"/>
                    </a:lnTo>
                    <a:lnTo>
                      <a:pt x="170" y="260"/>
                    </a:lnTo>
                    <a:lnTo>
                      <a:pt x="161" y="257"/>
                    </a:lnTo>
                    <a:lnTo>
                      <a:pt x="161" y="261"/>
                    </a:lnTo>
                    <a:lnTo>
                      <a:pt x="154" y="260"/>
                    </a:lnTo>
                    <a:lnTo>
                      <a:pt x="147" y="256"/>
                    </a:lnTo>
                    <a:lnTo>
                      <a:pt x="143" y="253"/>
                    </a:lnTo>
                    <a:lnTo>
                      <a:pt x="138" y="250"/>
                    </a:lnTo>
                    <a:lnTo>
                      <a:pt x="125" y="257"/>
                    </a:lnTo>
                    <a:lnTo>
                      <a:pt x="118" y="258"/>
                    </a:lnTo>
                    <a:lnTo>
                      <a:pt x="113" y="256"/>
                    </a:lnTo>
                    <a:lnTo>
                      <a:pt x="101" y="242"/>
                    </a:lnTo>
                    <a:lnTo>
                      <a:pt x="91" y="229"/>
                    </a:lnTo>
                    <a:lnTo>
                      <a:pt x="77" y="208"/>
                    </a:lnTo>
                    <a:lnTo>
                      <a:pt x="59" y="190"/>
                    </a:lnTo>
                    <a:lnTo>
                      <a:pt x="47" y="181"/>
                    </a:lnTo>
                    <a:lnTo>
                      <a:pt x="36" y="177"/>
                    </a:lnTo>
                    <a:lnTo>
                      <a:pt x="25" y="171"/>
                    </a:lnTo>
                    <a:lnTo>
                      <a:pt x="22" y="167"/>
                    </a:lnTo>
                    <a:lnTo>
                      <a:pt x="15" y="162"/>
                    </a:lnTo>
                    <a:lnTo>
                      <a:pt x="8" y="154"/>
                    </a:lnTo>
                    <a:lnTo>
                      <a:pt x="0" y="137"/>
                    </a:lnTo>
                    <a:lnTo>
                      <a:pt x="0" y="132"/>
                    </a:lnTo>
                    <a:lnTo>
                      <a:pt x="5" y="130"/>
                    </a:lnTo>
                    <a:lnTo>
                      <a:pt x="14" y="127"/>
                    </a:lnTo>
                    <a:lnTo>
                      <a:pt x="16" y="119"/>
                    </a:lnTo>
                    <a:lnTo>
                      <a:pt x="15" y="108"/>
                    </a:lnTo>
                    <a:lnTo>
                      <a:pt x="17" y="100"/>
                    </a:lnTo>
                    <a:lnTo>
                      <a:pt x="23" y="94"/>
                    </a:lnTo>
                    <a:lnTo>
                      <a:pt x="29" y="89"/>
                    </a:lnTo>
                    <a:lnTo>
                      <a:pt x="32" y="81"/>
                    </a:lnTo>
                    <a:lnTo>
                      <a:pt x="54" y="91"/>
                    </a:lnTo>
                    <a:lnTo>
                      <a:pt x="67" y="103"/>
                    </a:lnTo>
                    <a:lnTo>
                      <a:pt x="96" y="135"/>
                    </a:lnTo>
                    <a:lnTo>
                      <a:pt x="105" y="138"/>
                    </a:lnTo>
                    <a:lnTo>
                      <a:pt x="117" y="139"/>
                    </a:lnTo>
                    <a:lnTo>
                      <a:pt x="119" y="131"/>
                    </a:lnTo>
                    <a:lnTo>
                      <a:pt x="141" y="114"/>
                    </a:lnTo>
                    <a:lnTo>
                      <a:pt x="149" y="104"/>
                    </a:lnTo>
                    <a:lnTo>
                      <a:pt x="153" y="90"/>
                    </a:lnTo>
                    <a:lnTo>
                      <a:pt x="146" y="86"/>
                    </a:lnTo>
                    <a:lnTo>
                      <a:pt x="156" y="63"/>
                    </a:lnTo>
                    <a:lnTo>
                      <a:pt x="173" y="48"/>
                    </a:lnTo>
                    <a:lnTo>
                      <a:pt x="217" y="21"/>
                    </a:lnTo>
                    <a:lnTo>
                      <a:pt x="220" y="20"/>
                    </a:lnTo>
                    <a:lnTo>
                      <a:pt x="219" y="18"/>
                    </a:lnTo>
                    <a:lnTo>
                      <a:pt x="218" y="12"/>
                    </a:lnTo>
                    <a:lnTo>
                      <a:pt x="219" y="6"/>
                    </a:lnTo>
                    <a:lnTo>
                      <a:pt x="222" y="0"/>
                    </a:lnTo>
                    <a:lnTo>
                      <a:pt x="235" y="1"/>
                    </a:lnTo>
                    <a:lnTo>
                      <a:pt x="245" y="4"/>
                    </a:lnTo>
                    <a:lnTo>
                      <a:pt x="253" y="12"/>
                    </a:lnTo>
                    <a:lnTo>
                      <a:pt x="259" y="23"/>
                    </a:lnTo>
                    <a:lnTo>
                      <a:pt x="272" y="41"/>
                    </a:lnTo>
                    <a:lnTo>
                      <a:pt x="328" y="90"/>
                    </a:lnTo>
                    <a:lnTo>
                      <a:pt x="382" y="143"/>
                    </a:lnTo>
                    <a:lnTo>
                      <a:pt x="412" y="181"/>
                    </a:lnTo>
                    <a:lnTo>
                      <a:pt x="440" y="223"/>
                    </a:lnTo>
                    <a:lnTo>
                      <a:pt x="465" y="251"/>
                    </a:lnTo>
                    <a:lnTo>
                      <a:pt x="492" y="281"/>
                    </a:lnTo>
                    <a:lnTo>
                      <a:pt x="524" y="324"/>
                    </a:lnTo>
                    <a:lnTo>
                      <a:pt x="554" y="368"/>
                    </a:lnTo>
                    <a:lnTo>
                      <a:pt x="589" y="406"/>
                    </a:lnTo>
                    <a:lnTo>
                      <a:pt x="629" y="445"/>
                    </a:lnTo>
                    <a:lnTo>
                      <a:pt x="654" y="462"/>
                    </a:lnTo>
                    <a:lnTo>
                      <a:pt x="682" y="474"/>
                    </a:lnTo>
                    <a:lnTo>
                      <a:pt x="711" y="481"/>
                    </a:lnTo>
                    <a:lnTo>
                      <a:pt x="742" y="484"/>
                    </a:lnTo>
                    <a:lnTo>
                      <a:pt x="743" y="487"/>
                    </a:lnTo>
                    <a:lnTo>
                      <a:pt x="747" y="488"/>
                    </a:lnTo>
                    <a:lnTo>
                      <a:pt x="751" y="488"/>
                    </a:lnTo>
                    <a:lnTo>
                      <a:pt x="755" y="492"/>
                    </a:lnTo>
                    <a:lnTo>
                      <a:pt x="760" y="496"/>
                    </a:lnTo>
                    <a:lnTo>
                      <a:pt x="768" y="499"/>
                    </a:lnTo>
                    <a:lnTo>
                      <a:pt x="778" y="502"/>
                    </a:lnTo>
                    <a:lnTo>
                      <a:pt x="785" y="506"/>
                    </a:lnTo>
                    <a:lnTo>
                      <a:pt x="797" y="516"/>
                    </a:lnTo>
                    <a:lnTo>
                      <a:pt x="801" y="526"/>
                    </a:lnTo>
                    <a:lnTo>
                      <a:pt x="800" y="536"/>
                    </a:lnTo>
                    <a:lnTo>
                      <a:pt x="795" y="545"/>
                    </a:lnTo>
                    <a:lnTo>
                      <a:pt x="791" y="555"/>
                    </a:lnTo>
                    <a:lnTo>
                      <a:pt x="790" y="565"/>
                    </a:lnTo>
                    <a:lnTo>
                      <a:pt x="793" y="570"/>
                    </a:lnTo>
                    <a:lnTo>
                      <a:pt x="798" y="571"/>
                    </a:lnTo>
                    <a:lnTo>
                      <a:pt x="804" y="574"/>
                    </a:lnTo>
                    <a:lnTo>
                      <a:pt x="808" y="587"/>
                    </a:lnTo>
                    <a:lnTo>
                      <a:pt x="815" y="596"/>
                    </a:lnTo>
                    <a:lnTo>
                      <a:pt x="827" y="609"/>
                    </a:lnTo>
                    <a:lnTo>
                      <a:pt x="831" y="620"/>
                    </a:lnTo>
                    <a:lnTo>
                      <a:pt x="833" y="632"/>
                    </a:lnTo>
                    <a:lnTo>
                      <a:pt x="828" y="659"/>
                    </a:lnTo>
                    <a:lnTo>
                      <a:pt x="816" y="685"/>
                    </a:lnTo>
                    <a:lnTo>
                      <a:pt x="816" y="690"/>
                    </a:lnTo>
                    <a:lnTo>
                      <a:pt x="817" y="696"/>
                    </a:lnTo>
                    <a:lnTo>
                      <a:pt x="811" y="700"/>
                    </a:lnTo>
                    <a:lnTo>
                      <a:pt x="816" y="707"/>
                    </a:lnTo>
                    <a:lnTo>
                      <a:pt x="812" y="715"/>
                    </a:lnTo>
                    <a:lnTo>
                      <a:pt x="806" y="721"/>
                    </a:lnTo>
                    <a:lnTo>
                      <a:pt x="802" y="722"/>
                    </a:lnTo>
                    <a:lnTo>
                      <a:pt x="797" y="724"/>
                    </a:lnTo>
                    <a:lnTo>
                      <a:pt x="794" y="732"/>
                    </a:lnTo>
                    <a:lnTo>
                      <a:pt x="787" y="736"/>
                    </a:lnTo>
                    <a:lnTo>
                      <a:pt x="782" y="737"/>
                    </a:lnTo>
                    <a:lnTo>
                      <a:pt x="775" y="735"/>
                    </a:lnTo>
                    <a:lnTo>
                      <a:pt x="769" y="724"/>
                    </a:lnTo>
                    <a:lnTo>
                      <a:pt x="767" y="712"/>
                    </a:lnTo>
                    <a:lnTo>
                      <a:pt x="774" y="688"/>
                    </a:lnTo>
                    <a:lnTo>
                      <a:pt x="779" y="677"/>
                    </a:lnTo>
                    <a:lnTo>
                      <a:pt x="780" y="669"/>
                    </a:lnTo>
                    <a:lnTo>
                      <a:pt x="778" y="666"/>
                    </a:lnTo>
                    <a:lnTo>
                      <a:pt x="763" y="660"/>
                    </a:lnTo>
                    <a:lnTo>
                      <a:pt x="757" y="658"/>
                    </a:lnTo>
                    <a:lnTo>
                      <a:pt x="751" y="652"/>
                    </a:lnTo>
                    <a:lnTo>
                      <a:pt x="750" y="646"/>
                    </a:lnTo>
                    <a:lnTo>
                      <a:pt x="753" y="640"/>
                    </a:lnTo>
                    <a:lnTo>
                      <a:pt x="764" y="631"/>
                    </a:lnTo>
                    <a:lnTo>
                      <a:pt x="767" y="625"/>
                    </a:lnTo>
                    <a:lnTo>
                      <a:pt x="766" y="620"/>
                    </a:lnTo>
                    <a:lnTo>
                      <a:pt x="756" y="607"/>
                    </a:lnTo>
                    <a:lnTo>
                      <a:pt x="743" y="600"/>
                    </a:lnTo>
                    <a:lnTo>
                      <a:pt x="739" y="596"/>
                    </a:lnTo>
                    <a:lnTo>
                      <a:pt x="736" y="591"/>
                    </a:lnTo>
                    <a:lnTo>
                      <a:pt x="732" y="573"/>
                    </a:lnTo>
                    <a:lnTo>
                      <a:pt x="724" y="557"/>
                    </a:lnTo>
                    <a:lnTo>
                      <a:pt x="711" y="547"/>
                    </a:lnTo>
                    <a:lnTo>
                      <a:pt x="704" y="545"/>
                    </a:lnTo>
                    <a:lnTo>
                      <a:pt x="694" y="547"/>
                    </a:lnTo>
                    <a:lnTo>
                      <a:pt x="671" y="560"/>
                    </a:lnTo>
                    <a:lnTo>
                      <a:pt x="654" y="578"/>
                    </a:lnTo>
                    <a:lnTo>
                      <a:pt x="651" y="591"/>
                    </a:lnTo>
                    <a:lnTo>
                      <a:pt x="653" y="605"/>
                    </a:lnTo>
                    <a:lnTo>
                      <a:pt x="652" y="617"/>
                    </a:lnTo>
                    <a:lnTo>
                      <a:pt x="650" y="624"/>
                    </a:lnTo>
                    <a:lnTo>
                      <a:pt x="647" y="629"/>
                    </a:lnTo>
                    <a:lnTo>
                      <a:pt x="640" y="627"/>
                    </a:lnTo>
                    <a:lnTo>
                      <a:pt x="634" y="618"/>
                    </a:lnTo>
                    <a:lnTo>
                      <a:pt x="635" y="594"/>
                    </a:lnTo>
                    <a:lnTo>
                      <a:pt x="635" y="580"/>
                    </a:lnTo>
                    <a:lnTo>
                      <a:pt x="629" y="567"/>
                    </a:lnTo>
                    <a:lnTo>
                      <a:pt x="628" y="558"/>
                    </a:lnTo>
                    <a:lnTo>
                      <a:pt x="634" y="548"/>
                    </a:lnTo>
                    <a:lnTo>
                      <a:pt x="638" y="535"/>
                    </a:lnTo>
                    <a:lnTo>
                      <a:pt x="637" y="523"/>
                    </a:lnTo>
                    <a:lnTo>
                      <a:pt x="634" y="515"/>
                    </a:lnTo>
                    <a:lnTo>
                      <a:pt x="630" y="513"/>
                    </a:lnTo>
                    <a:lnTo>
                      <a:pt x="623" y="516"/>
                    </a:lnTo>
                    <a:lnTo>
                      <a:pt x="624" y="522"/>
                    </a:lnTo>
                    <a:lnTo>
                      <a:pt x="623" y="526"/>
                    </a:lnTo>
                    <a:lnTo>
                      <a:pt x="620" y="527"/>
                    </a:lnTo>
                    <a:lnTo>
                      <a:pt x="616" y="525"/>
                    </a:lnTo>
                    <a:lnTo>
                      <a:pt x="612" y="515"/>
                    </a:lnTo>
                    <a:lnTo>
                      <a:pt x="607" y="507"/>
                    </a:lnTo>
                    <a:lnTo>
                      <a:pt x="603" y="505"/>
                    </a:lnTo>
                    <a:lnTo>
                      <a:pt x="599" y="506"/>
                    </a:lnTo>
                    <a:close/>
                  </a:path>
                </a:pathLst>
              </a:custGeom>
              <a:grpFill/>
              <a:ln w="12700">
                <a:solidFill>
                  <a:srgbClr val="000000"/>
                </a:solidFill>
                <a:prstDash val="solid"/>
                <a:round/>
                <a:headEnd/>
                <a:tailEnd/>
              </a:ln>
            </p:spPr>
            <p:txBody>
              <a:bodyPr/>
              <a:lstStyle/>
              <a:p>
                <a:endParaRPr lang="en-US"/>
              </a:p>
            </p:txBody>
          </p:sp>
        </p:grpSp>
      </p:grpSp>
      <p:sp>
        <p:nvSpPr>
          <p:cNvPr id="158" name="TextBox 157"/>
          <p:cNvSpPr txBox="1"/>
          <p:nvPr/>
        </p:nvSpPr>
        <p:spPr>
          <a:xfrm>
            <a:off x="0" y="110071"/>
            <a:ext cx="9144000" cy="769441"/>
          </a:xfrm>
          <a:prstGeom prst="rect">
            <a:avLst/>
          </a:prstGeom>
          <a:noFill/>
        </p:spPr>
        <p:txBody>
          <a:bodyPr wrap="square" rtlCol="0">
            <a:spAutoFit/>
          </a:bodyPr>
          <a:lstStyle/>
          <a:p>
            <a:r>
              <a:rPr lang="en-US" sz="4400" b="1" dirty="0" smtClean="0">
                <a:solidFill>
                  <a:srgbClr val="0070C0"/>
                </a:solidFill>
                <a:latin typeface="Century Gothic" pitchFamily="34" charset="0"/>
              </a:rPr>
              <a:t>ALASKA DISTRICT</a:t>
            </a:r>
            <a:endParaRPr lang="en-US" sz="4400" b="1" dirty="0">
              <a:solidFill>
                <a:srgbClr val="0070C0"/>
              </a:solidFill>
              <a:latin typeface="Century Gothic" pitchFamily="34" charset="0"/>
            </a:endParaRPr>
          </a:p>
        </p:txBody>
      </p:sp>
      <p:sp>
        <p:nvSpPr>
          <p:cNvPr id="159" name="Text Box 7"/>
          <p:cNvSpPr txBox="1">
            <a:spLocks noChangeArrowheads="1"/>
          </p:cNvSpPr>
          <p:nvPr/>
        </p:nvSpPr>
        <p:spPr bwMode="auto">
          <a:xfrm>
            <a:off x="0" y="764218"/>
            <a:ext cx="9144000" cy="461665"/>
          </a:xfrm>
          <a:prstGeom prst="rect">
            <a:avLst/>
          </a:prstGeom>
          <a:noFill/>
          <a:ln w="9525">
            <a:noFill/>
            <a:miter lim="800000"/>
            <a:headEnd/>
            <a:tailEnd/>
          </a:ln>
        </p:spPr>
        <p:txBody>
          <a:bodyPr>
            <a:spAutoFit/>
          </a:bodyPr>
          <a:lstStyle/>
          <a:p>
            <a:pPr eaLnBrk="1" hangingPunct="1">
              <a:spcBef>
                <a:spcPct val="50000"/>
              </a:spcBef>
            </a:pPr>
            <a:r>
              <a:rPr lang="en-US" sz="2400" b="1" dirty="0" smtClean="0">
                <a:solidFill>
                  <a:srgbClr val="0070C0"/>
                </a:solidFill>
                <a:latin typeface="Century Gothic" pitchFamily="34" charset="0"/>
              </a:rPr>
              <a:t>U.S. ARMY CORPS OF ENGINEERS</a:t>
            </a:r>
            <a:endParaRPr lang="en-US" sz="2400" b="1" dirty="0">
              <a:solidFill>
                <a:srgbClr val="0070C0"/>
              </a:solidFill>
              <a:latin typeface="Century Gothic" pitchFamily="34" charset="0"/>
            </a:endParaRPr>
          </a:p>
        </p:txBody>
      </p:sp>
      <p:sp>
        <p:nvSpPr>
          <p:cNvPr id="160" name="Rectangle 159"/>
          <p:cNvSpPr/>
          <p:nvPr/>
        </p:nvSpPr>
        <p:spPr>
          <a:xfrm>
            <a:off x="0" y="1926181"/>
            <a:ext cx="6206206" cy="2511457"/>
          </a:xfrm>
          <a:prstGeom prst="rect">
            <a:avLst/>
          </a:prstGeom>
        </p:spPr>
        <p:txBody>
          <a:bodyPr wrap="square">
            <a:spAutoFit/>
          </a:bodyPr>
          <a:lstStyle/>
          <a:p>
            <a:pPr>
              <a:buFont typeface="Wingdings" pitchFamily="2" charset="2"/>
              <a:buChar char="§"/>
            </a:pPr>
            <a:endParaRPr lang="en-US"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1/5th the size of the lower 48 states</a:t>
            </a:r>
          </a:p>
          <a:p>
            <a:pPr marL="119063" indent="-119063">
              <a:lnSpc>
                <a:spcPct val="80000"/>
              </a:lnSpc>
              <a:buFont typeface="Wingdings" pitchFamily="2" charset="2"/>
              <a:buChar char="§"/>
            </a:pPr>
            <a:endParaRPr lang="en-US" sz="1200"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33,904 miles of coastline</a:t>
            </a:r>
          </a:p>
          <a:p>
            <a:pPr marL="119063" indent="-119063">
              <a:lnSpc>
                <a:spcPct val="80000"/>
              </a:lnSpc>
              <a:buFont typeface="Wingdings" pitchFamily="2" charset="2"/>
              <a:buChar char="§"/>
            </a:pPr>
            <a:endParaRPr lang="en-US" sz="1200"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15 million miles of potentially navigable waterways</a:t>
            </a:r>
          </a:p>
          <a:p>
            <a:pPr marL="119063" indent="-119063">
              <a:lnSpc>
                <a:spcPct val="80000"/>
              </a:lnSpc>
              <a:buFont typeface="Wingdings" pitchFamily="2" charset="2"/>
              <a:buChar char="§"/>
            </a:pPr>
            <a:endParaRPr lang="en-US" sz="1200"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3 million lakes</a:t>
            </a:r>
          </a:p>
          <a:p>
            <a:pPr marL="119063" indent="-119063">
              <a:lnSpc>
                <a:spcPct val="80000"/>
              </a:lnSpc>
              <a:buFont typeface="Wingdings" pitchFamily="2" charset="2"/>
              <a:buChar char="§"/>
            </a:pPr>
            <a:endParaRPr lang="en-US" sz="1200"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43% of the state is wetlands</a:t>
            </a:r>
          </a:p>
          <a:p>
            <a:pPr marL="119063" indent="-119063">
              <a:lnSpc>
                <a:spcPct val="80000"/>
              </a:lnSpc>
              <a:buFont typeface="Wingdings" pitchFamily="2" charset="2"/>
              <a:buChar char="§"/>
            </a:pPr>
            <a:endParaRPr lang="en-US" sz="1200" b="1" dirty="0" smtClean="0">
              <a:latin typeface="Century Gothic" pitchFamily="34" charset="0"/>
            </a:endParaRPr>
          </a:p>
          <a:p>
            <a:pPr marL="119063" indent="-119063">
              <a:lnSpc>
                <a:spcPct val="80000"/>
              </a:lnSpc>
              <a:buFont typeface="Wingdings" pitchFamily="2" charset="2"/>
              <a:buChar char="§"/>
            </a:pPr>
            <a:r>
              <a:rPr lang="en-US" b="1" dirty="0" smtClean="0">
                <a:latin typeface="Century Gothic" pitchFamily="34" charset="0"/>
              </a:rPr>
              <a:t>220 million acres of wetlands and other waters</a:t>
            </a:r>
            <a:endParaRPr lang="en-US" b="1" dirty="0">
              <a:latin typeface="Century Gothic" pitchFamily="34" charset="0"/>
            </a:endParaRPr>
          </a:p>
        </p:txBody>
      </p:sp>
      <p:sp>
        <p:nvSpPr>
          <p:cNvPr id="162" name="Text Box 7"/>
          <p:cNvSpPr txBox="1">
            <a:spLocks noChangeArrowheads="1"/>
          </p:cNvSpPr>
          <p:nvPr/>
        </p:nvSpPr>
        <p:spPr bwMode="auto">
          <a:xfrm>
            <a:off x="0" y="1297888"/>
            <a:ext cx="4580329" cy="830997"/>
          </a:xfrm>
          <a:prstGeom prst="rect">
            <a:avLst/>
          </a:prstGeom>
          <a:noFill/>
          <a:ln w="9525">
            <a:noFill/>
            <a:miter lim="800000"/>
            <a:headEnd/>
            <a:tailEnd/>
          </a:ln>
        </p:spPr>
        <p:txBody>
          <a:bodyPr wrap="square">
            <a:spAutoFit/>
          </a:bodyPr>
          <a:lstStyle/>
          <a:p>
            <a:pPr eaLnBrk="1" hangingPunct="1">
              <a:spcBef>
                <a:spcPct val="50000"/>
              </a:spcBef>
            </a:pPr>
            <a:r>
              <a:rPr lang="en-US" sz="2400" b="1" dirty="0" smtClean="0">
                <a:solidFill>
                  <a:srgbClr val="000000"/>
                </a:solidFill>
                <a:latin typeface="Century Gothic" pitchFamily="34" charset="0"/>
              </a:rPr>
              <a:t>LARGEST DISTRICT IN THE NATION (GEOGRAPHICALLY)</a:t>
            </a:r>
            <a:endParaRPr lang="en-US" sz="2400" b="1" dirty="0">
              <a:solidFill>
                <a:srgbClr val="000000"/>
              </a:solidFill>
              <a:latin typeface="Century Gothic" pitchFamily="34" charset="0"/>
            </a:endParaRPr>
          </a:p>
        </p:txBody>
      </p:sp>
      <p:grpSp>
        <p:nvGrpSpPr>
          <p:cNvPr id="165" name="Group 164"/>
          <p:cNvGrpSpPr/>
          <p:nvPr/>
        </p:nvGrpSpPr>
        <p:grpSpPr>
          <a:xfrm>
            <a:off x="457200" y="5715000"/>
            <a:ext cx="8372475" cy="917119"/>
            <a:chOff x="457200" y="5715000"/>
            <a:chExt cx="8372475" cy="917119"/>
          </a:xfrm>
        </p:grpSpPr>
        <p:pic>
          <p:nvPicPr>
            <p:cNvPr id="166" name="Picture 8" descr="USACE_logo"/>
            <p:cNvPicPr>
              <a:picLocks noChangeAspect="1" noChangeArrowheads="1"/>
            </p:cNvPicPr>
            <p:nvPr/>
          </p:nvPicPr>
          <p:blipFill>
            <a:blip r:embed="rId3" cstate="screen"/>
            <a:srcRect/>
            <a:stretch>
              <a:fillRect/>
            </a:stretch>
          </p:blipFill>
          <p:spPr bwMode="auto">
            <a:xfrm>
              <a:off x="8004175" y="5715000"/>
              <a:ext cx="758825" cy="519113"/>
            </a:xfrm>
            <a:prstGeom prst="rect">
              <a:avLst/>
            </a:prstGeom>
            <a:noFill/>
            <a:ln w="9525">
              <a:noFill/>
              <a:miter lim="800000"/>
              <a:headEnd/>
              <a:tailEnd/>
            </a:ln>
          </p:spPr>
        </p:pic>
        <p:sp>
          <p:nvSpPr>
            <p:cNvPr id="167" name="Text Box 9"/>
            <p:cNvSpPr txBox="1">
              <a:spLocks noChangeArrowheads="1"/>
            </p:cNvSpPr>
            <p:nvPr/>
          </p:nvSpPr>
          <p:spPr bwMode="auto">
            <a:xfrm>
              <a:off x="6223000" y="6416675"/>
              <a:ext cx="2606675" cy="215444"/>
            </a:xfrm>
            <a:prstGeom prst="rect">
              <a:avLst/>
            </a:prstGeom>
            <a:noFill/>
            <a:ln w="9525">
              <a:noFill/>
              <a:miter lim="800000"/>
              <a:headEnd/>
              <a:tailEnd/>
            </a:ln>
            <a:effectLst/>
          </p:spPr>
          <p:txBody>
            <a:bodyPr lIns="0" tIns="0" rIns="0" bIns="0">
              <a:spAutoFit/>
            </a:bodyPr>
            <a:lstStyle/>
            <a:p>
              <a:pPr algn="r">
                <a:defRPr/>
              </a:pPr>
              <a:r>
                <a:rPr lang="en-US" sz="1400" b="1" dirty="0">
                  <a:solidFill>
                    <a:schemeClr val="bg1"/>
                  </a:solidFill>
                  <a:cs typeface="+mn-cs"/>
                </a:rPr>
                <a:t>BUILDING STRONG</a:t>
              </a:r>
              <a:r>
                <a:rPr lang="en-US" sz="1400" b="1" baseline="-25000" dirty="0">
                  <a:solidFill>
                    <a:schemeClr val="bg1"/>
                  </a:solidFill>
                  <a:cs typeface="+mn-cs"/>
                </a:rPr>
                <a:t>®</a:t>
              </a:r>
            </a:p>
          </p:txBody>
        </p:sp>
        <p:sp>
          <p:nvSpPr>
            <p:cNvPr id="168" name="Line 10"/>
            <p:cNvSpPr>
              <a:spLocks noChangeShapeType="1"/>
            </p:cNvSpPr>
            <p:nvPr/>
          </p:nvSpPr>
          <p:spPr bwMode="auto">
            <a:xfrm flipH="1">
              <a:off x="1219200" y="6324600"/>
              <a:ext cx="7467600" cy="0"/>
            </a:xfrm>
            <a:prstGeom prst="line">
              <a:avLst/>
            </a:prstGeom>
            <a:noFill/>
            <a:ln w="9525">
              <a:solidFill>
                <a:schemeClr val="bg1"/>
              </a:solidFill>
              <a:round/>
              <a:headEnd/>
              <a:tailEnd/>
            </a:ln>
            <a:effectLst/>
          </p:spPr>
          <p:txBody>
            <a:bodyPr/>
            <a:lstStyle/>
            <a:p>
              <a:pPr>
                <a:defRPr/>
              </a:pPr>
              <a:endParaRPr lang="en-US">
                <a:cs typeface="+mn-cs"/>
              </a:endParaRPr>
            </a:p>
          </p:txBody>
        </p:sp>
        <p:pic>
          <p:nvPicPr>
            <p:cNvPr id="169" name="Picture 2" descr="X:\IM\VI\Logos\Branding\USARMY_3D_RGB_MD_PS.png"/>
            <p:cNvPicPr>
              <a:picLocks noChangeAspect="1" noChangeArrowheads="1"/>
            </p:cNvPicPr>
            <p:nvPr/>
          </p:nvPicPr>
          <p:blipFill>
            <a:blip r:embed="rId4" cstate="screen"/>
            <a:srcRect/>
            <a:stretch>
              <a:fillRect/>
            </a:stretch>
          </p:blipFill>
          <p:spPr bwMode="auto">
            <a:xfrm>
              <a:off x="457200" y="5715000"/>
              <a:ext cx="685800" cy="885825"/>
            </a:xfrm>
            <a:prstGeom prst="rect">
              <a:avLst/>
            </a:prstGeom>
            <a:noFill/>
            <a:ln w="9525">
              <a:noFill/>
              <a:miter lim="800000"/>
              <a:headEnd/>
              <a:tailEnd/>
            </a:ln>
          </p:spPr>
        </p:pic>
      </p:grpSp>
      <p:sp>
        <p:nvSpPr>
          <p:cNvPr id="170" name="Slide Number Placeholder 5"/>
          <p:cNvSpPr txBox="1">
            <a:spLocks noGrp="1"/>
          </p:cNvSpPr>
          <p:nvPr/>
        </p:nvSpPr>
        <p:spPr bwMode="auto">
          <a:xfrm>
            <a:off x="1"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solidFill>
                  <a:schemeClr val="bg1"/>
                </a:solidFill>
                <a:latin typeface="Century Gothic" pitchFamily="34" charset="0"/>
              </a:rPr>
              <a:pPr marL="228600" indent="-228600" algn="ctr"/>
              <a:t>4</a:t>
            </a:fld>
            <a:endParaRPr lang="en-US" sz="900" b="1" dirty="0">
              <a:solidFill>
                <a:schemeClr val="bg1"/>
              </a:solidFill>
              <a:latin typeface="Century Gothic" pitchFamily="34" charset="0"/>
            </a:endParaRPr>
          </a:p>
        </p:txBody>
      </p:sp>
    </p:spTree>
    <p:extLst>
      <p:ext uri="{BB962C8B-B14F-4D97-AF65-F5344CB8AC3E}">
        <p14:creationId xmlns:p14="http://schemas.microsoft.com/office/powerpoint/2010/main" val="34757258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LASKA_page 11.jpg"/>
          <p:cNvPicPr>
            <a:picLocks noChangeAspect="1"/>
          </p:cNvPicPr>
          <p:nvPr/>
        </p:nvPicPr>
        <p:blipFill>
          <a:blip r:embed="rId2" cstate="screen"/>
          <a:stretch>
            <a:fillRect/>
          </a:stretch>
        </p:blipFill>
        <p:spPr>
          <a:xfrm>
            <a:off x="8168" y="3604"/>
            <a:ext cx="9127663" cy="7010400"/>
          </a:xfrm>
          <a:prstGeom prst="rect">
            <a:avLst/>
          </a:prstGeom>
        </p:spPr>
      </p:pic>
      <p:grpSp>
        <p:nvGrpSpPr>
          <p:cNvPr id="8" name="Group 7"/>
          <p:cNvGrpSpPr/>
          <p:nvPr/>
        </p:nvGrpSpPr>
        <p:grpSpPr>
          <a:xfrm>
            <a:off x="31668" y="4793184"/>
            <a:ext cx="9009093" cy="2064817"/>
            <a:chOff x="354183" y="4413963"/>
            <a:chExt cx="8577765" cy="1965960"/>
          </a:xfrm>
        </p:grpSpPr>
        <p:pic>
          <p:nvPicPr>
            <p:cNvPr id="9" name="Picture 5"/>
            <p:cNvPicPr>
              <a:picLocks noChangeAspect="1" noChangeArrowheads="1"/>
            </p:cNvPicPr>
            <p:nvPr/>
          </p:nvPicPr>
          <p:blipFill>
            <a:blip r:embed="rId3" cstate="screen"/>
            <a:srcRect/>
            <a:stretch>
              <a:fillRect/>
            </a:stretch>
          </p:blipFill>
          <p:spPr bwMode="auto">
            <a:xfrm>
              <a:off x="354183" y="4413963"/>
              <a:ext cx="2620724" cy="1965960"/>
            </a:xfrm>
            <a:prstGeom prst="rect">
              <a:avLst/>
            </a:prstGeom>
            <a:noFill/>
            <a:ln w="9525">
              <a:solidFill>
                <a:schemeClr val="tx1"/>
              </a:solidFill>
              <a:miter lim="800000"/>
              <a:headEnd/>
              <a:tailEnd/>
            </a:ln>
          </p:spPr>
        </p:pic>
        <p:pic>
          <p:nvPicPr>
            <p:cNvPr id="10" name="Picture 9" descr="Knik Arm2"/>
            <p:cNvPicPr>
              <a:picLocks noChangeAspect="1" noChangeArrowheads="1"/>
            </p:cNvPicPr>
            <p:nvPr/>
          </p:nvPicPr>
          <p:blipFill>
            <a:blip r:embed="rId4" cstate="screen"/>
            <a:srcRect/>
            <a:stretch>
              <a:fillRect/>
            </a:stretch>
          </p:blipFill>
          <p:spPr bwMode="auto">
            <a:xfrm>
              <a:off x="5997411" y="4413963"/>
              <a:ext cx="2934537" cy="1965960"/>
            </a:xfrm>
            <a:prstGeom prst="rect">
              <a:avLst/>
            </a:prstGeom>
            <a:noFill/>
            <a:ln w="12700">
              <a:solidFill>
                <a:schemeClr val="tx1"/>
              </a:solidFill>
              <a:miter lim="800000"/>
              <a:headEnd/>
              <a:tailEnd/>
            </a:ln>
          </p:spPr>
        </p:pic>
        <p:pic>
          <p:nvPicPr>
            <p:cNvPr id="11" name="Picture 5"/>
            <p:cNvPicPr>
              <a:picLocks noChangeAspect="1" noChangeArrowheads="1"/>
            </p:cNvPicPr>
            <p:nvPr/>
          </p:nvPicPr>
          <p:blipFill>
            <a:blip r:embed="rId5" cstate="screen"/>
            <a:srcRect b="12159"/>
            <a:stretch>
              <a:fillRect/>
            </a:stretch>
          </p:blipFill>
          <p:spPr bwMode="auto">
            <a:xfrm>
              <a:off x="2991020" y="4413963"/>
              <a:ext cx="2984129" cy="1965960"/>
            </a:xfrm>
            <a:prstGeom prst="rect">
              <a:avLst/>
            </a:prstGeom>
            <a:noFill/>
            <a:ln w="12700">
              <a:solidFill>
                <a:schemeClr val="tx1"/>
              </a:solidFill>
              <a:miter lim="800000"/>
              <a:headEnd/>
              <a:tailEnd/>
            </a:ln>
          </p:spPr>
        </p:pic>
      </p:grpSp>
      <p:sp>
        <p:nvSpPr>
          <p:cNvPr id="13" name="Rectangle 3"/>
          <p:cNvSpPr txBox="1">
            <a:spLocks noChangeArrowheads="1"/>
          </p:cNvSpPr>
          <p:nvPr/>
        </p:nvSpPr>
        <p:spPr bwMode="auto">
          <a:xfrm>
            <a:off x="-1" y="4751222"/>
            <a:ext cx="2714625" cy="385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1" i="0" u="none" strike="noStrike" kern="0" cap="none" spc="0" normalizeH="0" baseline="0" noProof="0" dirty="0" smtClean="0">
                <a:ln>
                  <a:noFill/>
                </a:ln>
                <a:solidFill>
                  <a:schemeClr val="tx2"/>
                </a:solidFill>
                <a:effectLst/>
                <a:uLnTx/>
                <a:uFillTx/>
                <a:latin typeface="Century Gothic" pitchFamily="34" charset="0"/>
                <a:ea typeface="+mn-ea"/>
                <a:cs typeface="+mn-cs"/>
              </a:rPr>
              <a:t>Structures and/or Work</a:t>
            </a:r>
          </a:p>
        </p:txBody>
      </p:sp>
      <p:sp>
        <p:nvSpPr>
          <p:cNvPr id="14" name="Rectangle 3"/>
          <p:cNvSpPr txBox="1">
            <a:spLocks noChangeArrowheads="1"/>
          </p:cNvSpPr>
          <p:nvPr/>
        </p:nvSpPr>
        <p:spPr bwMode="auto">
          <a:xfrm>
            <a:off x="2793946" y="4753859"/>
            <a:ext cx="1803731" cy="385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1" i="0" u="none" strike="noStrike" kern="0" cap="none" spc="0" normalizeH="0" baseline="0" noProof="0" dirty="0" smtClean="0">
                <a:ln>
                  <a:noFill/>
                </a:ln>
                <a:solidFill>
                  <a:schemeClr val="tx2"/>
                </a:solidFill>
                <a:effectLst/>
                <a:uLnTx/>
                <a:uFillTx/>
                <a:latin typeface="Century Gothic" pitchFamily="34" charset="0"/>
                <a:ea typeface="+mn-ea"/>
                <a:cs typeface="+mn-cs"/>
              </a:rPr>
              <a:t>Dredging/Fill</a:t>
            </a:r>
          </a:p>
        </p:txBody>
      </p:sp>
      <p:sp>
        <p:nvSpPr>
          <p:cNvPr id="3" name="Rectangle 2"/>
          <p:cNvSpPr/>
          <p:nvPr/>
        </p:nvSpPr>
        <p:spPr>
          <a:xfrm>
            <a:off x="6018022" y="4761805"/>
            <a:ext cx="1292341" cy="338554"/>
          </a:xfrm>
          <a:prstGeom prst="rect">
            <a:avLst/>
          </a:prstGeom>
        </p:spPr>
        <p:txBody>
          <a:bodyPr wrap="none">
            <a:spAutoFit/>
          </a:bodyPr>
          <a:lstStyle/>
          <a:p>
            <a:r>
              <a:rPr lang="en-US" sz="1600" b="1" kern="0" dirty="0">
                <a:solidFill>
                  <a:schemeClr val="tx2"/>
                </a:solidFill>
                <a:latin typeface="Century Gothic" pitchFamily="34" charset="0"/>
              </a:rPr>
              <a:t>Excavation</a:t>
            </a:r>
            <a:endParaRPr lang="en-US" sz="1600" dirty="0">
              <a:solidFill>
                <a:schemeClr val="tx2"/>
              </a:solidFill>
            </a:endParaRPr>
          </a:p>
        </p:txBody>
      </p:sp>
      <p:sp>
        <p:nvSpPr>
          <p:cNvPr id="18" name="Rectangle 3"/>
          <p:cNvSpPr txBox="1">
            <a:spLocks noChangeArrowheads="1"/>
          </p:cNvSpPr>
          <p:nvPr/>
        </p:nvSpPr>
        <p:spPr bwMode="auto">
          <a:xfrm>
            <a:off x="646544" y="1633931"/>
            <a:ext cx="8497455" cy="1210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ＭＳ Ｐゴシック" charset="0"/>
                <a:cs typeface="Arial" pitchFamily="34" charset="0"/>
              </a:defRPr>
            </a:lvl1pPr>
            <a:lvl2pPr marL="569913" indent="-336550" algn="l" rtl="0" eaLnBrk="1" fontAlgn="base" hangingPunct="1">
              <a:spcBef>
                <a:spcPts val="300"/>
              </a:spcBef>
              <a:spcAft>
                <a:spcPct val="0"/>
              </a:spcAft>
              <a:buFont typeface="Wingdings" panose="05000000000000000000" pitchFamily="2" charset="2"/>
              <a:buChar char="Ø"/>
              <a:defRPr sz="2200" kern="1200">
                <a:solidFill>
                  <a:schemeClr val="tx1">
                    <a:lumMod val="75000"/>
                    <a:lumOff val="25000"/>
                  </a:schemeClr>
                </a:solidFill>
                <a:latin typeface="Arial" pitchFamily="34" charset="0"/>
                <a:ea typeface="Arial" charset="0"/>
                <a:cs typeface="Arial" pitchFamily="34" charset="0"/>
              </a:defRPr>
            </a:lvl2pPr>
            <a:lvl3pPr marL="858838" indent="-288925" algn="l" rtl="0" eaLnBrk="1" fontAlgn="base" hangingPunct="1">
              <a:spcBef>
                <a:spcPts val="300"/>
              </a:spcBef>
              <a:spcAft>
                <a:spcPct val="0"/>
              </a:spcAft>
              <a:buFont typeface="Courier New" panose="02070309020205020404" pitchFamily="49" charset="0"/>
              <a:buChar char="o"/>
              <a:defRPr sz="2000" kern="1200">
                <a:solidFill>
                  <a:schemeClr val="tx1">
                    <a:lumMod val="75000"/>
                    <a:lumOff val="25000"/>
                  </a:schemeClr>
                </a:solidFill>
                <a:latin typeface="Arial" pitchFamily="34" charset="0"/>
                <a:ea typeface="Arial" charset="0"/>
                <a:cs typeface="Arial" pitchFamily="34" charset="0"/>
              </a:defRPr>
            </a:lvl3pPr>
            <a:lvl4pPr marL="1203325" indent="-288925" algn="l" rtl="0" eaLnBrk="1" fontAlgn="base" hangingPunct="1">
              <a:spcBef>
                <a:spcPts val="300"/>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4pPr>
            <a:lvl5pPr marL="1484313" indent="-280988" algn="l" rtl="0" eaLnBrk="1" fontAlgn="base" hangingPunct="1">
              <a:spcBef>
                <a:spcPts val="300"/>
              </a:spcBef>
              <a:spcAft>
                <a:spcPct val="0"/>
              </a:spcAft>
              <a:buFont typeface="Wingdings" panose="05000000000000000000" pitchFamily="2" charset="2"/>
              <a:buChar char="ü"/>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r>
              <a:rPr lang="en-US" sz="1800" dirty="0">
                <a:solidFill>
                  <a:srgbClr val="000000"/>
                </a:solidFill>
                <a:ea typeface="ＭＳ Ｐゴシック" pitchFamily="34" charset="-128"/>
                <a:cs typeface="+mn-cs"/>
              </a:rPr>
              <a:t>USACE is authorized to issue permits for structures or work</a:t>
            </a:r>
          </a:p>
          <a:p>
            <a:pPr marL="0" lvl="0" indent="0">
              <a:spcBef>
                <a:spcPct val="0"/>
              </a:spcBef>
              <a:buNone/>
            </a:pPr>
            <a:r>
              <a:rPr lang="en-US" sz="1800" dirty="0">
                <a:solidFill>
                  <a:srgbClr val="000000"/>
                </a:solidFill>
                <a:ea typeface="ＭＳ Ｐゴシック" pitchFamily="34" charset="-128"/>
                <a:cs typeface="+mn-cs"/>
              </a:rPr>
              <a:t>affecting the course, condition, location or capacity of the </a:t>
            </a:r>
            <a:r>
              <a:rPr lang="en-US" sz="1800" dirty="0">
                <a:solidFill>
                  <a:srgbClr val="0070C0"/>
                </a:solidFill>
                <a:ea typeface="ＭＳ Ｐゴシック" pitchFamily="34" charset="-128"/>
                <a:cs typeface="+mn-cs"/>
              </a:rPr>
              <a:t>navigable </a:t>
            </a:r>
          </a:p>
          <a:p>
            <a:pPr marL="0" lvl="0" indent="0">
              <a:spcBef>
                <a:spcPct val="0"/>
              </a:spcBef>
              <a:buNone/>
            </a:pPr>
            <a:r>
              <a:rPr lang="en-US" sz="1800" dirty="0">
                <a:solidFill>
                  <a:srgbClr val="0070C0"/>
                </a:solidFill>
                <a:ea typeface="ＭＳ Ｐゴシック" pitchFamily="34" charset="-128"/>
                <a:cs typeface="+mn-cs"/>
              </a:rPr>
              <a:t>waters of the United States.</a:t>
            </a:r>
          </a:p>
        </p:txBody>
      </p:sp>
      <p:grpSp>
        <p:nvGrpSpPr>
          <p:cNvPr id="15" name="Group 14"/>
          <p:cNvGrpSpPr/>
          <p:nvPr/>
        </p:nvGrpSpPr>
        <p:grpSpPr>
          <a:xfrm>
            <a:off x="1813640" y="335640"/>
            <a:ext cx="5496723" cy="944240"/>
            <a:chOff x="1875632" y="622362"/>
            <a:chExt cx="5496723" cy="944240"/>
          </a:xfrm>
        </p:grpSpPr>
        <p:sp>
          <p:nvSpPr>
            <p:cNvPr id="19" name="Rectangle 18"/>
            <p:cNvSpPr>
              <a:spLocks noChangeArrowheads="1"/>
            </p:cNvSpPr>
            <p:nvPr/>
          </p:nvSpPr>
          <p:spPr bwMode="auto">
            <a:xfrm>
              <a:off x="1875632" y="622362"/>
              <a:ext cx="5496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smtClean="0">
                  <a:effectLst>
                    <a:outerShdw blurRad="38100" dist="38100" dir="2700000" algn="tl">
                      <a:srgbClr val="000000">
                        <a:alpha val="43137"/>
                      </a:srgbClr>
                    </a:outerShdw>
                  </a:effectLst>
                  <a:latin typeface="+mj-lt"/>
                </a:rPr>
                <a:t>Rivers </a:t>
              </a:r>
              <a:r>
                <a:rPr lang="en-US" altLang="en-US" sz="2800" b="1" dirty="0">
                  <a:effectLst>
                    <a:outerShdw blurRad="38100" dist="38100" dir="2700000" algn="tl">
                      <a:srgbClr val="000000">
                        <a:alpha val="43137"/>
                      </a:srgbClr>
                    </a:outerShdw>
                  </a:effectLst>
                  <a:latin typeface="+mj-lt"/>
                </a:rPr>
                <a:t>and Harbors Act of </a:t>
              </a:r>
              <a:r>
                <a:rPr lang="en-US" altLang="en-US" sz="2800" b="1" dirty="0" smtClean="0">
                  <a:effectLst>
                    <a:outerShdw blurRad="38100" dist="38100" dir="2700000" algn="tl">
                      <a:srgbClr val="000000">
                        <a:alpha val="43137"/>
                      </a:srgbClr>
                    </a:outerShdw>
                  </a:effectLst>
                  <a:latin typeface="+mj-lt"/>
                </a:rPr>
                <a:t>1899</a:t>
              </a:r>
              <a:endParaRPr lang="en-US" altLang="en-US" sz="2800" b="1" dirty="0">
                <a:effectLst>
                  <a:outerShdw blurRad="38100" dist="38100" dir="2700000" algn="tl">
                    <a:srgbClr val="000000">
                      <a:alpha val="43137"/>
                    </a:srgbClr>
                  </a:outerShdw>
                </a:effectLst>
                <a:latin typeface="+mj-lt"/>
              </a:endParaRPr>
            </a:p>
          </p:txBody>
        </p:sp>
        <p:sp>
          <p:nvSpPr>
            <p:cNvPr id="20" name="TextBox 19"/>
            <p:cNvSpPr txBox="1"/>
            <p:nvPr/>
          </p:nvSpPr>
          <p:spPr>
            <a:xfrm>
              <a:off x="2415547" y="1104937"/>
              <a:ext cx="4618495" cy="461665"/>
            </a:xfrm>
            <a:prstGeom prst="rect">
              <a:avLst/>
            </a:prstGeom>
            <a:noFill/>
          </p:spPr>
          <p:txBody>
            <a:bodyPr wrap="square" rtlCol="0">
              <a:spAutoFit/>
            </a:bodyPr>
            <a:lstStyle/>
            <a:p>
              <a:r>
                <a:rPr lang="en-US" b="1" dirty="0" smtClean="0"/>
                <a:t>Section 10 – Navigable Waters</a:t>
              </a:r>
              <a:endParaRPr lang="en-US" b="1" dirty="0"/>
            </a:p>
          </p:txBody>
        </p:sp>
      </p:grpSp>
      <p:sp>
        <p:nvSpPr>
          <p:cNvPr id="2" name="Rectangle 1"/>
          <p:cNvSpPr/>
          <p:nvPr/>
        </p:nvSpPr>
        <p:spPr>
          <a:xfrm>
            <a:off x="692511" y="2540786"/>
            <a:ext cx="6807200" cy="954107"/>
          </a:xfrm>
          <a:prstGeom prst="rect">
            <a:avLst/>
          </a:prstGeom>
        </p:spPr>
        <p:txBody>
          <a:bodyPr wrap="square">
            <a:spAutoFit/>
          </a:bodyPr>
          <a:lstStyle/>
          <a:p>
            <a:pPr marL="457200" lvl="0" indent="-457200">
              <a:spcBef>
                <a:spcPct val="50000"/>
              </a:spcBef>
              <a:buFont typeface="Arial" panose="020B0604020202020204" pitchFamily="34" charset="0"/>
              <a:buChar char="•"/>
            </a:pPr>
            <a:r>
              <a:rPr lang="en-US" altLang="en-US" sz="1600" dirty="0">
                <a:solidFill>
                  <a:srgbClr val="0060A8"/>
                </a:solidFill>
              </a:rPr>
              <a:t>Waters subject to tidal ebb and </a:t>
            </a:r>
            <a:r>
              <a:rPr lang="en-US" altLang="en-US" sz="1600" dirty="0" smtClean="0">
                <a:solidFill>
                  <a:srgbClr val="0060A8"/>
                </a:solidFill>
              </a:rPr>
              <a:t>flow up to MHW; </a:t>
            </a:r>
            <a:r>
              <a:rPr lang="en-US" altLang="en-US" sz="1600" dirty="0">
                <a:solidFill>
                  <a:srgbClr val="0060A8"/>
                </a:solidFill>
              </a:rPr>
              <a:t>and/or</a:t>
            </a:r>
          </a:p>
          <a:p>
            <a:pPr marL="457200" lvl="0" indent="-457200">
              <a:spcBef>
                <a:spcPct val="50000"/>
              </a:spcBef>
              <a:buFont typeface="Arial" panose="020B0604020202020204" pitchFamily="34" charset="0"/>
              <a:buChar char="•"/>
            </a:pPr>
            <a:r>
              <a:rPr lang="en-US" altLang="en-US" sz="1600" dirty="0">
                <a:solidFill>
                  <a:srgbClr val="0060A8"/>
                </a:solidFill>
              </a:rPr>
              <a:t>Waters presently used, or have been used in the past, or may be susceptible for use to transport </a:t>
            </a:r>
            <a:r>
              <a:rPr lang="en-US" altLang="en-US" sz="1600" b="1" dirty="0">
                <a:solidFill>
                  <a:srgbClr val="0060A8"/>
                </a:solidFill>
              </a:rPr>
              <a:t>interstate or foreign commerce</a:t>
            </a:r>
            <a:r>
              <a:rPr lang="en-US" altLang="en-US" sz="1600" dirty="0">
                <a:solidFill>
                  <a:srgbClr val="0060A8"/>
                </a:solidFill>
              </a:rPr>
              <a:t>.</a:t>
            </a:r>
          </a:p>
        </p:txBody>
      </p:sp>
      <p:sp>
        <p:nvSpPr>
          <p:cNvPr id="16" name="Rounded Rectangle 15"/>
          <p:cNvSpPr/>
          <p:nvPr/>
        </p:nvSpPr>
        <p:spPr>
          <a:xfrm>
            <a:off x="783373" y="3807023"/>
            <a:ext cx="4969164" cy="67403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90000"/>
              </a:lnSpc>
            </a:pPr>
            <a:r>
              <a:rPr kumimoji="1" lang="en-US" altLang="en-US" sz="1400" b="1" dirty="0">
                <a:solidFill>
                  <a:srgbClr val="0070C0"/>
                </a:solidFill>
                <a:ea typeface="ＭＳ Ｐゴシック" pitchFamily="34" charset="-128"/>
              </a:rPr>
              <a:t>Primary Goal: </a:t>
            </a:r>
            <a:r>
              <a:rPr kumimoji="1" lang="en-US" altLang="en-US" sz="1400" b="1" dirty="0" smtClean="0">
                <a:solidFill>
                  <a:srgbClr val="0070C0"/>
                </a:solidFill>
                <a:ea typeface="ＭＳ Ｐゴシック" pitchFamily="34" charset="-128"/>
              </a:rPr>
              <a:t> </a:t>
            </a:r>
            <a:r>
              <a:rPr kumimoji="1" lang="en-US" altLang="en-US" sz="1400" dirty="0" smtClean="0">
                <a:solidFill>
                  <a:schemeClr val="tx1"/>
                </a:solidFill>
                <a:ea typeface="ＭＳ Ｐゴシック" pitchFamily="34" charset="-128"/>
              </a:rPr>
              <a:t>Maintain navigation</a:t>
            </a:r>
            <a:r>
              <a:rPr kumimoji="1" lang="en-US" altLang="en-US" sz="1400" b="1" dirty="0">
                <a:solidFill>
                  <a:srgbClr val="000000"/>
                </a:solidFill>
                <a:ea typeface="ＭＳ Ｐゴシック" pitchFamily="34" charset="-128"/>
              </a:rPr>
              <a:t/>
            </a:r>
            <a:br>
              <a:rPr kumimoji="1" lang="en-US" altLang="en-US" sz="1400" b="1" dirty="0">
                <a:solidFill>
                  <a:srgbClr val="000000"/>
                </a:solidFill>
                <a:ea typeface="ＭＳ Ｐゴシック" pitchFamily="34" charset="-128"/>
              </a:rPr>
            </a:br>
            <a:endParaRPr kumimoji="1" lang="en-US" altLang="en-US" sz="1400" dirty="0">
              <a:solidFill>
                <a:srgbClr val="000000"/>
              </a:solidFill>
              <a:ea typeface="ＭＳ Ｐゴシック" pitchFamily="34" charset="-128"/>
            </a:endParaRPr>
          </a:p>
        </p:txBody>
      </p:sp>
    </p:spTree>
    <p:extLst>
      <p:ext uri="{BB962C8B-B14F-4D97-AF65-F5344CB8AC3E}">
        <p14:creationId xmlns:p14="http://schemas.microsoft.com/office/powerpoint/2010/main" val="727460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ASKA_page 13.jpg"/>
          <p:cNvPicPr>
            <a:picLocks noChangeAspect="1"/>
          </p:cNvPicPr>
          <p:nvPr/>
        </p:nvPicPr>
        <p:blipFill>
          <a:blip r:embed="rId2" cstate="screen"/>
          <a:stretch>
            <a:fillRect/>
          </a:stretch>
        </p:blipFill>
        <p:spPr>
          <a:xfrm>
            <a:off x="-1" y="0"/>
            <a:ext cx="9144000" cy="6858000"/>
          </a:xfrm>
          <a:prstGeom prst="rect">
            <a:avLst/>
          </a:prstGeom>
        </p:spPr>
      </p:pic>
      <p:grpSp>
        <p:nvGrpSpPr>
          <p:cNvPr id="8" name="Group 7"/>
          <p:cNvGrpSpPr/>
          <p:nvPr/>
        </p:nvGrpSpPr>
        <p:grpSpPr>
          <a:xfrm>
            <a:off x="0" y="333375"/>
            <a:ext cx="9144000" cy="2809875"/>
            <a:chOff x="0" y="86343"/>
            <a:chExt cx="9144000" cy="2809875"/>
          </a:xfrm>
        </p:grpSpPr>
        <p:sp>
          <p:nvSpPr>
            <p:cNvPr id="9" name="Rectangle 4"/>
            <p:cNvSpPr txBox="1">
              <a:spLocks noChangeArrowheads="1"/>
            </p:cNvSpPr>
            <p:nvPr/>
          </p:nvSpPr>
          <p:spPr bwMode="auto">
            <a:xfrm>
              <a:off x="443345" y="1372218"/>
              <a:ext cx="8257309"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000" b="1" dirty="0"/>
                <a:t>USACE is authorized to issue permits for the discharge/placement of dredged or fill material into </a:t>
              </a:r>
              <a:r>
                <a:rPr lang="en-US" sz="2000" b="1" dirty="0">
                  <a:solidFill>
                    <a:srgbClr val="0070C0"/>
                  </a:solidFill>
                </a:rPr>
                <a:t>waters of the United </a:t>
              </a:r>
              <a:r>
                <a:rPr lang="en-US" sz="2000" b="1" dirty="0" smtClean="0">
                  <a:solidFill>
                    <a:srgbClr val="0070C0"/>
                  </a:solidFill>
                </a:rPr>
                <a:t>States</a:t>
              </a:r>
            </a:p>
            <a:p>
              <a:pPr>
                <a:defRPr/>
              </a:pPr>
              <a:endParaRPr lang="en-US" sz="2000" b="1" dirty="0">
                <a:solidFill>
                  <a:srgbClr val="0070C0"/>
                </a:solidFill>
              </a:endParaRPr>
            </a:p>
            <a:p>
              <a:pPr marL="342900" lvl="0" indent="-342900">
                <a:lnSpc>
                  <a:spcPct val="95000"/>
                </a:lnSpc>
                <a:buFont typeface="Arial" panose="020B0604020202020204" pitchFamily="34" charset="0"/>
                <a:buChar char="•"/>
              </a:pPr>
              <a:r>
                <a:rPr lang="en-US" sz="2000" b="1" dirty="0">
                  <a:solidFill>
                    <a:srgbClr val="0070C0"/>
                  </a:solidFill>
                  <a:latin typeface="Arial"/>
                </a:rPr>
                <a:t>All navigable waters</a:t>
              </a:r>
            </a:p>
            <a:p>
              <a:pPr marL="342900" lvl="0" indent="-342900">
                <a:lnSpc>
                  <a:spcPct val="95000"/>
                </a:lnSpc>
                <a:buFont typeface="Arial" panose="020B0604020202020204" pitchFamily="34" charset="0"/>
                <a:buChar char="•"/>
              </a:pPr>
              <a:r>
                <a:rPr lang="en-US" sz="2000" b="1" dirty="0">
                  <a:solidFill>
                    <a:srgbClr val="0070C0"/>
                  </a:solidFill>
                  <a:latin typeface="Arial"/>
                </a:rPr>
                <a:t>Rivers, tributaries, lakes, bogs, marshes, most wetlands*, etc.</a:t>
              </a:r>
            </a:p>
            <a:p>
              <a:pPr>
                <a:defRPr/>
              </a:pPr>
              <a:endParaRPr lang="en-US" sz="2000" b="1" dirty="0">
                <a:solidFill>
                  <a:srgbClr val="0070C0"/>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endParaRPr>
            </a:p>
          </p:txBody>
        </p:sp>
        <p:sp>
          <p:nvSpPr>
            <p:cNvPr id="10" name="Title 1"/>
            <p:cNvSpPr txBox="1">
              <a:spLocks/>
            </p:cNvSpPr>
            <p:nvPr/>
          </p:nvSpPr>
          <p:spPr bwMode="auto">
            <a:xfrm>
              <a:off x="0" y="86343"/>
              <a:ext cx="91440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500" b="1" i="0"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Tahoma" pitchFamily="34" charset="0"/>
                  <a:cs typeface="Tahoma" pitchFamily="34" charset="0"/>
                </a:rPr>
                <a:t>CLEAN WATER ACT SECTION 404</a:t>
              </a:r>
            </a:p>
          </p:txBody>
        </p:sp>
      </p:grpSp>
      <p:sp>
        <p:nvSpPr>
          <p:cNvPr id="4" name="Rounded Rectangle 3"/>
          <p:cNvSpPr/>
          <p:nvPr/>
        </p:nvSpPr>
        <p:spPr>
          <a:xfrm>
            <a:off x="6317673" y="2890981"/>
            <a:ext cx="2632363" cy="165205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u="sng" dirty="0">
                <a:solidFill>
                  <a:srgbClr val="0070C0"/>
                </a:solidFill>
              </a:rPr>
              <a:t>Wetland Criteria</a:t>
            </a:r>
            <a:r>
              <a:rPr lang="en-US" dirty="0">
                <a:solidFill>
                  <a:srgbClr val="0070C0"/>
                </a:solidFill>
              </a:rPr>
              <a:t>:</a:t>
            </a:r>
          </a:p>
          <a:p>
            <a:r>
              <a:rPr lang="en-US" dirty="0">
                <a:solidFill>
                  <a:srgbClr val="0070C0"/>
                </a:solidFill>
              </a:rPr>
              <a:t>-   Soils</a:t>
            </a:r>
          </a:p>
          <a:p>
            <a:pPr marL="342900" indent="-342900">
              <a:buFontTx/>
              <a:buChar char="-"/>
            </a:pPr>
            <a:r>
              <a:rPr lang="en-US" dirty="0">
                <a:solidFill>
                  <a:srgbClr val="0070C0"/>
                </a:solidFill>
              </a:rPr>
              <a:t>Vegetation</a:t>
            </a:r>
          </a:p>
          <a:p>
            <a:pPr marL="342900" indent="-342900">
              <a:buFontTx/>
              <a:buChar char="-"/>
            </a:pPr>
            <a:r>
              <a:rPr lang="en-US" dirty="0">
                <a:solidFill>
                  <a:srgbClr val="0070C0"/>
                </a:solidFill>
              </a:rPr>
              <a:t>Hydrology</a:t>
            </a:r>
          </a:p>
        </p:txBody>
      </p:sp>
      <p:sp>
        <p:nvSpPr>
          <p:cNvPr id="5" name="Rounded Rectangle 4"/>
          <p:cNvSpPr/>
          <p:nvPr/>
        </p:nvSpPr>
        <p:spPr>
          <a:xfrm>
            <a:off x="554181" y="3379990"/>
            <a:ext cx="4969164" cy="67403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90000"/>
              </a:lnSpc>
            </a:pPr>
            <a:r>
              <a:rPr kumimoji="1" lang="en-US" altLang="en-US" sz="1400" b="1" dirty="0">
                <a:solidFill>
                  <a:srgbClr val="0070C0"/>
                </a:solidFill>
                <a:ea typeface="ＭＳ Ｐゴシック" pitchFamily="34" charset="-128"/>
              </a:rPr>
              <a:t>Primary Goal: </a:t>
            </a:r>
            <a:r>
              <a:rPr kumimoji="1" lang="en-US" altLang="en-US" sz="1400" b="1" dirty="0">
                <a:solidFill>
                  <a:srgbClr val="000000"/>
                </a:solidFill>
                <a:ea typeface="ＭＳ Ｐゴシック" pitchFamily="34" charset="-128"/>
              </a:rPr>
              <a:t/>
            </a:r>
            <a:br>
              <a:rPr kumimoji="1" lang="en-US" altLang="en-US" sz="1400" b="1" dirty="0">
                <a:solidFill>
                  <a:srgbClr val="000000"/>
                </a:solidFill>
                <a:ea typeface="ＭＳ Ｐゴシック" pitchFamily="34" charset="-128"/>
              </a:rPr>
            </a:br>
            <a:r>
              <a:rPr kumimoji="1" lang="en-US" altLang="en-US" sz="1400" dirty="0">
                <a:solidFill>
                  <a:srgbClr val="000000"/>
                </a:solidFill>
                <a:ea typeface="ＭＳ Ｐゴシック" pitchFamily="34" charset="-128"/>
              </a:rPr>
              <a:t>Restore and maintain the physical, chemical, and biological </a:t>
            </a:r>
            <a:br>
              <a:rPr kumimoji="1" lang="en-US" altLang="en-US" sz="1400" dirty="0">
                <a:solidFill>
                  <a:srgbClr val="000000"/>
                </a:solidFill>
                <a:ea typeface="ＭＳ Ｐゴシック" pitchFamily="34" charset="-128"/>
              </a:rPr>
            </a:br>
            <a:r>
              <a:rPr kumimoji="1" lang="en-US" altLang="en-US" sz="1400" dirty="0">
                <a:solidFill>
                  <a:srgbClr val="000000"/>
                </a:solidFill>
                <a:ea typeface="ＭＳ Ｐゴシック" pitchFamily="34" charset="-128"/>
              </a:rPr>
              <a:t>integrity of the nation’s waters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ge 2f.jpg"/>
          <p:cNvPicPr>
            <a:picLocks noChangeAspect="1"/>
          </p:cNvPicPr>
          <p:nvPr/>
        </p:nvPicPr>
        <p:blipFill>
          <a:blip r:embed="rId2" cstate="screen"/>
          <a:stretch>
            <a:fillRect/>
          </a:stretch>
        </p:blipFill>
        <p:spPr>
          <a:xfrm>
            <a:off x="-9326" y="0"/>
            <a:ext cx="9144000" cy="6858000"/>
          </a:xfrm>
          <a:prstGeom prst="rect">
            <a:avLst/>
          </a:prstGeom>
        </p:spPr>
      </p:pic>
      <p:sp>
        <p:nvSpPr>
          <p:cNvPr id="3" name="TextBox 2"/>
          <p:cNvSpPr txBox="1"/>
          <p:nvPr/>
        </p:nvSpPr>
        <p:spPr>
          <a:xfrm>
            <a:off x="2001146" y="598032"/>
            <a:ext cx="5040161" cy="1323439"/>
          </a:xfrm>
          <a:prstGeom prst="rect">
            <a:avLst/>
          </a:prstGeom>
          <a:noFill/>
        </p:spPr>
        <p:txBody>
          <a:bodyPr wrap="none" rtlCol="0">
            <a:spAutoFit/>
          </a:bodyPr>
          <a:lstStyle/>
          <a:p>
            <a:pPr algn="ctr"/>
            <a:r>
              <a:rPr lang="en-US" sz="2800" b="1" dirty="0" smtClean="0">
                <a:effectLst>
                  <a:outerShdw blurRad="38100" dist="38100" dir="2700000" algn="tl">
                    <a:srgbClr val="000000">
                      <a:alpha val="43137"/>
                    </a:srgbClr>
                  </a:outerShdw>
                </a:effectLst>
                <a:latin typeface="+mj-lt"/>
              </a:rPr>
              <a:t>Marine Protection, Research</a:t>
            </a:r>
          </a:p>
          <a:p>
            <a:pPr algn="ctr"/>
            <a:r>
              <a:rPr lang="en-US" sz="2800" b="1" dirty="0">
                <a:effectLst>
                  <a:outerShdw blurRad="38100" dist="38100" dir="2700000" algn="tl">
                    <a:srgbClr val="000000">
                      <a:alpha val="43137"/>
                    </a:srgbClr>
                  </a:outerShdw>
                </a:effectLst>
                <a:latin typeface="+mj-lt"/>
              </a:rPr>
              <a:t>a</a:t>
            </a:r>
            <a:r>
              <a:rPr lang="en-US" sz="2800" b="1" dirty="0" smtClean="0">
                <a:effectLst>
                  <a:outerShdw blurRad="38100" dist="38100" dir="2700000" algn="tl">
                    <a:srgbClr val="000000">
                      <a:alpha val="43137"/>
                    </a:srgbClr>
                  </a:outerShdw>
                </a:effectLst>
                <a:latin typeface="+mj-lt"/>
              </a:rPr>
              <a:t>nd Sanctuaries Act of 1972</a:t>
            </a:r>
          </a:p>
          <a:p>
            <a:pPr algn="ctr"/>
            <a:r>
              <a:rPr lang="en-US" b="1" dirty="0" smtClean="0">
                <a:effectLst>
                  <a:outerShdw blurRad="38100" dist="38100" dir="2700000" algn="tl">
                    <a:srgbClr val="000000">
                      <a:alpha val="43137"/>
                    </a:srgbClr>
                  </a:outerShdw>
                </a:effectLst>
                <a:latin typeface="+mj-lt"/>
              </a:rPr>
              <a:t>(Section 103)</a:t>
            </a:r>
            <a:endParaRPr lang="en-US" b="1" dirty="0">
              <a:effectLst>
                <a:outerShdw blurRad="38100" dist="38100" dir="2700000" algn="tl">
                  <a:srgbClr val="000000">
                    <a:alpha val="43137"/>
                  </a:srgbClr>
                </a:outerShdw>
              </a:effectLst>
              <a:latin typeface="+mj-lt"/>
            </a:endParaRPr>
          </a:p>
        </p:txBody>
      </p:sp>
      <p:sp>
        <p:nvSpPr>
          <p:cNvPr id="7" name="Rectangle 3"/>
          <p:cNvSpPr txBox="1">
            <a:spLocks noChangeArrowheads="1"/>
          </p:cNvSpPr>
          <p:nvPr/>
        </p:nvSpPr>
        <p:spPr>
          <a:xfrm>
            <a:off x="384561" y="2222062"/>
            <a:ext cx="8759439" cy="1848458"/>
          </a:xfrm>
          <a:prstGeom prst="rect">
            <a:avLst/>
          </a:prstGeom>
        </p:spPr>
        <p:txBody>
          <a:bodyPr/>
          <a:lstStyle>
            <a:lvl1pPr marL="233363" indent="-233363"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ＭＳ Ｐゴシック" charset="0"/>
                <a:cs typeface="Arial" pitchFamily="34" charset="0"/>
              </a:defRPr>
            </a:lvl1pPr>
            <a:lvl2pPr marL="569913" indent="-336550" algn="l" rtl="0" eaLnBrk="1" fontAlgn="base" hangingPunct="1">
              <a:spcBef>
                <a:spcPts val="300"/>
              </a:spcBef>
              <a:spcAft>
                <a:spcPct val="0"/>
              </a:spcAft>
              <a:buFont typeface="Wingdings" panose="05000000000000000000" pitchFamily="2" charset="2"/>
              <a:buChar char="Ø"/>
              <a:defRPr sz="2200" kern="1200">
                <a:solidFill>
                  <a:schemeClr val="tx1">
                    <a:lumMod val="75000"/>
                    <a:lumOff val="25000"/>
                  </a:schemeClr>
                </a:solidFill>
                <a:latin typeface="Arial" pitchFamily="34" charset="0"/>
                <a:ea typeface="Arial" charset="0"/>
                <a:cs typeface="Arial" pitchFamily="34" charset="0"/>
              </a:defRPr>
            </a:lvl2pPr>
            <a:lvl3pPr marL="858838" indent="-288925" algn="l" rtl="0" eaLnBrk="1" fontAlgn="base" hangingPunct="1">
              <a:spcBef>
                <a:spcPts val="300"/>
              </a:spcBef>
              <a:spcAft>
                <a:spcPct val="0"/>
              </a:spcAft>
              <a:buFont typeface="Courier New" panose="02070309020205020404" pitchFamily="49" charset="0"/>
              <a:buChar char="o"/>
              <a:defRPr sz="2000" kern="1200">
                <a:solidFill>
                  <a:schemeClr val="tx1">
                    <a:lumMod val="75000"/>
                    <a:lumOff val="25000"/>
                  </a:schemeClr>
                </a:solidFill>
                <a:latin typeface="Arial" pitchFamily="34" charset="0"/>
                <a:ea typeface="Arial" charset="0"/>
                <a:cs typeface="Arial" pitchFamily="34" charset="0"/>
              </a:defRPr>
            </a:lvl3pPr>
            <a:lvl4pPr marL="1203325" indent="-288925" algn="l" rtl="0" eaLnBrk="1" fontAlgn="base" hangingPunct="1">
              <a:spcBef>
                <a:spcPts val="300"/>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4pPr>
            <a:lvl5pPr marL="1484313" indent="-280988" algn="l" rtl="0" eaLnBrk="1" fontAlgn="base" hangingPunct="1">
              <a:spcBef>
                <a:spcPts val="300"/>
              </a:spcBef>
              <a:spcAft>
                <a:spcPct val="0"/>
              </a:spcAft>
              <a:buFont typeface="Wingdings" panose="05000000000000000000" pitchFamily="2" charset="2"/>
              <a:buChar char="ü"/>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SzPct val="120000"/>
              <a:buFont typeface="Wingdings" panose="05000000000000000000" pitchFamily="2" charset="2"/>
              <a:buChar char="§"/>
              <a:defRPr/>
            </a:pPr>
            <a:r>
              <a:rPr lang="en-US" sz="2400" b="1" dirty="0" smtClean="0">
                <a:latin typeface="+mn-lt"/>
              </a:rPr>
              <a:t>Ocean waters outside of territorial seas</a:t>
            </a:r>
            <a:br>
              <a:rPr lang="en-US" sz="2400" b="1" dirty="0" smtClean="0">
                <a:latin typeface="+mn-lt"/>
              </a:rPr>
            </a:br>
            <a:endParaRPr lang="en-US" sz="2400" b="1" dirty="0" smtClean="0">
              <a:latin typeface="+mn-lt"/>
            </a:endParaRPr>
          </a:p>
          <a:p>
            <a:pPr lvl="1">
              <a:buSzPct val="120000"/>
              <a:buFont typeface="Wingdings" panose="05000000000000000000" pitchFamily="2" charset="2"/>
              <a:buChar char="§"/>
              <a:defRPr/>
            </a:pPr>
            <a:r>
              <a:rPr lang="en-US" sz="2400" b="1" dirty="0" smtClean="0">
                <a:latin typeface="+mn-lt"/>
              </a:rPr>
              <a:t>Transportation of dredged material for the purpose </a:t>
            </a:r>
            <a:br>
              <a:rPr lang="en-US" sz="2400" b="1" dirty="0" smtClean="0">
                <a:latin typeface="+mn-lt"/>
              </a:rPr>
            </a:br>
            <a:r>
              <a:rPr lang="en-US" sz="2400" b="1" dirty="0" smtClean="0">
                <a:latin typeface="+mn-lt"/>
              </a:rPr>
              <a:t>of disposal into ocean waters</a:t>
            </a:r>
          </a:p>
        </p:txBody>
      </p:sp>
      <p:sp>
        <p:nvSpPr>
          <p:cNvPr id="8" name="TextBox 7"/>
          <p:cNvSpPr txBox="1"/>
          <p:nvPr/>
        </p:nvSpPr>
        <p:spPr>
          <a:xfrm>
            <a:off x="-1" y="59206"/>
            <a:ext cx="2730619" cy="338554"/>
          </a:xfrm>
          <a:prstGeom prst="rect">
            <a:avLst/>
          </a:prstGeom>
          <a:noFill/>
        </p:spPr>
        <p:txBody>
          <a:bodyPr wrap="none" rtlCol="0">
            <a:spAutoFit/>
          </a:bodyPr>
          <a:lstStyle/>
          <a:p>
            <a:r>
              <a:rPr lang="en-US" sz="1600" b="1" dirty="0" smtClean="0"/>
              <a:t>USACE Permit Authorities</a:t>
            </a:r>
            <a:endParaRPr lang="en-US" sz="1600" b="1" dirty="0"/>
          </a:p>
        </p:txBody>
      </p:sp>
    </p:spTree>
    <p:extLst>
      <p:ext uri="{BB962C8B-B14F-4D97-AF65-F5344CB8AC3E}">
        <p14:creationId xmlns:p14="http://schemas.microsoft.com/office/powerpoint/2010/main" val="298534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78227"/>
            <a:ext cx="9144000" cy="65867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TYPES OF PERMITS</a:t>
            </a:r>
          </a:p>
        </p:txBody>
      </p:sp>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8</a:t>
            </a:fld>
            <a:endParaRPr lang="en-US" sz="900" b="1" dirty="0">
              <a:latin typeface="Century Gothic" pitchFamily="34" charset="0"/>
            </a:endParaRPr>
          </a:p>
        </p:txBody>
      </p:sp>
      <p:sp>
        <p:nvSpPr>
          <p:cNvPr id="6" name="Content Placeholder 2"/>
          <p:cNvSpPr txBox="1">
            <a:spLocks/>
          </p:cNvSpPr>
          <p:nvPr/>
        </p:nvSpPr>
        <p:spPr bwMode="auto">
          <a:xfrm>
            <a:off x="9525" y="903715"/>
            <a:ext cx="9144000" cy="5275262"/>
          </a:xfrm>
          <a:prstGeom prst="rect">
            <a:avLst/>
          </a:prstGeom>
          <a:noFill/>
          <a:ln w="9525">
            <a:noFill/>
            <a:miter lim="800000"/>
            <a:headEnd/>
            <a:tailEnd/>
          </a:ln>
        </p:spPr>
        <p:txBody>
          <a:bodyPr lIns="146304" tIns="73152" rIns="146304" bIns="73152"/>
          <a:lstStyle/>
          <a:p>
            <a:pPr marL="514350" indent="-400050" eaLnBrk="0" hangingPunct="0">
              <a:lnSpc>
                <a:spcPct val="95000"/>
              </a:lnSpc>
              <a:spcBef>
                <a:spcPts val="0"/>
              </a:spcBef>
              <a:buFont typeface="Arial" charset="0"/>
              <a:buNone/>
              <a:defRPr/>
            </a:pPr>
            <a:r>
              <a:rPr lang="en-US" sz="1600" b="1" dirty="0">
                <a:solidFill>
                  <a:srgbClr val="0070C0"/>
                </a:solidFill>
                <a:latin typeface="+mn-lt"/>
              </a:rPr>
              <a:t>Nationwide General Permits</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Issued by USACE Headquarters; districts add regional conditions</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Established through public notice and comment</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Valid for 5-year </a:t>
            </a:r>
            <a:r>
              <a:rPr lang="en-US" sz="1600" b="1" dirty="0" smtClean="0">
                <a:latin typeface="+mn-lt"/>
              </a:rPr>
              <a:t>period; currently 54 types </a:t>
            </a:r>
            <a:endParaRPr lang="en-US" sz="1600" b="1" dirty="0">
              <a:latin typeface="+mn-lt"/>
            </a:endParaRPr>
          </a:p>
          <a:p>
            <a:pPr marL="514350" lvl="1" indent="-171450" eaLnBrk="0" hangingPunct="0">
              <a:lnSpc>
                <a:spcPct val="95000"/>
              </a:lnSpc>
              <a:spcBef>
                <a:spcPts val="0"/>
              </a:spcBef>
              <a:buSzPct val="120000"/>
              <a:buFont typeface="Wingdings" pitchFamily="2" charset="2"/>
              <a:buChar char="§"/>
              <a:defRPr/>
            </a:pPr>
            <a:r>
              <a:rPr lang="en-US" sz="1600" b="1" dirty="0">
                <a:latin typeface="+mn-lt"/>
              </a:rPr>
              <a:t>Shorter processing time than Individual Permits </a:t>
            </a:r>
            <a:r>
              <a:rPr lang="en-US" sz="1600" b="1" dirty="0" smtClean="0">
                <a:latin typeface="+mn-lt"/>
              </a:rPr>
              <a:t>(&lt;60 </a:t>
            </a:r>
            <a:r>
              <a:rPr lang="en-US" sz="1600" b="1" dirty="0">
                <a:latin typeface="+mn-lt"/>
              </a:rPr>
              <a:t>days)</a:t>
            </a:r>
            <a:br>
              <a:rPr lang="en-US" sz="1600" b="1" dirty="0">
                <a:latin typeface="+mn-lt"/>
              </a:rPr>
            </a:br>
            <a:endParaRPr lang="en-US" sz="1600" b="1" dirty="0">
              <a:latin typeface="+mn-lt"/>
            </a:endParaRPr>
          </a:p>
          <a:p>
            <a:pPr marL="514350" indent="-400050" eaLnBrk="0" hangingPunct="0">
              <a:lnSpc>
                <a:spcPct val="95000"/>
              </a:lnSpc>
              <a:spcBef>
                <a:spcPts val="0"/>
              </a:spcBef>
              <a:buSzPct val="120000"/>
              <a:buFont typeface="Arial" charset="0"/>
              <a:buNone/>
              <a:defRPr/>
            </a:pPr>
            <a:r>
              <a:rPr lang="en-US" sz="1600" b="1" dirty="0">
                <a:solidFill>
                  <a:srgbClr val="0070C0"/>
                </a:solidFill>
                <a:latin typeface="+mn-lt"/>
              </a:rPr>
              <a:t>Regional General Permits</a:t>
            </a:r>
          </a:p>
          <a:p>
            <a:pPr marL="514350" lvl="1" indent="-171450" eaLnBrk="0" hangingPunct="0">
              <a:lnSpc>
                <a:spcPct val="95000"/>
              </a:lnSpc>
              <a:spcBef>
                <a:spcPts val="0"/>
              </a:spcBef>
              <a:buSzPct val="120000"/>
              <a:buFont typeface="Wingdings" pitchFamily="2" charset="2"/>
              <a:buChar char="§"/>
              <a:defRPr/>
            </a:pPr>
            <a:r>
              <a:rPr lang="en-US" sz="1600" b="1" dirty="0" smtClean="0">
                <a:latin typeface="+mn-lt"/>
              </a:rPr>
              <a:t>Issued at the district level through </a:t>
            </a:r>
            <a:r>
              <a:rPr lang="en-US" sz="1600" b="1" dirty="0">
                <a:latin typeface="+mn-lt"/>
              </a:rPr>
              <a:t>public notice and comment</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Valid for 5-year </a:t>
            </a:r>
            <a:r>
              <a:rPr lang="en-US" sz="1600" b="1" dirty="0" smtClean="0">
                <a:latin typeface="+mn-lt"/>
              </a:rPr>
              <a:t>period; currently 7 types  </a:t>
            </a:r>
            <a:endParaRPr lang="en-US" sz="1600" b="1" dirty="0">
              <a:latin typeface="+mn-lt"/>
            </a:endParaRPr>
          </a:p>
          <a:p>
            <a:pPr marL="514350" lvl="1" indent="-171450" eaLnBrk="0" hangingPunct="0">
              <a:lnSpc>
                <a:spcPct val="95000"/>
              </a:lnSpc>
              <a:spcBef>
                <a:spcPts val="0"/>
              </a:spcBef>
              <a:buSzPct val="120000"/>
              <a:buFont typeface="Wingdings" pitchFamily="2" charset="2"/>
              <a:buChar char="§"/>
              <a:defRPr/>
            </a:pPr>
            <a:r>
              <a:rPr lang="en-US" sz="1600" b="1" dirty="0">
                <a:latin typeface="+mn-lt"/>
              </a:rPr>
              <a:t>Minimal adverse effects to the aquatic environment</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Shorter processing time than Individual Permits </a:t>
            </a:r>
            <a:r>
              <a:rPr lang="en-US" sz="1600" b="1" dirty="0" smtClean="0">
                <a:latin typeface="+mn-lt"/>
              </a:rPr>
              <a:t>(&lt;60 </a:t>
            </a:r>
            <a:r>
              <a:rPr lang="en-US" sz="1600" b="1" dirty="0">
                <a:latin typeface="+mn-lt"/>
              </a:rPr>
              <a:t>days)</a:t>
            </a:r>
            <a:br>
              <a:rPr lang="en-US" sz="1600" b="1" dirty="0">
                <a:latin typeface="+mn-lt"/>
              </a:rPr>
            </a:br>
            <a:endParaRPr lang="en-US" sz="1600" b="1" dirty="0">
              <a:latin typeface="+mn-lt"/>
            </a:endParaRPr>
          </a:p>
          <a:p>
            <a:pPr marL="514350" indent="-400050" eaLnBrk="0" hangingPunct="0">
              <a:lnSpc>
                <a:spcPct val="95000"/>
              </a:lnSpc>
              <a:spcBef>
                <a:spcPts val="0"/>
              </a:spcBef>
              <a:buSzPct val="120000"/>
              <a:buFont typeface="Arial" charset="0"/>
              <a:buNone/>
              <a:defRPr/>
            </a:pPr>
            <a:r>
              <a:rPr lang="en-US" sz="1600" b="1" dirty="0">
                <a:solidFill>
                  <a:srgbClr val="0070C0"/>
                </a:solidFill>
              </a:rPr>
              <a:t>Other Permit Types</a:t>
            </a:r>
          </a:p>
          <a:p>
            <a:pPr marL="514350" lvl="1" indent="-171450" eaLnBrk="0" hangingPunct="0">
              <a:lnSpc>
                <a:spcPct val="95000"/>
              </a:lnSpc>
              <a:spcBef>
                <a:spcPts val="0"/>
              </a:spcBef>
              <a:buSzPct val="120000"/>
              <a:buFont typeface="Wingdings" pitchFamily="2" charset="2"/>
              <a:buChar char="§"/>
              <a:defRPr/>
            </a:pPr>
            <a:r>
              <a:rPr lang="en-US" sz="1600" b="1" dirty="0"/>
              <a:t>Letter of Permission:  In Alaska, an expedited review, applicable to certain </a:t>
            </a:r>
          </a:p>
          <a:p>
            <a:pPr marL="342900" lvl="1" eaLnBrk="0" hangingPunct="0">
              <a:lnSpc>
                <a:spcPct val="95000"/>
              </a:lnSpc>
              <a:spcBef>
                <a:spcPts val="0"/>
              </a:spcBef>
              <a:buSzPct val="120000"/>
              <a:defRPr/>
            </a:pPr>
            <a:r>
              <a:rPr lang="en-US" sz="1600" b="1" dirty="0"/>
              <a:t>   activities not involving fill in navigable waters (Section 10)</a:t>
            </a:r>
          </a:p>
          <a:p>
            <a:pPr marL="514350" indent="-400050" eaLnBrk="0" hangingPunct="0">
              <a:lnSpc>
                <a:spcPct val="95000"/>
              </a:lnSpc>
              <a:spcBef>
                <a:spcPts val="0"/>
              </a:spcBef>
              <a:buSzPct val="120000"/>
              <a:buFont typeface="Arial" charset="0"/>
              <a:buNone/>
              <a:defRPr/>
            </a:pPr>
            <a:endParaRPr lang="en-US" sz="1600" b="1" dirty="0">
              <a:solidFill>
                <a:srgbClr val="0070C0"/>
              </a:solidFill>
              <a:latin typeface="+mn-lt"/>
            </a:endParaRPr>
          </a:p>
          <a:p>
            <a:pPr marL="514350" indent="-400050" eaLnBrk="0" hangingPunct="0">
              <a:lnSpc>
                <a:spcPct val="95000"/>
              </a:lnSpc>
              <a:spcBef>
                <a:spcPts val="0"/>
              </a:spcBef>
              <a:buSzPct val="120000"/>
              <a:buFont typeface="Arial" charset="0"/>
              <a:buNone/>
              <a:defRPr/>
            </a:pPr>
            <a:r>
              <a:rPr lang="en-US" sz="1600" b="1" dirty="0" smtClean="0">
                <a:solidFill>
                  <a:srgbClr val="0070C0"/>
                </a:solidFill>
                <a:latin typeface="+mn-lt"/>
              </a:rPr>
              <a:t>Standard </a:t>
            </a:r>
            <a:r>
              <a:rPr lang="en-US" sz="1600" b="1" dirty="0">
                <a:solidFill>
                  <a:srgbClr val="0070C0"/>
                </a:solidFill>
                <a:latin typeface="+mn-lt"/>
              </a:rPr>
              <a:t>Individual Permits</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Public notice on specific project; 90-120+ day processing times</a:t>
            </a:r>
          </a:p>
          <a:p>
            <a:pPr marL="514350" lvl="1" indent="-171450" eaLnBrk="0" hangingPunct="0">
              <a:lnSpc>
                <a:spcPct val="95000"/>
              </a:lnSpc>
              <a:spcBef>
                <a:spcPts val="0"/>
              </a:spcBef>
              <a:buSzPct val="120000"/>
              <a:buFont typeface="Wingdings" pitchFamily="2" charset="2"/>
              <a:buChar char="§"/>
              <a:defRPr/>
            </a:pPr>
            <a:r>
              <a:rPr lang="en-US" sz="1600" b="1" dirty="0">
                <a:latin typeface="+mn-lt"/>
              </a:rPr>
              <a:t>Activities with potentially more than minimal impact (outside general </a:t>
            </a:r>
            <a:r>
              <a:rPr lang="en-US" sz="1600" b="1" dirty="0" smtClean="0">
                <a:latin typeface="+mn-lt"/>
              </a:rPr>
              <a:t/>
            </a:r>
            <a:br>
              <a:rPr lang="en-US" sz="1600" b="1" dirty="0" smtClean="0">
                <a:latin typeface="+mn-lt"/>
              </a:rPr>
            </a:br>
            <a:r>
              <a:rPr lang="en-US" sz="1600" b="1" dirty="0" smtClean="0">
                <a:latin typeface="+mn-lt"/>
              </a:rPr>
              <a:t>permit </a:t>
            </a:r>
            <a:r>
              <a:rPr lang="en-US" sz="1600" b="1" dirty="0">
                <a:latin typeface="+mn-lt"/>
              </a:rPr>
              <a:t>thresholds)</a:t>
            </a:r>
            <a:br>
              <a:rPr lang="en-US" sz="1600" b="1" dirty="0">
                <a:latin typeface="+mn-lt"/>
              </a:rPr>
            </a:br>
            <a:endParaRPr lang="en-US" sz="1600" b="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0" y="6538913"/>
            <a:ext cx="9144000" cy="350837"/>
          </a:xfrm>
          <a:prstGeom prst="rect">
            <a:avLst/>
          </a:prstGeom>
          <a:noFill/>
          <a:ln w="9525">
            <a:noFill/>
            <a:miter lim="800000"/>
            <a:headEnd/>
            <a:tailEnd/>
          </a:ln>
        </p:spPr>
        <p:txBody>
          <a:bodyPr/>
          <a:lstStyle/>
          <a:p>
            <a:pPr marL="228600" indent="-228600" algn="ctr"/>
            <a:fld id="{7B47291C-1B5D-467A-B458-84238F5BB2D9}" type="slidenum">
              <a:rPr lang="en-US" sz="900" b="1">
                <a:latin typeface="Century Gothic" pitchFamily="34" charset="0"/>
              </a:rPr>
              <a:pPr marL="228600" indent="-228600" algn="ctr"/>
              <a:t>9</a:t>
            </a:fld>
            <a:endParaRPr lang="en-US" sz="900" b="1" dirty="0">
              <a:latin typeface="Century Gothic" pitchFamily="34" charset="0"/>
            </a:endParaRPr>
          </a:p>
        </p:txBody>
      </p:sp>
      <p:sp>
        <p:nvSpPr>
          <p:cNvPr id="2" name="TextBox 1"/>
          <p:cNvSpPr txBox="1"/>
          <p:nvPr/>
        </p:nvSpPr>
        <p:spPr>
          <a:xfrm>
            <a:off x="732347" y="236565"/>
            <a:ext cx="7580408"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Permit Application Content and Processing</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31157" y="989045"/>
            <a:ext cx="4517583" cy="2677656"/>
          </a:xfrm>
          <a:prstGeom prst="rect">
            <a:avLst/>
          </a:prstGeom>
          <a:noFill/>
        </p:spPr>
        <p:txBody>
          <a:bodyPr wrap="none" rtlCol="0">
            <a:spAutoFit/>
          </a:bodyPr>
          <a:lstStyle/>
          <a:p>
            <a:r>
              <a:rPr lang="en-US" b="1" u="sng" dirty="0" smtClean="0"/>
              <a:t>Completed Application Form</a:t>
            </a:r>
          </a:p>
          <a:p>
            <a:endParaRPr lang="en-US" dirty="0" smtClean="0"/>
          </a:p>
          <a:p>
            <a:r>
              <a:rPr lang="en-US" dirty="0" smtClean="0"/>
              <a:t>Project purpose and description</a:t>
            </a:r>
          </a:p>
          <a:p>
            <a:endParaRPr lang="en-US" dirty="0" smtClean="0"/>
          </a:p>
          <a:p>
            <a:r>
              <a:rPr lang="en-US" dirty="0" smtClean="0"/>
              <a:t>Proposed impacts on drawings</a:t>
            </a:r>
          </a:p>
          <a:p>
            <a:endParaRPr lang="en-US" dirty="0" smtClean="0"/>
          </a:p>
          <a:p>
            <a:r>
              <a:rPr lang="en-US" dirty="0" smtClean="0"/>
              <a:t>Mitigation statement</a:t>
            </a:r>
            <a:endParaRPr lang="en-US" dirty="0"/>
          </a:p>
        </p:txBody>
      </p:sp>
      <p:pic>
        <p:nvPicPr>
          <p:cNvPr id="9" name="Picture 8"/>
          <p:cNvPicPr>
            <a:picLocks noChangeAspect="1"/>
          </p:cNvPicPr>
          <p:nvPr/>
        </p:nvPicPr>
        <p:blipFill>
          <a:blip r:embed="rId3"/>
          <a:stretch>
            <a:fillRect/>
          </a:stretch>
        </p:blipFill>
        <p:spPr>
          <a:xfrm>
            <a:off x="4531882" y="989045"/>
            <a:ext cx="4621449" cy="5868956"/>
          </a:xfrm>
          <a:prstGeom prst="rect">
            <a:avLst/>
          </a:prstGeom>
        </p:spPr>
      </p:pic>
      <p:sp>
        <p:nvSpPr>
          <p:cNvPr id="11" name="Rectangle 10"/>
          <p:cNvSpPr/>
          <p:nvPr/>
        </p:nvSpPr>
        <p:spPr>
          <a:xfrm>
            <a:off x="275920" y="6034629"/>
            <a:ext cx="4053484" cy="584775"/>
          </a:xfrm>
          <a:prstGeom prst="rect">
            <a:avLst/>
          </a:prstGeom>
          <a:solidFill>
            <a:srgbClr val="00B0F0">
              <a:alpha val="20000"/>
            </a:srgbClr>
          </a:solidFill>
          <a:ln w="19050">
            <a:solidFill>
              <a:schemeClr val="tx1"/>
            </a:solidFill>
          </a:ln>
        </p:spPr>
        <p:txBody>
          <a:bodyPr wrap="square">
            <a:spAutoFit/>
          </a:bodyPr>
          <a:lstStyle/>
          <a:p>
            <a:r>
              <a:rPr lang="en-US" sz="1600" dirty="0"/>
              <a:t>http://www.poa.usace.army.mil/Missions</a:t>
            </a:r>
            <a:r>
              <a:rPr lang="en-US" sz="1600" dirty="0" smtClean="0"/>
              <a:t>/</a:t>
            </a:r>
          </a:p>
          <a:p>
            <a:r>
              <a:rPr lang="en-US" sz="1600" dirty="0" smtClean="0"/>
              <a:t>Regulatory/Permitting-Section-Homepage/</a:t>
            </a:r>
          </a:p>
        </p:txBody>
      </p:sp>
    </p:spTree>
    <p:extLst>
      <p:ext uri="{BB962C8B-B14F-4D97-AF65-F5344CB8AC3E}">
        <p14:creationId xmlns:p14="http://schemas.microsoft.com/office/powerpoint/2010/main" val="583169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3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6.xml><?xml version="1.0" encoding="utf-8"?>
<a:theme xmlns:a="http://schemas.openxmlformats.org/drawingml/2006/main" name="4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6872</TotalTime>
  <Words>1252</Words>
  <Application>Microsoft Office PowerPoint</Application>
  <PresentationFormat>On-screen Show (4:3)</PresentationFormat>
  <Paragraphs>255</Paragraphs>
  <Slides>22</Slides>
  <Notes>10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ＭＳ Ｐゴシック</vt:lpstr>
      <vt:lpstr>Arial</vt:lpstr>
      <vt:lpstr>Arial Black</vt:lpstr>
      <vt:lpstr>Calibri</vt:lpstr>
      <vt:lpstr>Century Gothic</vt:lpstr>
      <vt:lpstr>Courier New</vt:lpstr>
      <vt:lpstr>Tahoma</vt:lpstr>
      <vt:lpstr>Times New Roman</vt:lpstr>
      <vt:lpstr>Wingdings</vt:lpstr>
      <vt:lpstr>Title Slide Templates</vt:lpstr>
      <vt:lpstr>Content Templates</vt:lpstr>
      <vt:lpstr>1_Content Templates</vt:lpstr>
      <vt:lpstr>2_Content Templates</vt:lpstr>
      <vt:lpstr>3_Content Templates</vt:lpstr>
      <vt:lpstr>4_Content Templates</vt:lpstr>
      <vt:lpstr>“building and preserving Alaska’s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LEGAL REQUIREMENTS</vt:lpstr>
      <vt:lpstr>PowerPoint Presentation</vt:lpstr>
      <vt:lpstr>404(b)(1) Guidelines: Restrictions on Discharge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ENFORCEMENT &amp; COMPLIANCE</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Lyons, Ellen H CIV USARMY CEPOA (USA)</cp:lastModifiedBy>
  <cp:revision>383</cp:revision>
  <cp:lastPrinted>2017-10-02T20:28:57Z</cp:lastPrinted>
  <dcterms:created xsi:type="dcterms:W3CDTF">2016-05-03T16:10:38Z</dcterms:created>
  <dcterms:modified xsi:type="dcterms:W3CDTF">2020-02-06T01:17:55Z</dcterms:modified>
</cp:coreProperties>
</file>